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22"/>
  </p:notes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84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14" d="100"/>
          <a:sy n="114" d="100"/>
        </p:scale>
        <p:origin x="-155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46D5A36-BA2A-44F3-8DEA-41F1CBDA4A30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3C702DD-EE26-4B09-9D4D-048093501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629011-7FF3-4F73-A007-A34785E8A0CA}" type="datetime1">
              <a:rPr lang="cs-CZ" smtClean="0"/>
              <a:pPr>
                <a:defRPr/>
              </a:pPr>
              <a:t>10.4.2012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BAD413-6412-4B6C-8B51-1C953C8368F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CA6ACCE-E912-40D5-8B73-D1A8A406A089}" type="datetime1">
              <a:rPr lang="cs-CZ" smtClean="0"/>
              <a:pPr>
                <a:defRPr/>
              </a:pPr>
              <a:t>10.4.2012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98FC9A-004C-48C7-9525-4D8939E64EB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DB1EDBD-7F5F-4A30-B3D2-28A4A491CE76}" type="datetime1">
              <a:rPr lang="cs-CZ" smtClean="0"/>
              <a:pPr>
                <a:defRPr/>
              </a:pPr>
              <a:t>10.4.2012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3A94A6-412B-4B66-8018-50DFD9F7F83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E93129-CA76-4D3F-8764-4BF2A0455D03}" type="datetime1">
              <a:rPr lang="cs-CZ" smtClean="0"/>
              <a:pPr>
                <a:defRPr/>
              </a:pPr>
              <a:t>10.4.2012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BF041C-6F8D-4DFF-88A3-574712ECF4F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2CB8C57-5409-4E7A-8B5D-07A0F97F6416}" type="datetime1">
              <a:rPr lang="cs-CZ" smtClean="0"/>
              <a:pPr>
                <a:defRPr/>
              </a:pPr>
              <a:t>10.4.2012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6DC7E1-21A9-44E2-8125-5FBDB319E93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925E1B-491C-4459-B95D-53A3104540F9}" type="datetime1">
              <a:rPr lang="cs-CZ" smtClean="0"/>
              <a:pPr>
                <a:defRPr/>
              </a:pPr>
              <a:t>10.4.2012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4334AD-2ACC-4C86-BBB5-00E541ABDEC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5275CA-99FE-4CFE-84BD-7EA96C08D8CA}" type="datetime1">
              <a:rPr lang="cs-CZ" smtClean="0"/>
              <a:pPr>
                <a:defRPr/>
              </a:pPr>
              <a:t>10.4.2012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DE01F5-AB20-42BE-B689-6C542621B42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8FCB41-FE58-4D9B-8494-D3E909A2C476}" type="datetime1">
              <a:rPr lang="cs-CZ" smtClean="0"/>
              <a:pPr>
                <a:defRPr/>
              </a:pPr>
              <a:t>10.4.2012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5C4150-F918-40B1-B3CB-EC84CD7A548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D07691-C9BA-4779-AED1-D5FFD0ADA628}" type="datetime1">
              <a:rPr lang="cs-CZ" smtClean="0"/>
              <a:pPr>
                <a:defRPr/>
              </a:pPr>
              <a:t>10.4.2012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5468B8CA-10EB-4994-BB4B-01F932CC2D1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F3B023-87C5-4700-9314-D7DC4FC7DF87}" type="datetime1">
              <a:rPr lang="cs-CZ" smtClean="0"/>
              <a:pPr>
                <a:defRPr/>
              </a:pPr>
              <a:t>10.4.2012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4100E1-54B7-419C-9AD8-9F2EB60C4D5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99B8E20-5C32-43C1-BF84-128F4606A88D}" type="datetime1">
              <a:rPr lang="cs-CZ" smtClean="0"/>
              <a:pPr>
                <a:defRPr/>
              </a:pPr>
              <a:t>10.4.2012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82278B-909B-4D32-AF6E-8B6FE8BBB88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25AFFF76-49DD-4AAB-9419-ECDE7FC80288}" type="datetime1">
              <a:rPr lang="cs-CZ" smtClean="0"/>
              <a:pPr>
                <a:defRPr/>
              </a:pPr>
              <a:t>10.4.2012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48FBD227-D653-4D65-A829-01F699DAF6D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1.xml"/><Relationship Id="rId3" Type="http://schemas.openxmlformats.org/officeDocument/2006/relationships/slide" Target="slide15.xml"/><Relationship Id="rId7" Type="http://schemas.openxmlformats.org/officeDocument/2006/relationships/slide" Target="slide8.xml"/><Relationship Id="rId12" Type="http://schemas.openxmlformats.org/officeDocument/2006/relationships/slide" Target="slide14.xml"/><Relationship Id="rId2" Type="http://schemas.openxmlformats.org/officeDocument/2006/relationships/slide" Target="slide5.xml"/><Relationship Id="rId16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3.xml"/><Relationship Id="rId5" Type="http://schemas.openxmlformats.org/officeDocument/2006/relationships/slide" Target="slide10.xml"/><Relationship Id="rId15" Type="http://schemas.openxmlformats.org/officeDocument/2006/relationships/slide" Target="slide19.xml"/><Relationship Id="rId10" Type="http://schemas.openxmlformats.org/officeDocument/2006/relationships/slide" Target="slide12.xml"/><Relationship Id="rId4" Type="http://schemas.openxmlformats.org/officeDocument/2006/relationships/slide" Target="slide16.xml"/><Relationship Id="rId9" Type="http://schemas.openxmlformats.org/officeDocument/2006/relationships/slide" Target="slide6.xml"/><Relationship Id="rId14" Type="http://schemas.openxmlformats.org/officeDocument/2006/relationships/slide" Target="slide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33400" y="2564904"/>
            <a:ext cx="7851648" cy="635496"/>
          </a:xfrm>
        </p:spPr>
        <p:txBody>
          <a:bodyPr/>
          <a:lstStyle/>
          <a:p>
            <a:pPr algn="ctr" hangingPunct="0"/>
            <a:r>
              <a:rPr lang="cs-CZ" sz="3200" smtClean="0"/>
              <a:t>VY_32_INOVACE_06/X.SADA</a:t>
            </a:r>
            <a:endParaRPr lang="cs-CZ" sz="3200" dirty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23528" y="476672"/>
            <a:ext cx="85689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mtClean="0"/>
              <a:t>Název školy: ZŠ Varnsdorf, Edisonova 2821, okres Děčín, příspěvková organizace</a:t>
            </a:r>
            <a:endParaRPr lang="cs-CZ" dirty="0" smtClean="0"/>
          </a:p>
          <a:p>
            <a:endParaRPr lang="cs-CZ" b="1" dirty="0" smtClean="0"/>
          </a:p>
          <a:p>
            <a:r>
              <a:rPr lang="cs-CZ" smtClean="0"/>
              <a:t>Člověk a společnost</a:t>
            </a:r>
            <a:r>
              <a:rPr lang="x-none" smtClean="0"/>
              <a:t>,</a:t>
            </a:r>
            <a:r>
              <a:rPr lang="cs-CZ" dirty="0" smtClean="0"/>
              <a:t> </a:t>
            </a:r>
            <a:r>
              <a:rPr lang="cs-CZ" dirty="0" smtClean="0"/>
              <a:t>Občanská výchova</a:t>
            </a:r>
            <a:r>
              <a:rPr lang="x-none" smtClean="0"/>
              <a:t>, </a:t>
            </a:r>
            <a:r>
              <a:rPr lang="cs-CZ" dirty="0" smtClean="0"/>
              <a:t>Významné dny českého kalendáře</a:t>
            </a:r>
            <a:endParaRPr lang="cs-CZ" b="1" dirty="0" smtClean="0"/>
          </a:p>
          <a:p>
            <a:endParaRPr lang="cs-CZ" b="1" dirty="0" smtClean="0"/>
          </a:p>
          <a:p>
            <a:r>
              <a:rPr lang="x-none" smtClean="0"/>
              <a:t>Autor: Mgr. Jana Koukalová</a:t>
            </a:r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717032"/>
            <a:ext cx="85689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x-none" b="1" smtClean="0"/>
              <a:t>Anotace:</a:t>
            </a:r>
            <a:r>
              <a:rPr lang="x-none" smtClean="0"/>
              <a:t> </a:t>
            </a:r>
            <a:r>
              <a:rPr lang="cs-CZ" dirty="0" smtClean="0"/>
              <a:t>Prezentace</a:t>
            </a:r>
            <a:r>
              <a:rPr lang="x-none" smtClean="0"/>
              <a:t> slouží </a:t>
            </a:r>
            <a:r>
              <a:rPr lang="cs-CZ" dirty="0" smtClean="0"/>
              <a:t>k procvičení učiva</a:t>
            </a:r>
            <a:r>
              <a:rPr lang="x-none" smtClean="0"/>
              <a:t> 7. ročníku </a:t>
            </a:r>
            <a:r>
              <a:rPr lang="cs-CZ" dirty="0" smtClean="0"/>
              <a:t>o významných dnech českého kalendáře.</a:t>
            </a:r>
            <a:r>
              <a:rPr lang="x-none" smtClean="0"/>
              <a:t> </a:t>
            </a:r>
            <a:r>
              <a:rPr lang="cs-CZ" dirty="0" smtClean="0"/>
              <a:t>J</a:t>
            </a:r>
            <a:r>
              <a:rPr lang="x-none" smtClean="0"/>
              <a:t>e určen</a:t>
            </a:r>
            <a:r>
              <a:rPr lang="cs-CZ" dirty="0" smtClean="0"/>
              <a:t>a</a:t>
            </a:r>
            <a:r>
              <a:rPr lang="x-none" smtClean="0"/>
              <a:t> pro práci na PC.</a:t>
            </a:r>
            <a:endParaRPr lang="cs-CZ" dirty="0" smtClean="0"/>
          </a:p>
          <a:p>
            <a:pPr hangingPunct="0"/>
            <a:endParaRPr lang="cs-CZ" b="1" dirty="0" smtClean="0"/>
          </a:p>
          <a:p>
            <a:pPr hangingPunct="0"/>
            <a:r>
              <a:rPr lang="x-none" smtClean="0"/>
              <a:t>Období: </a:t>
            </a:r>
            <a:r>
              <a:rPr lang="cs-CZ" dirty="0" smtClean="0"/>
              <a:t>leden</a:t>
            </a:r>
            <a:r>
              <a:rPr lang="x-none" smtClean="0"/>
              <a:t>–</a:t>
            </a:r>
            <a:r>
              <a:rPr lang="cs-CZ" smtClean="0"/>
              <a:t>květen</a:t>
            </a:r>
            <a:r>
              <a:rPr lang="x-none" smtClean="0"/>
              <a:t> 201</a:t>
            </a:r>
            <a:r>
              <a:rPr lang="cs-CZ" dirty="0" smtClean="0"/>
              <a:t>2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72808" cy="1143000"/>
          </a:xfrm>
        </p:spPr>
        <p:txBody>
          <a:bodyPr/>
          <a:lstStyle/>
          <a:p>
            <a:pPr algn="ctr"/>
            <a:r>
              <a:rPr lang="cs-CZ" dirty="0" smtClean="0"/>
              <a:t>Vyber číslo</a:t>
            </a:r>
            <a:endParaRPr lang="cs-CZ" dirty="0"/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539552" y="2060848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Zaoblený obdélník 30">
            <a:hlinkClick r:id="rId3" action="ppaction://hlinksldjump"/>
          </p:cNvPr>
          <p:cNvSpPr/>
          <p:nvPr/>
        </p:nvSpPr>
        <p:spPr>
          <a:xfrm>
            <a:off x="539552" y="3645024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Zaoblený obdélník 31">
            <a:hlinkClick r:id="rId4" action="ppaction://hlinksldjump"/>
          </p:cNvPr>
          <p:cNvSpPr/>
          <p:nvPr/>
        </p:nvSpPr>
        <p:spPr>
          <a:xfrm>
            <a:off x="1979712" y="3645024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Zaoblený obdélník 32">
            <a:hlinkClick r:id="rId5" action="ppaction://hlinksldjump"/>
          </p:cNvPr>
          <p:cNvSpPr/>
          <p:nvPr/>
        </p:nvSpPr>
        <p:spPr>
          <a:xfrm>
            <a:off x="539552" y="2852936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Zaoblený obdélník 33">
            <a:hlinkClick r:id="rId6" action="ppaction://hlinksldjump"/>
          </p:cNvPr>
          <p:cNvSpPr/>
          <p:nvPr/>
        </p:nvSpPr>
        <p:spPr>
          <a:xfrm>
            <a:off x="6300192" y="2060848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Zaoblený obdélník 34">
            <a:hlinkClick r:id="rId7" action="ppaction://hlinksldjump"/>
          </p:cNvPr>
          <p:cNvSpPr/>
          <p:nvPr/>
        </p:nvSpPr>
        <p:spPr>
          <a:xfrm>
            <a:off x="4860032" y="2060848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Zaoblený obdélník 35">
            <a:hlinkClick r:id="rId8" action="ppaction://hlinksldjump"/>
          </p:cNvPr>
          <p:cNvSpPr/>
          <p:nvPr/>
        </p:nvSpPr>
        <p:spPr>
          <a:xfrm>
            <a:off x="3419872" y="2060848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Zaoblený obdélník 36">
            <a:hlinkClick r:id="rId9" action="ppaction://hlinksldjump"/>
          </p:cNvPr>
          <p:cNvSpPr/>
          <p:nvPr/>
        </p:nvSpPr>
        <p:spPr>
          <a:xfrm>
            <a:off x="1979712" y="2060848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Zaoblený obdélník 40">
            <a:hlinkClick r:id="rId10" action="ppaction://hlinksldjump"/>
          </p:cNvPr>
          <p:cNvSpPr/>
          <p:nvPr/>
        </p:nvSpPr>
        <p:spPr>
          <a:xfrm>
            <a:off x="3419872" y="2852936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Zaoblený obdélník 41">
            <a:hlinkClick r:id="rId11" action="ppaction://hlinksldjump"/>
          </p:cNvPr>
          <p:cNvSpPr/>
          <p:nvPr/>
        </p:nvSpPr>
        <p:spPr>
          <a:xfrm>
            <a:off x="4860032" y="2852936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Zaoblený obdélník 42">
            <a:hlinkClick r:id="rId12" action="ppaction://hlinksldjump"/>
          </p:cNvPr>
          <p:cNvSpPr/>
          <p:nvPr/>
        </p:nvSpPr>
        <p:spPr>
          <a:xfrm>
            <a:off x="6300192" y="2852936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Zaoblený obdélník 43">
            <a:hlinkClick r:id="rId13" action="ppaction://hlinksldjump"/>
          </p:cNvPr>
          <p:cNvSpPr/>
          <p:nvPr/>
        </p:nvSpPr>
        <p:spPr>
          <a:xfrm>
            <a:off x="1979712" y="2852936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Zaoblený obdélník 44">
            <a:hlinkClick r:id="rId14" action="ppaction://hlinksldjump"/>
          </p:cNvPr>
          <p:cNvSpPr/>
          <p:nvPr/>
        </p:nvSpPr>
        <p:spPr>
          <a:xfrm>
            <a:off x="4860032" y="3645024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14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Zaoblený obdélník 45">
            <a:hlinkClick r:id="rId15" action="ppaction://hlinksldjump"/>
          </p:cNvPr>
          <p:cNvSpPr/>
          <p:nvPr/>
        </p:nvSpPr>
        <p:spPr>
          <a:xfrm>
            <a:off x="6300192" y="3645024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Zaoblený obdélník 46">
            <a:hlinkClick r:id="rId16" action="ppaction://hlinksldjump"/>
          </p:cNvPr>
          <p:cNvSpPr/>
          <p:nvPr/>
        </p:nvSpPr>
        <p:spPr>
          <a:xfrm>
            <a:off x="3419872" y="3645024"/>
            <a:ext cx="8640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Správně</a:t>
            </a:r>
            <a:endParaRPr lang="cs-CZ" dirty="0"/>
          </a:p>
        </p:txBody>
      </p:sp>
      <p:pic>
        <p:nvPicPr>
          <p:cNvPr id="1031" name="Picture 7" descr="C:\Users\Kvetinka\AppData\Local\Microsoft\Windows\Temporary Internet Files\Content.IE5\VD939XEI\MC900442143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5589240"/>
            <a:ext cx="688355" cy="716261"/>
          </a:xfrm>
          <a:prstGeom prst="rect">
            <a:avLst/>
          </a:prstGeom>
          <a:noFill/>
        </p:spPr>
      </p:pic>
      <p:pic>
        <p:nvPicPr>
          <p:cNvPr id="1026" name="Picture 2" descr="C:\Users\Kvetinka\AppData\Local\Microsoft\Windows\Temporary Internet Files\Content.IE5\KXYYOGCP\MC9004377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564904"/>
            <a:ext cx="2547378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pic>
        <p:nvPicPr>
          <p:cNvPr id="2053" name="Picture 5" descr="C:\Users\Kvetinka\AppData\Local\Microsoft\Windows\Temporary Internet Files\Content.IE5\VD939XEI\MC900442143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5589240"/>
            <a:ext cx="720393" cy="749598"/>
          </a:xfrm>
          <a:prstGeom prst="rect">
            <a:avLst/>
          </a:prstGeom>
          <a:noFill/>
        </p:spPr>
      </p:pic>
      <p:pic>
        <p:nvPicPr>
          <p:cNvPr id="2050" name="Picture 2" descr="C:\Users\Kvetinka\AppData\Local\Microsoft\Windows\Temporary Internet Files\Content.IE5\CPH0ZZYC\MC90042384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0337" y="2420888"/>
            <a:ext cx="2009775" cy="1943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 – </a:t>
            </a:r>
            <a:r>
              <a:rPr lang="cs-CZ" b="1" dirty="0" smtClean="0"/>
              <a:t>Mikuláš</a:t>
            </a:r>
            <a:r>
              <a:rPr lang="cs-CZ" dirty="0" smtClean="0"/>
              <a:t> slaví svátek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6. prosince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4. prosince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5. prosince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 – </a:t>
            </a:r>
            <a:r>
              <a:rPr lang="cs-CZ" b="1" dirty="0" smtClean="0"/>
              <a:t>Jan Hus </a:t>
            </a:r>
            <a:r>
              <a:rPr lang="cs-CZ" dirty="0" smtClean="0"/>
              <a:t>byl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upálen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otráven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popraven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 – </a:t>
            </a:r>
            <a:r>
              <a:rPr lang="cs-CZ" b="1" dirty="0" smtClean="0"/>
              <a:t>Samostatné Československo </a:t>
            </a:r>
            <a:r>
              <a:rPr lang="cs-CZ" dirty="0" smtClean="0"/>
              <a:t>				vzniklo roku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- 1938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- 1918</a:t>
            </a:r>
            <a:endParaRPr lang="cs-CZ" dirty="0"/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- 1928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 – </a:t>
            </a:r>
            <a:r>
              <a:rPr lang="cs-CZ" b="1" dirty="0" smtClean="0"/>
              <a:t>Den boje za svobodu a demokracii</a:t>
            </a:r>
            <a:r>
              <a:rPr lang="cs-CZ" dirty="0" smtClean="0"/>
              <a:t> připadá na datum</a:t>
            </a:r>
            <a:endParaRPr lang="cs-CZ" b="1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17. prosince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17. října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17. listopadu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 – Roku </a:t>
            </a:r>
            <a:r>
              <a:rPr lang="cs-CZ" b="1" dirty="0" smtClean="0"/>
              <a:t>1945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skončila první světová válka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začala druhá světová válka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skončila druhá světová válka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 – </a:t>
            </a:r>
            <a:r>
              <a:rPr lang="cs-CZ" b="1" dirty="0" smtClean="0"/>
              <a:t>Mezinárodní den žen </a:t>
            </a:r>
            <a:r>
              <a:rPr lang="cs-CZ" dirty="0" smtClean="0"/>
              <a:t>slavíme</a:t>
            </a:r>
            <a:endParaRPr lang="cs-CZ" b="1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8. května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8. března</a:t>
            </a:r>
            <a:endParaRPr lang="cs-CZ" dirty="0"/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8. dubna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 – </a:t>
            </a:r>
            <a:r>
              <a:rPr lang="cs-CZ" b="1" dirty="0" smtClean="0"/>
              <a:t>Den učitelů</a:t>
            </a:r>
            <a:r>
              <a:rPr lang="cs-CZ" dirty="0" smtClean="0"/>
              <a:t> slavíme v ČR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v září 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v červnu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v březnu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8 – V západní větvi křesťanství trvá </a:t>
            </a:r>
            <a:r>
              <a:rPr lang="cs-CZ" b="1" dirty="0" smtClean="0"/>
              <a:t>půst</a:t>
            </a:r>
            <a:r>
              <a:rPr lang="cs-CZ" dirty="0" smtClean="0"/>
              <a:t> v období Velikonoc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20 dní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40 dní </a:t>
            </a:r>
            <a:endParaRPr lang="cs-CZ" dirty="0"/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30 dní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 – </a:t>
            </a:r>
            <a:r>
              <a:rPr lang="cs-CZ" b="1" dirty="0" smtClean="0"/>
              <a:t>Cyril a Metoděj </a:t>
            </a:r>
            <a:r>
              <a:rPr lang="cs-CZ" dirty="0" smtClean="0"/>
              <a:t>byli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 germánští věrozvěstové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románští věrozvěstové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slovanští věrozvěstové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 – </a:t>
            </a:r>
            <a:r>
              <a:rPr lang="cs-CZ" b="1" dirty="0" smtClean="0"/>
              <a:t>28. září </a:t>
            </a:r>
            <a:r>
              <a:rPr lang="cs-CZ" dirty="0" smtClean="0"/>
              <a:t>si připomínáme 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Svátek práce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smrt knížete Václava</a:t>
            </a:r>
            <a:endParaRPr lang="cs-CZ" dirty="0"/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Den boje za svobodu a demokracii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11 – </a:t>
            </a:r>
            <a:r>
              <a:rPr lang="cs-CZ" b="1" dirty="0" smtClean="0"/>
              <a:t>Jidáše</a:t>
            </a:r>
            <a:r>
              <a:rPr lang="cs-CZ" dirty="0" smtClean="0"/>
              <a:t> se pekly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o Velikonocích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o prázdninách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o Vánocích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12 – </a:t>
            </a:r>
            <a:r>
              <a:rPr lang="cs-CZ" b="1" dirty="0" smtClean="0"/>
              <a:t>Advent</a:t>
            </a:r>
            <a:r>
              <a:rPr lang="cs-CZ" dirty="0" smtClean="0"/>
              <a:t> je období trvající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3 týdny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5 týdnů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4 týdny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13 – </a:t>
            </a:r>
            <a:r>
              <a:rPr lang="cs-CZ" b="1" dirty="0" smtClean="0"/>
              <a:t>Samostatná Česká republika 			</a:t>
            </a:r>
            <a:r>
              <a:rPr lang="cs-CZ" dirty="0" smtClean="0"/>
              <a:t>vznikla 1. ledna roku</a:t>
            </a:r>
            <a:endParaRPr lang="cs-CZ" b="1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- 1992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- 1989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1993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14 – </a:t>
            </a:r>
            <a:r>
              <a:rPr lang="cs-CZ" b="1" dirty="0" smtClean="0"/>
              <a:t>12. března 1999 </a:t>
            </a:r>
            <a:r>
              <a:rPr lang="cs-CZ" dirty="0" smtClean="0"/>
              <a:t>přistoupila 			   Česká republika k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- OSN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EU</a:t>
            </a:r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- NATO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15 – </a:t>
            </a:r>
            <a:r>
              <a:rPr lang="cs-CZ" b="1" dirty="0" smtClean="0"/>
              <a:t>Svátek práce </a:t>
            </a:r>
            <a:r>
              <a:rPr lang="cs-CZ" dirty="0" smtClean="0"/>
              <a:t>slavíme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71600" y="198884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– 9. května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486916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– 1. května</a:t>
            </a:r>
            <a:endParaRPr lang="cs-CZ" dirty="0"/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971600" y="3429000"/>
            <a:ext cx="6840760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 – 8. května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988840"/>
            <a:ext cx="8208912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 Vlastní tvorba autora. </a:t>
            </a:r>
          </a:p>
          <a:p>
            <a:pPr lvl="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 Obrázky použity z galerie klipart Office www.office.</a:t>
            </a:r>
            <a:r>
              <a:rPr lang="cs-CZ" dirty="0" err="1" smtClean="0"/>
              <a:t>microsoft.com</a:t>
            </a:r>
            <a:r>
              <a:rPr lang="cs-CZ" dirty="0" smtClean="0"/>
              <a:t>, citováno 5.4.2012.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150</TotalTime>
  <Words>387</Words>
  <Application>Microsoft Office PowerPoint</Application>
  <PresentationFormat>Předvádění na obrazovce (4:3)</PresentationFormat>
  <Paragraphs>90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Tok</vt:lpstr>
      <vt:lpstr>VY_32_INOVACE_06/X.SADA</vt:lpstr>
      <vt:lpstr>Vyber číslo</vt:lpstr>
      <vt:lpstr>Správně</vt:lpstr>
      <vt:lpstr>Špatně</vt:lpstr>
      <vt:lpstr>1 – Mikuláš slaví svátek</vt:lpstr>
      <vt:lpstr>2 – Jan Hus byl</vt:lpstr>
      <vt:lpstr>3 – Samostatné Československo     vzniklo roku</vt:lpstr>
      <vt:lpstr>4 – Den boje za svobodu a demokracii připadá na datum</vt:lpstr>
      <vt:lpstr>5 – Roku 1945 </vt:lpstr>
      <vt:lpstr>6 – Mezinárodní den žen slavíme</vt:lpstr>
      <vt:lpstr>7 – Den učitelů slavíme v ČR</vt:lpstr>
      <vt:lpstr>8 – V západní větvi křesťanství trvá půst v období Velikonoc</vt:lpstr>
      <vt:lpstr>9 – Cyril a Metoděj byli</vt:lpstr>
      <vt:lpstr>10 – 28. září si připomínáme </vt:lpstr>
      <vt:lpstr>11 – Jidáše se pekly</vt:lpstr>
      <vt:lpstr>12 – Advent je období trvající</vt:lpstr>
      <vt:lpstr>13 – Samostatná Česká republika    vznikla 1. ledna roku</vt:lpstr>
      <vt:lpstr>14 – 12. března 1999 přistoupila       Česká republika k</vt:lpstr>
      <vt:lpstr>15 – Svátek práce slavíme</vt:lpstr>
      <vt:lpstr>Zdroj: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Kvetinka</cp:lastModifiedBy>
  <cp:revision>43</cp:revision>
  <dcterms:created xsi:type="dcterms:W3CDTF">2010-10-19T08:27:42Z</dcterms:created>
  <dcterms:modified xsi:type="dcterms:W3CDTF">2012-04-10T15:58:05Z</dcterms:modified>
</cp:coreProperties>
</file>