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notesMasterIdLst>
    <p:notesMasterId r:id="rId22"/>
  </p:notes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84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14" d="100"/>
          <a:sy n="114" d="100"/>
        </p:scale>
        <p:origin x="-1554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46D5A36-BA2A-44F3-8DEA-41F1CBDA4A30}" type="datetimeFigureOut">
              <a:rPr lang="cs-CZ"/>
              <a:pPr>
                <a:defRPr/>
              </a:pPr>
              <a:t>12.5.2012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3C702DD-EE26-4B09-9D4D-0480935012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40629011-7FF3-4F73-A007-A34785E8A0CA}" type="datetime1">
              <a:rPr lang="cs-CZ" smtClean="0"/>
              <a:pPr>
                <a:defRPr/>
              </a:pPr>
              <a:t>12.5.2012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A0BAD413-6412-4B6C-8B51-1C953C8368F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CA6ACCE-E912-40D5-8B73-D1A8A406A089}" type="datetime1">
              <a:rPr lang="cs-CZ" smtClean="0"/>
              <a:pPr>
                <a:defRPr/>
              </a:pPr>
              <a:t>12.5.2012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398FC9A-004C-48C7-9525-4D8939E64EB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2DB1EDBD-7F5F-4A30-B3D2-28A4A491CE76}" type="datetime1">
              <a:rPr lang="cs-CZ" smtClean="0"/>
              <a:pPr>
                <a:defRPr/>
              </a:pPr>
              <a:t>12.5.2012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pPr>
              <a:defRPr/>
            </a:pPr>
            <a:fld id="{1A3A94A6-412B-4B66-8018-50DFD9F7F83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7E93129-CA76-4D3F-8764-4BF2A0455D03}" type="datetime1">
              <a:rPr lang="cs-CZ" smtClean="0"/>
              <a:pPr>
                <a:defRPr/>
              </a:pPr>
              <a:t>12.5.2012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0BF041C-6F8D-4DFF-88A3-574712ECF4F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2CB8C57-5409-4E7A-8B5D-07A0F97F6416}" type="datetime1">
              <a:rPr lang="cs-CZ" smtClean="0"/>
              <a:pPr>
                <a:defRPr/>
              </a:pPr>
              <a:t>12.5.2012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A6DC7E1-21A9-44E2-8125-5FBDB319E93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E925E1B-491C-4459-B95D-53A3104540F9}" type="datetime1">
              <a:rPr lang="cs-CZ" smtClean="0"/>
              <a:pPr>
                <a:defRPr/>
              </a:pPr>
              <a:t>12.5.2012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34334AD-2ACC-4C86-BBB5-00E541ABDEC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205275CA-99FE-4CFE-84BD-7EA96C08D8CA}" type="datetime1">
              <a:rPr lang="cs-CZ" smtClean="0"/>
              <a:pPr>
                <a:defRPr/>
              </a:pPr>
              <a:t>12.5.2012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6DE01F5-AB20-42BE-B689-6C542621B42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98FCB41-FE58-4D9B-8494-D3E909A2C476}" type="datetime1">
              <a:rPr lang="cs-CZ" smtClean="0"/>
              <a:pPr>
                <a:defRPr/>
              </a:pPr>
              <a:t>12.5.2012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F5C4150-F918-40B1-B3CB-EC84CD7A548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1D07691-C9BA-4779-AED1-D5FFD0ADA628}" type="datetime1">
              <a:rPr lang="cs-CZ" smtClean="0"/>
              <a:pPr>
                <a:defRPr/>
              </a:pPr>
              <a:t>12.5.2012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468B8CA-10EB-4994-BB4B-01F932CC2D1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2F3B023-87C5-4700-9314-D7DC4FC7DF87}" type="datetime1">
              <a:rPr lang="cs-CZ" smtClean="0"/>
              <a:pPr>
                <a:defRPr/>
              </a:pPr>
              <a:t>12.5.2012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F4100E1-54B7-419C-9AD8-9F2EB60C4D5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pPr>
              <a:defRPr/>
            </a:pPr>
            <a:fld id="{F99B8E20-5C32-43C1-BF84-128F4606A88D}" type="datetime1">
              <a:rPr lang="cs-CZ" smtClean="0"/>
              <a:pPr>
                <a:defRPr/>
              </a:pPr>
              <a:t>12.5.2012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5A82278B-909B-4D32-AF6E-8B6FE8BBB88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25AFFF76-49DD-4AAB-9419-ECDE7FC80288}" type="datetime1">
              <a:rPr lang="cs-CZ" smtClean="0"/>
              <a:pPr>
                <a:defRPr/>
              </a:pPr>
              <a:t>12.5.2012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48FBD227-D653-4D65-A829-01F699DAF6D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slide" Target="slide11.xml"/><Relationship Id="rId3" Type="http://schemas.openxmlformats.org/officeDocument/2006/relationships/slide" Target="slide15.xml"/><Relationship Id="rId7" Type="http://schemas.openxmlformats.org/officeDocument/2006/relationships/slide" Target="slide8.xml"/><Relationship Id="rId12" Type="http://schemas.openxmlformats.org/officeDocument/2006/relationships/slide" Target="slide14.xml"/><Relationship Id="rId2" Type="http://schemas.openxmlformats.org/officeDocument/2006/relationships/slide" Target="slide5.xml"/><Relationship Id="rId16" Type="http://schemas.openxmlformats.org/officeDocument/2006/relationships/slide" Target="slide17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3.xml"/><Relationship Id="rId5" Type="http://schemas.openxmlformats.org/officeDocument/2006/relationships/slide" Target="slide10.xml"/><Relationship Id="rId15" Type="http://schemas.openxmlformats.org/officeDocument/2006/relationships/slide" Target="slide19.xml"/><Relationship Id="rId10" Type="http://schemas.openxmlformats.org/officeDocument/2006/relationships/slide" Target="slide12.xml"/><Relationship Id="rId4" Type="http://schemas.openxmlformats.org/officeDocument/2006/relationships/slide" Target="slide16.xml"/><Relationship Id="rId9" Type="http://schemas.openxmlformats.org/officeDocument/2006/relationships/slide" Target="slide6.xml"/><Relationship Id="rId14" Type="http://schemas.openxmlformats.org/officeDocument/2006/relationships/slide" Target="slide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33400" y="2564904"/>
            <a:ext cx="7851648" cy="635496"/>
          </a:xfrm>
        </p:spPr>
        <p:txBody>
          <a:bodyPr/>
          <a:lstStyle/>
          <a:p>
            <a:pPr algn="ctr" hangingPunct="0"/>
            <a:r>
              <a:rPr lang="cs-CZ" sz="3200" dirty="0" smtClean="0"/>
              <a:t>VY_32_INOVACE_09/X.SADA</a:t>
            </a:r>
            <a:endParaRPr lang="cs-CZ" sz="3200" dirty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23528" y="476672"/>
            <a:ext cx="856895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mtClean="0">
                <a:solidFill>
                  <a:schemeClr val="bg1"/>
                </a:solidFill>
              </a:rPr>
              <a:t>Název školy: ZŠ Varnsdorf, Edisonova 2821, okres Děčín, příspěvková organizace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Člověk a společnost</a:t>
            </a:r>
            <a:r>
              <a:rPr lang="x-none" smtClean="0">
                <a:solidFill>
                  <a:schemeClr val="bg1"/>
                </a:solidFill>
              </a:rPr>
              <a:t>,</a:t>
            </a:r>
            <a:r>
              <a:rPr lang="cs-CZ" dirty="0" smtClean="0">
                <a:solidFill>
                  <a:schemeClr val="bg1"/>
                </a:solidFill>
              </a:rPr>
              <a:t> Občanská výchova</a:t>
            </a:r>
            <a:r>
              <a:rPr lang="x-none" smtClean="0">
                <a:solidFill>
                  <a:schemeClr val="bg1"/>
                </a:solidFill>
              </a:rPr>
              <a:t>, </a:t>
            </a:r>
            <a:r>
              <a:rPr lang="cs-CZ" dirty="0" smtClean="0">
                <a:solidFill>
                  <a:schemeClr val="bg1"/>
                </a:solidFill>
              </a:rPr>
              <a:t>Naše historie</a:t>
            </a:r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x-none" smtClean="0">
                <a:solidFill>
                  <a:schemeClr val="bg1"/>
                </a:solidFill>
              </a:rPr>
              <a:t>Autor: Mgr. Jana Koukalová</a:t>
            </a:r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717032"/>
            <a:ext cx="85689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/>
            <a:r>
              <a:rPr lang="x-none" b="1" smtClean="0">
                <a:solidFill>
                  <a:schemeClr val="bg1"/>
                </a:solidFill>
              </a:rPr>
              <a:t>Anotace:</a:t>
            </a:r>
            <a:r>
              <a:rPr lang="x-none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Prezentace</a:t>
            </a:r>
            <a:r>
              <a:rPr lang="x-none" smtClean="0">
                <a:solidFill>
                  <a:schemeClr val="bg1"/>
                </a:solidFill>
              </a:rPr>
              <a:t> slouží </a:t>
            </a:r>
            <a:r>
              <a:rPr lang="cs-CZ" dirty="0" smtClean="0">
                <a:solidFill>
                  <a:schemeClr val="bg1"/>
                </a:solidFill>
              </a:rPr>
              <a:t>k procvičení učiva</a:t>
            </a:r>
            <a:r>
              <a:rPr lang="x-none" smtClean="0">
                <a:solidFill>
                  <a:schemeClr val="bg1"/>
                </a:solidFill>
              </a:rPr>
              <a:t> 7. ročníku </a:t>
            </a:r>
            <a:r>
              <a:rPr lang="cs-CZ" dirty="0" smtClean="0">
                <a:solidFill>
                  <a:schemeClr val="bg1"/>
                </a:solidFill>
              </a:rPr>
              <a:t>o vybraných událostech naší historie.</a:t>
            </a:r>
            <a:r>
              <a:rPr lang="x-none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J</a:t>
            </a:r>
            <a:r>
              <a:rPr lang="x-none" smtClean="0">
                <a:solidFill>
                  <a:schemeClr val="bg1"/>
                </a:solidFill>
              </a:rPr>
              <a:t>e určen</a:t>
            </a:r>
            <a:r>
              <a:rPr lang="cs-CZ" dirty="0" smtClean="0">
                <a:solidFill>
                  <a:schemeClr val="bg1"/>
                </a:solidFill>
              </a:rPr>
              <a:t>a</a:t>
            </a:r>
            <a:r>
              <a:rPr lang="x-none" smtClean="0">
                <a:solidFill>
                  <a:schemeClr val="bg1"/>
                </a:solidFill>
              </a:rPr>
              <a:t> pro práci na PC.</a:t>
            </a:r>
            <a:endParaRPr lang="cs-CZ" dirty="0" smtClean="0">
              <a:solidFill>
                <a:schemeClr val="bg1"/>
              </a:solidFill>
            </a:endParaRPr>
          </a:p>
          <a:p>
            <a:pPr hangingPunct="0"/>
            <a:endParaRPr lang="cs-CZ" b="1" dirty="0" smtClean="0">
              <a:solidFill>
                <a:schemeClr val="bg1"/>
              </a:solidFill>
            </a:endParaRPr>
          </a:p>
          <a:p>
            <a:pPr hangingPunct="0"/>
            <a:r>
              <a:rPr lang="x-none" smtClean="0">
                <a:solidFill>
                  <a:schemeClr val="bg1"/>
                </a:solidFill>
              </a:rPr>
              <a:t>Období: </a:t>
            </a:r>
            <a:r>
              <a:rPr lang="cs-CZ" dirty="0" smtClean="0">
                <a:solidFill>
                  <a:schemeClr val="bg1"/>
                </a:solidFill>
              </a:rPr>
              <a:t>leden</a:t>
            </a:r>
            <a:r>
              <a:rPr lang="x-none" smtClean="0">
                <a:solidFill>
                  <a:schemeClr val="bg1"/>
                </a:solidFill>
              </a:rPr>
              <a:t>–</a:t>
            </a:r>
            <a:r>
              <a:rPr lang="cs-CZ" dirty="0" smtClean="0">
                <a:solidFill>
                  <a:schemeClr val="bg1"/>
                </a:solidFill>
              </a:rPr>
              <a:t>květen</a:t>
            </a:r>
            <a:r>
              <a:rPr lang="x-none" smtClean="0">
                <a:solidFill>
                  <a:schemeClr val="bg1"/>
                </a:solidFill>
              </a:rPr>
              <a:t> 201</a:t>
            </a:r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b="1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72808" cy="1143000"/>
          </a:xfrm>
        </p:spPr>
        <p:txBody>
          <a:bodyPr/>
          <a:lstStyle/>
          <a:p>
            <a:pPr algn="ctr"/>
            <a:r>
              <a:rPr lang="cs-CZ" dirty="0" smtClean="0"/>
              <a:t>Vyber číslo</a:t>
            </a:r>
            <a:endParaRPr lang="cs-CZ" dirty="0"/>
          </a:p>
        </p:txBody>
      </p:sp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539552" y="2060848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Zaoblený obdélník 30">
            <a:hlinkClick r:id="rId3" action="ppaction://hlinksldjump"/>
          </p:cNvPr>
          <p:cNvSpPr/>
          <p:nvPr/>
        </p:nvSpPr>
        <p:spPr>
          <a:xfrm>
            <a:off x="539552" y="3645024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Zaoblený obdélník 31">
            <a:hlinkClick r:id="rId4" action="ppaction://hlinksldjump"/>
          </p:cNvPr>
          <p:cNvSpPr/>
          <p:nvPr/>
        </p:nvSpPr>
        <p:spPr>
          <a:xfrm>
            <a:off x="1979712" y="3645024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Zaoblený obdélník 32">
            <a:hlinkClick r:id="rId5" action="ppaction://hlinksldjump"/>
          </p:cNvPr>
          <p:cNvSpPr/>
          <p:nvPr/>
        </p:nvSpPr>
        <p:spPr>
          <a:xfrm>
            <a:off x="539552" y="2852936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Zaoblený obdélník 33">
            <a:hlinkClick r:id="rId6" action="ppaction://hlinksldjump"/>
          </p:cNvPr>
          <p:cNvSpPr/>
          <p:nvPr/>
        </p:nvSpPr>
        <p:spPr>
          <a:xfrm>
            <a:off x="6300192" y="2060848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Zaoblený obdélník 34">
            <a:hlinkClick r:id="rId7" action="ppaction://hlinksldjump"/>
          </p:cNvPr>
          <p:cNvSpPr/>
          <p:nvPr/>
        </p:nvSpPr>
        <p:spPr>
          <a:xfrm>
            <a:off x="4860032" y="2060848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Zaoblený obdélník 35">
            <a:hlinkClick r:id="rId8" action="ppaction://hlinksldjump"/>
          </p:cNvPr>
          <p:cNvSpPr/>
          <p:nvPr/>
        </p:nvSpPr>
        <p:spPr>
          <a:xfrm>
            <a:off x="3419872" y="2060848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Zaoblený obdélník 36">
            <a:hlinkClick r:id="rId9" action="ppaction://hlinksldjump"/>
          </p:cNvPr>
          <p:cNvSpPr/>
          <p:nvPr/>
        </p:nvSpPr>
        <p:spPr>
          <a:xfrm>
            <a:off x="1979712" y="2060848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Zaoblený obdélník 40">
            <a:hlinkClick r:id="rId10" action="ppaction://hlinksldjump"/>
          </p:cNvPr>
          <p:cNvSpPr/>
          <p:nvPr/>
        </p:nvSpPr>
        <p:spPr>
          <a:xfrm>
            <a:off x="3419872" y="2852936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Zaoblený obdélník 41">
            <a:hlinkClick r:id="rId11" action="ppaction://hlinksldjump"/>
          </p:cNvPr>
          <p:cNvSpPr/>
          <p:nvPr/>
        </p:nvSpPr>
        <p:spPr>
          <a:xfrm>
            <a:off x="4860032" y="2852936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Zaoblený obdélník 42">
            <a:hlinkClick r:id="rId12" action="ppaction://hlinksldjump"/>
          </p:cNvPr>
          <p:cNvSpPr/>
          <p:nvPr/>
        </p:nvSpPr>
        <p:spPr>
          <a:xfrm>
            <a:off x="6300192" y="2852936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Zaoblený obdélník 43">
            <a:hlinkClick r:id="rId13" action="ppaction://hlinksldjump"/>
          </p:cNvPr>
          <p:cNvSpPr/>
          <p:nvPr/>
        </p:nvSpPr>
        <p:spPr>
          <a:xfrm>
            <a:off x="1979712" y="2852936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Zaoblený obdélník 44">
            <a:hlinkClick r:id="rId14" action="ppaction://hlinksldjump"/>
          </p:cNvPr>
          <p:cNvSpPr/>
          <p:nvPr/>
        </p:nvSpPr>
        <p:spPr>
          <a:xfrm>
            <a:off x="4860032" y="3645024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14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Zaoblený obdélník 45">
            <a:hlinkClick r:id="rId15" action="ppaction://hlinksldjump"/>
          </p:cNvPr>
          <p:cNvSpPr/>
          <p:nvPr/>
        </p:nvSpPr>
        <p:spPr>
          <a:xfrm>
            <a:off x="6300192" y="3645024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15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Zaoblený obdélník 46">
            <a:hlinkClick r:id="rId16" action="ppaction://hlinksldjump"/>
          </p:cNvPr>
          <p:cNvSpPr/>
          <p:nvPr/>
        </p:nvSpPr>
        <p:spPr>
          <a:xfrm>
            <a:off x="3419872" y="3645024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13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Správně</a:t>
            </a:r>
            <a:endParaRPr lang="cs-CZ" dirty="0"/>
          </a:p>
        </p:txBody>
      </p:sp>
      <p:pic>
        <p:nvPicPr>
          <p:cNvPr id="1031" name="Picture 7" descr="C:\Users\Kvetinka\AppData\Local\Microsoft\Windows\Temporary Internet Files\Content.IE5\VD939XEI\MC900442143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biLevel thresh="50000"/>
          </a:blip>
          <a:srcRect/>
          <a:stretch>
            <a:fillRect/>
          </a:stretch>
        </p:blipFill>
        <p:spPr bwMode="auto">
          <a:xfrm>
            <a:off x="8316416" y="5589240"/>
            <a:ext cx="688355" cy="716261"/>
          </a:xfrm>
          <a:prstGeom prst="rect">
            <a:avLst/>
          </a:prstGeom>
          <a:noFill/>
        </p:spPr>
      </p:pic>
      <p:pic>
        <p:nvPicPr>
          <p:cNvPr id="1026" name="Picture 2" descr="C:\Users\Kvetinka\AppData\Local\Microsoft\Windows\Temporary Internet Files\Content.IE5\KXYYOGCP\MC9004377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2564904"/>
            <a:ext cx="2547378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pic>
        <p:nvPicPr>
          <p:cNvPr id="2053" name="Picture 5" descr="C:\Users\Kvetinka\AppData\Local\Microsoft\Windows\Temporary Internet Files\Content.IE5\VD939XEI\MC900442143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biLevel thresh="50000"/>
          </a:blip>
          <a:srcRect/>
          <a:stretch>
            <a:fillRect/>
          </a:stretch>
        </p:blipFill>
        <p:spPr bwMode="auto">
          <a:xfrm>
            <a:off x="8316103" y="5589240"/>
            <a:ext cx="720393" cy="749598"/>
          </a:xfrm>
          <a:prstGeom prst="rect">
            <a:avLst/>
          </a:prstGeom>
          <a:noFill/>
        </p:spPr>
      </p:pic>
      <p:pic>
        <p:nvPicPr>
          <p:cNvPr id="2050" name="Picture 2" descr="C:\Users\Kvetinka\AppData\Local\Microsoft\Windows\Temporary Internet Files\Content.IE5\CPH0ZZYC\MC90042384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2420888"/>
            <a:ext cx="2009775" cy="1943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 – na hoře říp stojí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Rotunda sv. Jiří</a:t>
            </a:r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Bazilika sv. Jiří</a:t>
            </a:r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Rotunda sv. Vojtěcha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 – Prvním státním útvarem na našem území byl/a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Velkomoravská říše</a:t>
            </a:r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Země koruny české</a:t>
            </a:r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Sámova říše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 – Přemyslovci bojovali 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s Čechy</a:t>
            </a:r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se </a:t>
            </a:r>
            <a:r>
              <a:rPr lang="cs-CZ" dirty="0" err="1" smtClean="0"/>
              <a:t>Slavníkovci</a:t>
            </a:r>
            <a:endParaRPr lang="cs-CZ" dirty="0"/>
          </a:p>
        </p:txBody>
      </p:sp>
      <p:sp>
        <p:nvSpPr>
          <p:cNvPr id="9" name="Zaoblený obdélník 8">
            <a:hlinkClick r:id="rId2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s Lucemburky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 – </a:t>
            </a:r>
            <a:r>
              <a:rPr lang="cs-CZ" b="1" dirty="0" smtClean="0"/>
              <a:t>Husitská revoluce vypukla</a:t>
            </a:r>
            <a:endParaRPr lang="cs-CZ" b="1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ve 14. století</a:t>
            </a:r>
            <a:endParaRPr lang="cs-CZ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v 16. století</a:t>
            </a:r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v 15. století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 – Karel </a:t>
            </a:r>
            <a:r>
              <a:rPr lang="cs-CZ" dirty="0" err="1" smtClean="0"/>
              <a:t>iv</a:t>
            </a:r>
            <a:r>
              <a:rPr lang="cs-CZ" dirty="0" smtClean="0"/>
              <a:t>. Pocházel z rodu 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Přemyslovců</a:t>
            </a:r>
            <a:endParaRPr lang="cs-CZ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</a:t>
            </a:r>
            <a:r>
              <a:rPr lang="cs-CZ" dirty="0" err="1" smtClean="0"/>
              <a:t>Jagellonců</a:t>
            </a:r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Lucemburků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6 – první českou světicí byla</a:t>
            </a:r>
            <a:endParaRPr lang="cs-CZ" b="1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Anežka</a:t>
            </a:r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Ludmila</a:t>
            </a:r>
            <a:endParaRPr lang="cs-CZ" dirty="0"/>
          </a:p>
        </p:txBody>
      </p:sp>
      <p:sp>
        <p:nvSpPr>
          <p:cNvPr id="9" name="Zaoblený obdélník 8">
            <a:hlinkClick r:id="rId2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Kunhuta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7 – </a:t>
            </a:r>
            <a:r>
              <a:rPr lang="cs-CZ" b="1" dirty="0" smtClean="0"/>
              <a:t>prvním prezidentem České republiky byl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Václav Klaus </a:t>
            </a:r>
            <a:endParaRPr lang="cs-CZ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Gustav Husák</a:t>
            </a:r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Václav Havel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8 – otcem vlasti je nazýván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J. A. Komenský</a:t>
            </a:r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Karel IV. </a:t>
            </a:r>
            <a:endParaRPr lang="cs-CZ" dirty="0"/>
          </a:p>
        </p:txBody>
      </p:sp>
      <p:sp>
        <p:nvSpPr>
          <p:cNvPr id="9" name="Zaoblený obdélník 8">
            <a:hlinkClick r:id="rId2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T. G. Masaryk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 – Patronem české země je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 Karel IV.</a:t>
            </a:r>
            <a:endParaRPr lang="cs-CZ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praotec Čech</a:t>
            </a:r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sv. Václav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10 – Povinnou školní docházku u nás zavedl/zavedla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T. G. Masaryk</a:t>
            </a:r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Marie Terezie</a:t>
            </a:r>
            <a:endParaRPr lang="cs-CZ" dirty="0"/>
          </a:p>
        </p:txBody>
      </p:sp>
      <p:sp>
        <p:nvSpPr>
          <p:cNvPr id="9" name="Zaoblený obdélník 8">
            <a:hlinkClick r:id="rId2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Václav Havel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11 – kde podle pověsti sídlila kněžna </a:t>
            </a:r>
            <a:r>
              <a:rPr lang="cs-CZ" dirty="0" err="1" smtClean="0"/>
              <a:t>libuše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na Vyšehradě</a:t>
            </a:r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v </a:t>
            </a:r>
            <a:r>
              <a:rPr lang="cs-CZ" dirty="0" err="1" smtClean="0"/>
              <a:t>Libici</a:t>
            </a:r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na Karlštejně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12 – </a:t>
            </a:r>
            <a:r>
              <a:rPr lang="cs-CZ" b="1" dirty="0" err="1" smtClean="0"/>
              <a:t>jan</a:t>
            </a:r>
            <a:r>
              <a:rPr lang="cs-CZ" b="1" dirty="0" smtClean="0"/>
              <a:t> hus byl upálen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roku 1314</a:t>
            </a:r>
            <a:endParaRPr lang="cs-CZ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roku 1515</a:t>
            </a:r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roku 1415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7571184" cy="13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13 – </a:t>
            </a:r>
            <a:r>
              <a:rPr lang="cs-CZ" b="1" dirty="0" smtClean="0"/>
              <a:t>Samostatná Česká republika </a:t>
            </a:r>
            <a:r>
              <a:rPr lang="cs-CZ" dirty="0" smtClean="0"/>
              <a:t>vznikla 1. ledna roku</a:t>
            </a:r>
            <a:endParaRPr lang="cs-CZ" b="1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- 1992</a:t>
            </a:r>
            <a:endParaRPr lang="cs-CZ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- 1989</a:t>
            </a:r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1993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14 – staroslověnské písmo se nazývalo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- azbuka</a:t>
            </a:r>
            <a:endParaRPr lang="cs-CZ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staroslověnština</a:t>
            </a:r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- hlaholice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15 – </a:t>
            </a:r>
            <a:r>
              <a:rPr lang="cs-CZ" b="1" dirty="0" err="1" smtClean="0"/>
              <a:t>karlův</a:t>
            </a:r>
            <a:r>
              <a:rPr lang="cs-CZ" b="1" dirty="0" smtClean="0"/>
              <a:t> most vede přes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Ohři</a:t>
            </a:r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Vltavu</a:t>
            </a:r>
            <a:endParaRPr lang="cs-CZ" dirty="0"/>
          </a:p>
        </p:txBody>
      </p:sp>
      <p:sp>
        <p:nvSpPr>
          <p:cNvPr id="9" name="Zaoblený obdélník 8">
            <a:hlinkClick r:id="rId2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Labe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988840"/>
            <a:ext cx="8208912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 Vlastní tvorba autora.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 Kolektiv autorů. </a:t>
            </a:r>
            <a:r>
              <a:rPr lang="cs-CZ" i="1" dirty="0" smtClean="0"/>
              <a:t>Občanská výchova pro 7. ročník ZŠ. </a:t>
            </a:r>
            <a:r>
              <a:rPr lang="cs-CZ" dirty="0" smtClean="0"/>
              <a:t>1. vydání. Olomouc: Nakladatelství Olomouc, 1998. ISBN 80-7182-043-1.</a:t>
            </a:r>
          </a:p>
          <a:p>
            <a:pPr lvl="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 Obrázky použity z galerie klipart Office www.office.</a:t>
            </a:r>
            <a:r>
              <a:rPr lang="cs-CZ" dirty="0" err="1" smtClean="0"/>
              <a:t>microsoft.com</a:t>
            </a:r>
            <a:r>
              <a:rPr lang="cs-CZ" dirty="0" smtClean="0"/>
              <a:t>, citováno 6.4.2012.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187</TotalTime>
  <Words>418</Words>
  <Application>Microsoft Office PowerPoint</Application>
  <PresentationFormat>Předvádění na obrazovce (4:3)</PresentationFormat>
  <Paragraphs>91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Bohatý</vt:lpstr>
      <vt:lpstr>VY_32_INOVACE_09/X.SADA</vt:lpstr>
      <vt:lpstr>Vyber číslo</vt:lpstr>
      <vt:lpstr>Správně</vt:lpstr>
      <vt:lpstr>Špatně</vt:lpstr>
      <vt:lpstr>1 – na hoře říp stojí</vt:lpstr>
      <vt:lpstr>2 – Prvním státním útvarem na našem území byl/a</vt:lpstr>
      <vt:lpstr>3 – Přemyslovci bojovali </vt:lpstr>
      <vt:lpstr>4 – Husitská revoluce vypukla</vt:lpstr>
      <vt:lpstr>5 – Karel iv. Pocházel z rodu </vt:lpstr>
      <vt:lpstr>6 – první českou světicí byla</vt:lpstr>
      <vt:lpstr>7 – prvním prezidentem České republiky byl</vt:lpstr>
      <vt:lpstr>8 – otcem vlasti je nazýván</vt:lpstr>
      <vt:lpstr>9 – Patronem české země je</vt:lpstr>
      <vt:lpstr>10 – Povinnou školní docházku u nás zavedl/zavedla</vt:lpstr>
      <vt:lpstr>11 – kde podle pověsti sídlila kněžna libuše?</vt:lpstr>
      <vt:lpstr>12 – jan hus byl upálen</vt:lpstr>
      <vt:lpstr>13 – Samostatná Česká republika vznikla 1. ledna roku</vt:lpstr>
      <vt:lpstr>14 – staroslověnské písmo se nazývalo</vt:lpstr>
      <vt:lpstr>15 – karlův most vede přes</vt:lpstr>
      <vt:lpstr>Zdroj: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Kvetinka</cp:lastModifiedBy>
  <cp:revision>60</cp:revision>
  <dcterms:created xsi:type="dcterms:W3CDTF">2010-10-19T08:27:42Z</dcterms:created>
  <dcterms:modified xsi:type="dcterms:W3CDTF">2012-05-12T08:53:11Z</dcterms:modified>
</cp:coreProperties>
</file>