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4" r:id="rId2"/>
    <p:sldId id="272" r:id="rId3"/>
    <p:sldId id="266" r:id="rId4"/>
    <p:sldId id="261" r:id="rId5"/>
    <p:sldId id="262" r:id="rId6"/>
    <p:sldId id="264" r:id="rId7"/>
    <p:sldId id="265" r:id="rId8"/>
    <p:sldId id="263" r:id="rId9"/>
    <p:sldId id="268" r:id="rId10"/>
    <p:sldId id="269" r:id="rId11"/>
    <p:sldId id="271" r:id="rId12"/>
    <p:sldId id="270" r:id="rId13"/>
    <p:sldId id="267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45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9A704-B088-4DED-AE8F-66F43823B57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DB582-673E-431F-841B-DD43C8BD73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789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902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802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347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54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739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710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131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852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678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213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3665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0B958-5DE0-4780-9645-B65219E11224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9FB0C-AD9F-4EA7-A62E-D41F9E5A4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67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517232"/>
            <a:ext cx="37338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6063" y="0"/>
            <a:ext cx="5991622" cy="2206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361" y="1700808"/>
            <a:ext cx="7439025" cy="410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49787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MOTIVACE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Jakou knihu jste naposledy četli?</a:t>
            </a:r>
          </a:p>
          <a:p>
            <a:r>
              <a:rPr lang="cs-CZ" dirty="0" smtClean="0"/>
              <a:t>Vyprávějte stručně její obsah.</a:t>
            </a:r>
          </a:p>
          <a:p>
            <a:r>
              <a:rPr lang="cs-CZ" dirty="0" smtClean="0"/>
              <a:t>Zhodnoťte, čím vás kniha zaujala.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Vypravování je nejdůležitější složkou lidské komunikace. </a:t>
            </a:r>
          </a:p>
          <a:p>
            <a:pPr marL="0" indent="0">
              <a:buNone/>
            </a:pPr>
            <a:r>
              <a:rPr lang="cs-CZ" b="1" dirty="0" smtClean="0"/>
              <a:t>Vypravování tvoří také základ veškeré literární, tj. umělecké tvorby.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794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+mj-lt"/>
                <a:cs typeface="Arial" pitchFamily="34" charset="0"/>
              </a:rPr>
              <a:t>VYPRAVOVÁNÍ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z="4000" dirty="0">
                <a:solidFill>
                  <a:prstClr val="black"/>
                </a:solidFill>
                <a:cs typeface="Arial" pitchFamily="34" charset="0"/>
              </a:rPr>
              <a:t>Ve vypravování se soustřeďujeme na </a:t>
            </a:r>
            <a:r>
              <a:rPr lang="cs-CZ" sz="4000" b="1" dirty="0">
                <a:solidFill>
                  <a:prstClr val="black"/>
                </a:solidFill>
                <a:cs typeface="Arial" pitchFamily="34" charset="0"/>
              </a:rPr>
              <a:t>událost, která se odehrála.</a:t>
            </a:r>
            <a:r>
              <a:rPr lang="cs-CZ" sz="4000" dirty="0">
                <a:solidFill>
                  <a:prstClr val="black"/>
                </a:solidFill>
                <a:cs typeface="Arial" pitchFamily="34" charset="0"/>
              </a:rPr>
              <a:t/>
            </a:r>
            <a:br>
              <a:rPr lang="cs-CZ" sz="40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4000" dirty="0">
                <a:solidFill>
                  <a:prstClr val="black"/>
                </a:solidFill>
                <a:cs typeface="Arial" pitchFamily="34" charset="0"/>
              </a:rPr>
              <a:t>Nejčastějším postupem je vypravování v časovém sledu tak, jak šly události za sebou. </a:t>
            </a:r>
            <a:br>
              <a:rPr lang="cs-CZ" sz="4000" dirty="0">
                <a:solidFill>
                  <a:prstClr val="black"/>
                </a:solidFill>
                <a:cs typeface="Arial" pitchFamily="34" charset="0"/>
              </a:rPr>
            </a:br>
            <a:r>
              <a:rPr lang="cs-CZ" sz="4000" dirty="0">
                <a:solidFill>
                  <a:prstClr val="black"/>
                </a:solidFill>
                <a:cs typeface="Arial" pitchFamily="34" charset="0"/>
              </a:rPr>
              <a:t>Děj se může odehrávat i pozpátku – </a:t>
            </a:r>
            <a:r>
              <a:rPr lang="cs-CZ" sz="4000" b="1" dirty="0">
                <a:solidFill>
                  <a:prstClr val="black"/>
                </a:solidFill>
                <a:cs typeface="Arial" pitchFamily="34" charset="0"/>
              </a:rPr>
              <a:t>retrospektivně.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5009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+mj-lt"/>
                <a:cs typeface="Arial" pitchFamily="34" charset="0"/>
              </a:rPr>
              <a:t>POSTUP PŘI VYPRAVOVÁNÍ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1. </a:t>
            </a:r>
            <a:r>
              <a:rPr lang="cs-CZ" sz="4400" b="1" dirty="0" smtClean="0">
                <a:cs typeface="Arial" pitchFamily="34" charset="0"/>
              </a:rPr>
              <a:t>Uvedení</a:t>
            </a:r>
            <a:r>
              <a:rPr lang="cs-CZ" sz="4400" dirty="0" smtClean="0">
                <a:cs typeface="Arial" pitchFamily="34" charset="0"/>
              </a:rPr>
              <a:t> – otevření děje</a:t>
            </a:r>
          </a:p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2. </a:t>
            </a:r>
            <a:r>
              <a:rPr lang="cs-CZ" sz="4400" b="1" dirty="0" smtClean="0">
                <a:cs typeface="Arial" pitchFamily="34" charset="0"/>
              </a:rPr>
              <a:t>Rozvíjení </a:t>
            </a:r>
            <a:r>
              <a:rPr lang="cs-CZ" sz="4400" dirty="0" smtClean="0">
                <a:cs typeface="Arial" pitchFamily="34" charset="0"/>
              </a:rPr>
              <a:t>děje</a:t>
            </a:r>
            <a:r>
              <a:rPr lang="cs-CZ" sz="4400" b="1" dirty="0" smtClean="0">
                <a:cs typeface="Arial" pitchFamily="34" charset="0"/>
              </a:rPr>
              <a:t> </a:t>
            </a:r>
            <a:r>
              <a:rPr lang="cs-CZ" sz="4400" dirty="0" smtClean="0">
                <a:cs typeface="Arial" pitchFamily="34" charset="0"/>
              </a:rPr>
              <a:t>– zápletka</a:t>
            </a:r>
          </a:p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3. </a:t>
            </a:r>
            <a:r>
              <a:rPr lang="cs-CZ" sz="4400" b="1" dirty="0" smtClean="0">
                <a:cs typeface="Arial" pitchFamily="34" charset="0"/>
              </a:rPr>
              <a:t>Vyvrcholení </a:t>
            </a:r>
            <a:r>
              <a:rPr lang="cs-CZ" sz="4400" dirty="0" smtClean="0">
                <a:cs typeface="Arial" pitchFamily="34" charset="0"/>
              </a:rPr>
              <a:t>děje</a:t>
            </a:r>
          </a:p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4. </a:t>
            </a:r>
            <a:r>
              <a:rPr lang="cs-CZ" sz="4400" b="1" dirty="0" smtClean="0">
                <a:cs typeface="Arial" pitchFamily="34" charset="0"/>
              </a:rPr>
              <a:t>Rozuzlení</a:t>
            </a:r>
            <a:r>
              <a:rPr lang="cs-CZ" sz="4400" dirty="0" smtClean="0">
                <a:cs typeface="Arial" pitchFamily="34" charset="0"/>
              </a:rPr>
              <a:t> děje</a:t>
            </a:r>
            <a:endParaRPr lang="cs-CZ" sz="44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151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  <a:cs typeface="Arial" pitchFamily="34" charset="0"/>
              </a:rPr>
              <a:t>JAZYK VYPRAVOVÁNÍ </a:t>
            </a:r>
            <a:br>
              <a:rPr lang="cs-CZ" dirty="0" smtClean="0">
                <a:latin typeface="+mj-lt"/>
                <a:cs typeface="Arial" pitchFamily="34" charset="0"/>
              </a:rPr>
            </a:br>
            <a:r>
              <a:rPr lang="cs-CZ" dirty="0" smtClean="0">
                <a:latin typeface="+mj-lt"/>
                <a:cs typeface="Arial" pitchFamily="34" charset="0"/>
              </a:rPr>
              <a:t>Z HLEDISKA SPISOVNOSTI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cs typeface="Arial" pitchFamily="34" charset="0"/>
              </a:rPr>
              <a:t>V řeči postav se mohou objevovat (a také se objevují) nespisovné výrazy, </a:t>
            </a:r>
          </a:p>
          <a:p>
            <a:pPr marL="0" indent="0">
              <a:buNone/>
            </a:pPr>
            <a:r>
              <a:rPr lang="cs-CZ" sz="4000" dirty="0" smtClean="0">
                <a:cs typeface="Arial" pitchFamily="34" charset="0"/>
              </a:rPr>
              <a:t>   nářečí, výrazy expresivní apod.</a:t>
            </a:r>
          </a:p>
          <a:p>
            <a:r>
              <a:rPr lang="cs-CZ" sz="4000" dirty="0" smtClean="0">
                <a:cs typeface="Arial" pitchFamily="34" charset="0"/>
              </a:rPr>
              <a:t>Vše užíváme s mírou a vkusem.</a:t>
            </a:r>
            <a:endParaRPr lang="cs-CZ" sz="40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7437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+mj-lt"/>
                <a:cs typeface="Arial" pitchFamily="34" charset="0"/>
              </a:rPr>
              <a:t>JAZYKOVÉ A KOMPOZIČNÍ PROSTŘEDKY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78112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dirty="0" smtClean="0">
                <a:cs typeface="Arial" pitchFamily="34" charset="0"/>
              </a:rPr>
              <a:t>dějová slovesa, citoslovce</a:t>
            </a:r>
          </a:p>
          <a:p>
            <a:r>
              <a:rPr lang="cs-CZ" sz="3600" dirty="0" smtClean="0">
                <a:cs typeface="Arial" pitchFamily="34" charset="0"/>
              </a:rPr>
              <a:t>čas přítomný místo minulého</a:t>
            </a:r>
          </a:p>
          <a:p>
            <a:r>
              <a:rPr lang="cs-CZ" sz="3600" dirty="0" smtClean="0">
                <a:cs typeface="Arial" pitchFamily="34" charset="0"/>
              </a:rPr>
              <a:t>přirovnání, přísloví</a:t>
            </a:r>
            <a:endParaRPr lang="cs-CZ" sz="3600" dirty="0">
              <a:cs typeface="Arial" pitchFamily="34" charset="0"/>
            </a:endParaRPr>
          </a:p>
          <a:p>
            <a:r>
              <a:rPr lang="cs-CZ" sz="3600" dirty="0">
                <a:cs typeface="Arial" pitchFamily="34" charset="0"/>
              </a:rPr>
              <a:t>s</a:t>
            </a:r>
            <a:r>
              <a:rPr lang="cs-CZ" sz="3600" dirty="0" smtClean="0">
                <a:cs typeface="Arial" pitchFamily="34" charset="0"/>
              </a:rPr>
              <a:t>ynonyma</a:t>
            </a:r>
          </a:p>
          <a:p>
            <a:r>
              <a:rPr lang="cs-CZ" sz="3600" dirty="0" smtClean="0">
                <a:cs typeface="Arial" pitchFamily="34" charset="0"/>
              </a:rPr>
              <a:t>zvolání</a:t>
            </a:r>
          </a:p>
          <a:p>
            <a:r>
              <a:rPr lang="cs-CZ" sz="3600" dirty="0" smtClean="0">
                <a:cs typeface="Arial" pitchFamily="34" charset="0"/>
              </a:rPr>
              <a:t>neúplné věty, věty jednočlenné, krátké věty 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488229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+mj-lt"/>
                <a:cs typeface="Arial" pitchFamily="34" charset="0"/>
              </a:rPr>
              <a:t>VYPRAVĚČ PŘÍBĚHU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15858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600" dirty="0">
                <a:cs typeface="Arial" pitchFamily="34" charset="0"/>
              </a:rPr>
              <a:t>v</a:t>
            </a:r>
            <a:r>
              <a:rPr lang="cs-CZ" sz="3600" dirty="0" smtClean="0">
                <a:cs typeface="Arial" pitchFamily="34" charset="0"/>
              </a:rPr>
              <a:t>ypravěčem může být sám autor</a:t>
            </a:r>
          </a:p>
          <a:p>
            <a:pPr marL="0" indent="0">
              <a:buNone/>
            </a:pPr>
            <a:r>
              <a:rPr lang="cs-CZ" sz="3600" dirty="0" smtClean="0">
                <a:cs typeface="Arial" pitchFamily="34" charset="0"/>
              </a:rPr>
              <a:t>                pak mluvíme o tzv. </a:t>
            </a:r>
            <a:r>
              <a:rPr lang="cs-CZ" sz="3600" b="1" dirty="0" err="1" smtClean="0">
                <a:cs typeface="Arial" pitchFamily="34" charset="0"/>
              </a:rPr>
              <a:t>er</a:t>
            </a:r>
            <a:r>
              <a:rPr lang="cs-CZ" sz="3600" b="1" dirty="0" smtClean="0">
                <a:cs typeface="Arial" pitchFamily="34" charset="0"/>
              </a:rPr>
              <a:t>-formě</a:t>
            </a:r>
          </a:p>
          <a:p>
            <a:pPr marL="0" indent="0">
              <a:buNone/>
            </a:pPr>
            <a:endParaRPr lang="cs-CZ" sz="3600" dirty="0" smtClean="0">
              <a:cs typeface="Arial" pitchFamily="34" charset="0"/>
            </a:endParaRPr>
          </a:p>
          <a:p>
            <a:r>
              <a:rPr lang="cs-CZ" sz="3600" dirty="0">
                <a:cs typeface="Arial" pitchFamily="34" charset="0"/>
              </a:rPr>
              <a:t>v</a:t>
            </a:r>
            <a:r>
              <a:rPr lang="cs-CZ" sz="3600" dirty="0" smtClean="0">
                <a:cs typeface="Arial" pitchFamily="34" charset="0"/>
              </a:rPr>
              <a:t>ypravěčem může být některá z postav</a:t>
            </a:r>
          </a:p>
          <a:p>
            <a:pPr marL="0" indent="0">
              <a:buNone/>
            </a:pPr>
            <a:r>
              <a:rPr lang="cs-CZ" sz="3600" dirty="0">
                <a:cs typeface="Arial" pitchFamily="34" charset="0"/>
              </a:rPr>
              <a:t> </a:t>
            </a:r>
            <a:r>
              <a:rPr lang="cs-CZ" sz="3600" dirty="0" smtClean="0">
                <a:cs typeface="Arial" pitchFamily="34" charset="0"/>
              </a:rPr>
              <a:t>               pak mluvíme o tzv. </a:t>
            </a:r>
            <a:r>
              <a:rPr lang="cs-CZ" sz="3600" b="1" dirty="0" err="1" smtClean="0">
                <a:cs typeface="Arial" pitchFamily="34" charset="0"/>
              </a:rPr>
              <a:t>ich</a:t>
            </a:r>
            <a:r>
              <a:rPr lang="cs-CZ" sz="3600" b="1" dirty="0" smtClean="0">
                <a:cs typeface="Arial" pitchFamily="34" charset="0"/>
              </a:rPr>
              <a:t>-formě</a:t>
            </a:r>
          </a:p>
          <a:p>
            <a:pPr marL="0" indent="0">
              <a:buNone/>
            </a:pPr>
            <a:endParaRPr lang="cs-CZ" sz="3600" b="1" dirty="0">
              <a:cs typeface="Arial" pitchFamily="34" charset="0"/>
            </a:endParaRPr>
          </a:p>
          <a:p>
            <a:pPr marL="0" indent="0">
              <a:buNone/>
            </a:pPr>
            <a:r>
              <a:rPr lang="cs-CZ" sz="3600" dirty="0" smtClean="0">
                <a:cs typeface="Arial" pitchFamily="34" charset="0"/>
              </a:rPr>
              <a:t>Označení převzato z němčiny: </a:t>
            </a:r>
            <a:r>
              <a:rPr lang="cs-CZ" sz="3600" dirty="0" err="1" smtClean="0">
                <a:cs typeface="Arial" pitchFamily="34" charset="0"/>
              </a:rPr>
              <a:t>er</a:t>
            </a:r>
            <a:r>
              <a:rPr lang="cs-CZ" sz="3600" dirty="0" smtClean="0">
                <a:cs typeface="Arial" pitchFamily="34" charset="0"/>
              </a:rPr>
              <a:t>-on, </a:t>
            </a:r>
            <a:r>
              <a:rPr lang="cs-CZ" sz="3600" dirty="0" err="1" smtClean="0">
                <a:cs typeface="Arial" pitchFamily="34" charset="0"/>
              </a:rPr>
              <a:t>ich</a:t>
            </a:r>
            <a:r>
              <a:rPr lang="cs-CZ" sz="3600" dirty="0" smtClean="0">
                <a:cs typeface="Arial" pitchFamily="34" charset="0"/>
              </a:rPr>
              <a:t>-já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964698" y="2602895"/>
            <a:ext cx="69108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964698" y="4482165"/>
            <a:ext cx="69108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995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+mj-lt"/>
                <a:cs typeface="Arial" pitchFamily="34" charset="0"/>
              </a:rPr>
              <a:t>CVIČENÍ - NÁZEV VYPRAVOVÁNÍ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   </a:t>
            </a:r>
            <a:r>
              <a:rPr lang="cs-CZ" sz="4400" b="1" dirty="0" smtClean="0">
                <a:cs typeface="Arial" pitchFamily="34" charset="0"/>
              </a:rPr>
              <a:t>Vymysli název </a:t>
            </a:r>
          </a:p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   a) kouzelné pohádky</a:t>
            </a:r>
          </a:p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   b) humorné povídky</a:t>
            </a:r>
          </a:p>
          <a:p>
            <a:pPr marL="0" indent="0">
              <a:buNone/>
            </a:pPr>
            <a:r>
              <a:rPr lang="cs-CZ" sz="4400" dirty="0" smtClean="0">
                <a:cs typeface="Arial" pitchFamily="34" charset="0"/>
              </a:rPr>
              <a:t>   c) detektivního příběhu</a:t>
            </a:r>
          </a:p>
          <a:p>
            <a:pPr marL="0" indent="0">
              <a:buNone/>
            </a:pPr>
            <a:r>
              <a:rPr lang="cs-CZ" sz="4400" dirty="0">
                <a:cs typeface="Arial" pitchFamily="34" charset="0"/>
              </a:rPr>
              <a:t> </a:t>
            </a:r>
            <a:r>
              <a:rPr lang="cs-CZ" sz="4400" dirty="0" smtClean="0">
                <a:cs typeface="Arial" pitchFamily="34" charset="0"/>
              </a:rPr>
              <a:t>  d) pamětí vaší rodiny</a:t>
            </a:r>
            <a:endParaRPr lang="cs-CZ" sz="44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7613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63272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+mj-lt"/>
                <a:cs typeface="Arial" pitchFamily="34" charset="0"/>
              </a:rPr>
              <a:t>CVIČENÍ - PŘÍMÁ ŘEČ</a:t>
            </a:r>
            <a:endParaRPr lang="cs-CZ" dirty="0">
              <a:latin typeface="+mj-lt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600" b="1" dirty="0" smtClean="0">
                <a:cs typeface="Arial" pitchFamily="34" charset="0"/>
              </a:rPr>
              <a:t>Který příklad přímé řeči je napsán správně?</a:t>
            </a:r>
          </a:p>
          <a:p>
            <a:pPr marL="0" indent="0">
              <a:buNone/>
            </a:pPr>
            <a:endParaRPr lang="cs-CZ" sz="4200" dirty="0" smtClean="0"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4200" dirty="0" smtClean="0">
                <a:cs typeface="Arial" pitchFamily="34" charset="0"/>
              </a:rPr>
              <a:t>„Je zle! Na pomoc! Rychleji!“ volali muži </a:t>
            </a:r>
          </a:p>
          <a:p>
            <a:pPr marL="0" lvl="0" indent="0">
              <a:buNone/>
            </a:pPr>
            <a:r>
              <a:rPr lang="cs-CZ" sz="4200" dirty="0" smtClean="0">
                <a:cs typeface="Arial" pitchFamily="34" charset="0"/>
              </a:rPr>
              <a:t>     a </a:t>
            </a:r>
            <a:r>
              <a:rPr lang="cs-CZ" sz="4200" dirty="0">
                <a:solidFill>
                  <a:prstClr val="black"/>
                </a:solidFill>
                <a:cs typeface="Arial" pitchFamily="34" charset="0"/>
              </a:rPr>
              <a:t>řítili se jako lavina směrem k jeskyni …</a:t>
            </a:r>
          </a:p>
          <a:p>
            <a:pPr marL="0" lvl="0" indent="0">
              <a:buNone/>
            </a:pPr>
            <a:r>
              <a:rPr lang="cs-CZ" sz="4200" dirty="0" smtClean="0"/>
              <a:t>b)</a:t>
            </a:r>
            <a:r>
              <a:rPr lang="cs-CZ" sz="4200" dirty="0">
                <a:solidFill>
                  <a:prstClr val="black"/>
                </a:solidFill>
                <a:cs typeface="Arial" pitchFamily="34" charset="0"/>
              </a:rPr>
              <a:t> „Je zle! Na pomoc! Rychleji</a:t>
            </a:r>
            <a:r>
              <a:rPr lang="cs-CZ" sz="4200" dirty="0" smtClean="0">
                <a:solidFill>
                  <a:prstClr val="black"/>
                </a:solidFill>
                <a:cs typeface="Arial" pitchFamily="34" charset="0"/>
              </a:rPr>
              <a:t>!  Volali </a:t>
            </a:r>
            <a:r>
              <a:rPr lang="cs-CZ" sz="4200" dirty="0">
                <a:solidFill>
                  <a:prstClr val="black"/>
                </a:solidFill>
                <a:cs typeface="Arial" pitchFamily="34" charset="0"/>
              </a:rPr>
              <a:t>muži </a:t>
            </a:r>
          </a:p>
          <a:p>
            <a:pPr marL="0" lvl="0" indent="0">
              <a:buNone/>
            </a:pPr>
            <a:r>
              <a:rPr lang="cs-CZ" sz="4200" dirty="0">
                <a:solidFill>
                  <a:prstClr val="black"/>
                </a:solidFill>
                <a:cs typeface="Arial" pitchFamily="34" charset="0"/>
              </a:rPr>
              <a:t>     a řítili se jako lavina směrem k jeskyni …</a:t>
            </a:r>
          </a:p>
          <a:p>
            <a:pPr marL="0" lvl="0" indent="0">
              <a:buNone/>
            </a:pPr>
            <a:r>
              <a:rPr lang="cs-CZ" sz="4200" dirty="0" smtClean="0">
                <a:solidFill>
                  <a:prstClr val="black"/>
                </a:solidFill>
                <a:cs typeface="Arial" pitchFamily="34" charset="0"/>
              </a:rPr>
              <a:t>c) „Je zle!“ „Na pomoc!“ „Rychleji!“ volali muži </a:t>
            </a:r>
          </a:p>
          <a:p>
            <a:pPr marL="0" lvl="0" indent="0">
              <a:buNone/>
            </a:pPr>
            <a:r>
              <a:rPr lang="cs-CZ" sz="4200" dirty="0" smtClean="0">
                <a:solidFill>
                  <a:prstClr val="black"/>
                </a:solidFill>
                <a:cs typeface="Arial" pitchFamily="34" charset="0"/>
              </a:rPr>
              <a:t>     a řítili se jako lavina směrem k jeskyni …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9528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CVIČENÍ – 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Nahraď slovo nudný synonymem.</a:t>
            </a:r>
          </a:p>
          <a:p>
            <a:r>
              <a:rPr lang="cs-CZ" dirty="0" smtClean="0"/>
              <a:t>nudný film</a:t>
            </a:r>
          </a:p>
          <a:p>
            <a:r>
              <a:rPr lang="cs-CZ" dirty="0" smtClean="0"/>
              <a:t>nudná krajina</a:t>
            </a:r>
          </a:p>
          <a:p>
            <a:r>
              <a:rPr lang="cs-CZ" dirty="0" smtClean="0"/>
              <a:t>nudná kniha</a:t>
            </a:r>
          </a:p>
          <a:p>
            <a:r>
              <a:rPr lang="cs-CZ" dirty="0" smtClean="0"/>
              <a:t>nudný kamarád</a:t>
            </a:r>
          </a:p>
          <a:p>
            <a:r>
              <a:rPr lang="cs-CZ" dirty="0" smtClean="0"/>
              <a:t>nudný výklad</a:t>
            </a:r>
          </a:p>
          <a:p>
            <a:r>
              <a:rPr lang="cs-CZ" dirty="0" smtClean="0"/>
              <a:t>nudná plavba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138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CVIČENÍ – PŘIROVNÁNÍ, PŘÍSLOVÍ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Vysvětli, doplň další ustálené obraty na téma čas.</a:t>
            </a:r>
          </a:p>
          <a:p>
            <a:r>
              <a:rPr lang="cs-CZ" dirty="0" smtClean="0"/>
              <a:t>Čas jsou peníze.</a:t>
            </a:r>
          </a:p>
          <a:p>
            <a:r>
              <a:rPr lang="cs-CZ" dirty="0" smtClean="0"/>
              <a:t>Dočkat se času jako husa klasu.</a:t>
            </a:r>
          </a:p>
          <a:p>
            <a:r>
              <a:rPr lang="cs-CZ" dirty="0" smtClean="0"/>
              <a:t>Všeho do času.</a:t>
            </a:r>
          </a:p>
          <a:p>
            <a:r>
              <a:rPr lang="cs-CZ" dirty="0" smtClean="0"/>
              <a:t>…</a:t>
            </a:r>
          </a:p>
          <a:p>
            <a:r>
              <a:rPr lang="cs-CZ" dirty="0" smtClean="0"/>
              <a:t>…</a:t>
            </a:r>
          </a:p>
          <a:p>
            <a:r>
              <a:rPr lang="cs-CZ" dirty="0" smtClean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5030361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CVIČENÍ – DĚJOVÁ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b="1" dirty="0" smtClean="0"/>
              <a:t>Vymysli si jednoduchý příběh dle obrázku. Napiš co nejvíce dějových sloves.</a:t>
            </a:r>
            <a:endParaRPr lang="cs-CZ" b="1" dirty="0"/>
          </a:p>
        </p:txBody>
      </p:sp>
      <p:pic>
        <p:nvPicPr>
          <p:cNvPr id="1028" name="Picture 4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22199"/>
            <a:ext cx="1512168" cy="2307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Program Files (x86)\Microsoft Office\MEDIA\CAGCAT10\j01833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51723"/>
            <a:ext cx="1806575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21515"/>
            <a:ext cx="1829714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1626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PRO POBAVENÍ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Na ulici se válí staré listí a děti.</a:t>
            </a:r>
          </a:p>
          <a:p>
            <a:r>
              <a:rPr lang="cs-CZ" dirty="0" smtClean="0"/>
              <a:t>Pak jsme se šli jsme podívat k prasatům. Přemek tam měl babičku.</a:t>
            </a:r>
          </a:p>
          <a:p>
            <a:r>
              <a:rPr lang="cs-CZ" dirty="0" smtClean="0"/>
              <a:t>Nabízíme vám velký výběr rybích jídel a nápojů.</a:t>
            </a:r>
          </a:p>
          <a:p>
            <a:r>
              <a:rPr lang="cs-CZ" dirty="0" smtClean="0"/>
              <a:t>Sněhovou kouli hodil na tvář dívky, která se rozpadla.</a:t>
            </a:r>
          </a:p>
          <a:p>
            <a:pPr marL="0" indent="0">
              <a:buNone/>
            </a:pPr>
            <a:r>
              <a:rPr lang="cs-CZ" b="1" dirty="0" smtClean="0"/>
              <a:t>V čem spočívá komičnost?</a:t>
            </a:r>
          </a:p>
          <a:p>
            <a:pPr marL="0" indent="0">
              <a:buNone/>
            </a:pPr>
            <a:r>
              <a:rPr lang="cs-CZ" b="1" dirty="0" smtClean="0"/>
              <a:t>Odstraň příčiny nevydařených vyjádření.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810413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08" y="1844824"/>
            <a:ext cx="4895850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54198"/>
            <a:ext cx="7858125" cy="349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7479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398</Words>
  <Application>Microsoft Office PowerPoint</Application>
  <PresentationFormat>Předvádění na obrazovce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MOTIVACE</vt:lpstr>
      <vt:lpstr>VYPRAVOVÁNÍ</vt:lpstr>
      <vt:lpstr>POSTUP PŘI VYPRAVOVÁNÍ</vt:lpstr>
      <vt:lpstr>JAZYK VYPRAVOVÁNÍ  Z HLEDISKA SPISOVNOSTI</vt:lpstr>
      <vt:lpstr>JAZYKOVÉ A KOMPOZIČNÍ PROSTŘEDKY</vt:lpstr>
      <vt:lpstr>VYPRAVĚČ PŘÍBĚHU</vt:lpstr>
      <vt:lpstr>CVIČENÍ - NÁZEV VYPRAVOVÁNÍ</vt:lpstr>
      <vt:lpstr>CVIČENÍ - PŘÍMÁ ŘEČ</vt:lpstr>
      <vt:lpstr>CVIČENÍ – SYNONYMA</vt:lpstr>
      <vt:lpstr>CVIČENÍ – PŘIROVNÁNÍ, PŘÍSLOVÍ</vt:lpstr>
      <vt:lpstr>CVIČENÍ – DĚJOVÁ SLOVESA</vt:lpstr>
      <vt:lpstr>PRO POBAVENÍ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Finsterlová Jiřina</dc:creator>
  <cp:lastModifiedBy>Finsterlová Jiřina</cp:lastModifiedBy>
  <cp:revision>26</cp:revision>
  <dcterms:created xsi:type="dcterms:W3CDTF">2012-05-13T09:24:21Z</dcterms:created>
  <dcterms:modified xsi:type="dcterms:W3CDTF">2012-05-14T19:05:16Z</dcterms:modified>
</cp:coreProperties>
</file>