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8"/>
  </p:notesMasterIdLst>
  <p:sldIdLst>
    <p:sldId id="256" r:id="rId2"/>
    <p:sldId id="258" r:id="rId3"/>
    <p:sldId id="257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Hana Novotná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VY_32_INOVACE_3A07Čj9_Poměry mezi větami vedlejšími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Poměry mezi větami vedlejšími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 Mgr. Hana Novotná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VY_32_INOVACE_3A07Čj9_Poměry mezi větami vedlejšími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Poměry mezi větami vedlejšími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0783087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ANOTACE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Pro 9. ročník ZŠ</a:t>
            </a:r>
          </a:p>
          <a:p>
            <a:r>
              <a:rPr lang="cs-CZ" sz="2400" dirty="0" smtClean="0"/>
              <a:t>Prezentace na interaktivní tabuli – utvrzování složitého souvětí, procvičování interpunkce mezi větami vedlejšími</a:t>
            </a:r>
          </a:p>
          <a:p>
            <a:r>
              <a:rPr lang="cs-CZ" sz="2400" dirty="0" smtClean="0"/>
              <a:t>Pomůcky – nástěnná tabule, pracovní sešity, mluvnický přehled </a:t>
            </a:r>
          </a:p>
          <a:p>
            <a:r>
              <a:rPr lang="cs-CZ" sz="2400" dirty="0" smtClean="0"/>
              <a:t>Inovace – přehlednost učiva, názornost, aktivní řešení větné stavby</a:t>
            </a:r>
          </a:p>
          <a:p>
            <a:r>
              <a:rPr lang="cs-CZ" sz="2400" dirty="0" smtClean="0"/>
              <a:t>Metodické pokyny – </a:t>
            </a:r>
          </a:p>
          <a:p>
            <a:pPr marL="0" indent="0">
              <a:buNone/>
            </a:pPr>
            <a:r>
              <a:rPr lang="cs-CZ" sz="2400" dirty="0"/>
              <a:t>s</a:t>
            </a:r>
            <a:r>
              <a:rPr lang="cs-CZ" sz="2400" dirty="0" smtClean="0"/>
              <a:t>nímek </a:t>
            </a:r>
            <a:r>
              <a:rPr lang="cs-CZ" sz="2400" dirty="0" smtClean="0"/>
              <a:t>č. 3 – žáci pracují pomocí interaktivního pera a </a:t>
            </a:r>
            <a:r>
              <a:rPr lang="cs-CZ" sz="2400" dirty="0" smtClean="0"/>
              <a:t>fixů</a:t>
            </a:r>
          </a:p>
          <a:p>
            <a:pPr marL="0" indent="0">
              <a:buNone/>
            </a:pPr>
            <a:r>
              <a:rPr lang="cs-CZ" sz="2400" dirty="0"/>
              <a:t>s</a:t>
            </a:r>
            <a:r>
              <a:rPr lang="cs-CZ" sz="2400" dirty="0" smtClean="0"/>
              <a:t>nímek č. </a:t>
            </a:r>
            <a:r>
              <a:rPr lang="cs-CZ" sz="2400" dirty="0" smtClean="0"/>
              <a:t>5 – žáci zapisují utvořená souvětí, úkol navíc – aktivní žáci mohou pomocí interaktivního pera přesunovat jednotlivá označení vět a vytvářet nové grafy souvětí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6693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Doplňte k větám vedlejším větu hlavní, nakreslete graf souvětí, určete druhy vedlejších vět a významový poměr mezi nimi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Slyšíš-li slovo louka a vybavíš-li si také okolní lesy,……………….........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………………………………………….., kteří všechno tušili, ale nechtěli o tom hovořit.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Přestože cesta byla nejen blátivá, ale byla dokonce i rozbitá,……………………………………………………………………………………….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………………………………., že buď si budeme potichu šeptat, nebo budeme muset mlčet.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291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Doplň k větám hlavním dvě věty vedlejší v daném významovém poměru a urči druh vět vedlejších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Petr si vzpomněl,…………………………............(poměr slučovací)</a:t>
            </a:r>
          </a:p>
          <a:p>
            <a:endParaRPr lang="cs-CZ" sz="2400" dirty="0" smtClean="0"/>
          </a:p>
          <a:p>
            <a:r>
              <a:rPr lang="cs-CZ" sz="2400" dirty="0" smtClean="0"/>
              <a:t>Napsala jsem mu pozdrav,……………………..(poměr odporovací)</a:t>
            </a:r>
          </a:p>
          <a:p>
            <a:endParaRPr lang="cs-CZ" sz="2400" dirty="0" smtClean="0"/>
          </a:p>
          <a:p>
            <a:r>
              <a:rPr lang="cs-CZ" sz="2400" dirty="0" smtClean="0"/>
              <a:t>Rychle se pozná,…………………………………….(poměr vylučovací)</a:t>
            </a:r>
          </a:p>
          <a:p>
            <a:endParaRPr lang="cs-CZ" sz="2400" dirty="0"/>
          </a:p>
          <a:p>
            <a:r>
              <a:rPr lang="cs-CZ" sz="2400" dirty="0" smtClean="0"/>
              <a:t>Dopadlo to tak, ……………………………………(poměr důsledkový)</a:t>
            </a:r>
          </a:p>
          <a:p>
            <a:endParaRPr lang="cs-CZ" sz="2400" dirty="0"/>
          </a:p>
          <a:p>
            <a:r>
              <a:rPr lang="cs-CZ" sz="2400" dirty="0" smtClean="0"/>
              <a:t>Přijdu za vámi,……………………………………...(poměr vylučovací)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694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Utvořte souvětí podle grafů, určete druhy vedlejších vět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1.					2.																																			</a:t>
            </a:r>
          </a:p>
          <a:p>
            <a:pPr marL="0" indent="0">
              <a:buNone/>
            </a:pPr>
            <a:r>
              <a:rPr lang="cs-CZ" sz="2400" dirty="0" smtClean="0"/>
              <a:t>3.					4.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1547664" y="1988840"/>
            <a:ext cx="576064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2</a:t>
            </a:r>
            <a:r>
              <a:rPr lang="cs-CZ" dirty="0" smtClean="0"/>
              <a:t>. H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555776" y="1978283"/>
            <a:ext cx="576064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3</a:t>
            </a:r>
            <a:r>
              <a:rPr lang="cs-CZ" dirty="0" smtClean="0"/>
              <a:t>. H</a:t>
            </a:r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 flipH="1">
            <a:off x="1259632" y="2446040"/>
            <a:ext cx="576064" cy="4194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3131840" y="2435483"/>
            <a:ext cx="324036" cy="3653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827584" y="2860757"/>
            <a:ext cx="576064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1. V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3131840" y="2800801"/>
            <a:ext cx="576064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4. V</a:t>
            </a:r>
            <a:endParaRPr lang="cs-CZ" dirty="0"/>
          </a:p>
        </p:txBody>
      </p:sp>
      <p:sp>
        <p:nvSpPr>
          <p:cNvPr id="19" name="Násobení 18"/>
          <p:cNvSpPr/>
          <p:nvPr/>
        </p:nvSpPr>
        <p:spPr>
          <a:xfrm>
            <a:off x="2123728" y="2131199"/>
            <a:ext cx="457200" cy="25202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7543816" y="1926027"/>
            <a:ext cx="576064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3</a:t>
            </a:r>
            <a:r>
              <a:rPr lang="cs-CZ" dirty="0" smtClean="0"/>
              <a:t>. H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12780912" y="1873771"/>
            <a:ext cx="576064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3</a:t>
            </a:r>
            <a:r>
              <a:rPr lang="cs-CZ" dirty="0" smtClean="0"/>
              <a:t>. H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6300192" y="1942672"/>
            <a:ext cx="576064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2. H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5508104" y="2798667"/>
            <a:ext cx="576064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1</a:t>
            </a:r>
            <a:r>
              <a:rPr lang="cs-CZ" dirty="0" smtClean="0"/>
              <a:t>. V</a:t>
            </a:r>
            <a:endParaRPr lang="cs-CZ" dirty="0"/>
          </a:p>
        </p:txBody>
      </p:sp>
      <p:cxnSp>
        <p:nvCxnSpPr>
          <p:cNvPr id="25" name="Přímá spojnice 24"/>
          <p:cNvCxnSpPr>
            <a:stCxn id="22" idx="2"/>
          </p:cNvCxnSpPr>
          <p:nvPr/>
        </p:nvCxnSpPr>
        <p:spPr>
          <a:xfrm flipH="1">
            <a:off x="6084168" y="2399872"/>
            <a:ext cx="504056" cy="3987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Šipka doprava 29"/>
          <p:cNvSpPr/>
          <p:nvPr/>
        </p:nvSpPr>
        <p:spPr>
          <a:xfrm>
            <a:off x="6974524" y="2092887"/>
            <a:ext cx="379528" cy="16432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827584" y="4077072"/>
            <a:ext cx="576064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1. H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1511604" y="4719457"/>
            <a:ext cx="576064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2</a:t>
            </a:r>
            <a:r>
              <a:rPr lang="cs-CZ" dirty="0" smtClean="0"/>
              <a:t>. V</a:t>
            </a:r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2420330" y="5394233"/>
            <a:ext cx="576064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3</a:t>
            </a:r>
            <a:r>
              <a:rPr lang="cs-CZ" dirty="0" smtClean="0"/>
              <a:t>. V</a:t>
            </a:r>
            <a:endParaRPr lang="cs-CZ" dirty="0"/>
          </a:p>
        </p:txBody>
      </p:sp>
      <p:cxnSp>
        <p:nvCxnSpPr>
          <p:cNvPr id="35" name="Přímá spojnice 34"/>
          <p:cNvCxnSpPr/>
          <p:nvPr/>
        </p:nvCxnSpPr>
        <p:spPr>
          <a:xfrm>
            <a:off x="1403648" y="4534272"/>
            <a:ext cx="144016" cy="1851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2087668" y="5176657"/>
            <a:ext cx="264660" cy="2175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Obdélník 40"/>
          <p:cNvSpPr/>
          <p:nvPr/>
        </p:nvSpPr>
        <p:spPr>
          <a:xfrm>
            <a:off x="5508104" y="4077072"/>
            <a:ext cx="576064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1</a:t>
            </a:r>
            <a:r>
              <a:rPr lang="cs-CZ" dirty="0" smtClean="0"/>
              <a:t>. H</a:t>
            </a:r>
            <a:endParaRPr lang="cs-CZ" dirty="0"/>
          </a:p>
        </p:txBody>
      </p:sp>
      <p:sp>
        <p:nvSpPr>
          <p:cNvPr id="42" name="Obdélník 41"/>
          <p:cNvSpPr/>
          <p:nvPr/>
        </p:nvSpPr>
        <p:spPr>
          <a:xfrm>
            <a:off x="6588224" y="4077072"/>
            <a:ext cx="576064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2. H</a:t>
            </a:r>
            <a:endParaRPr lang="cs-CZ" dirty="0"/>
          </a:p>
        </p:txBody>
      </p:sp>
      <p:sp>
        <p:nvSpPr>
          <p:cNvPr id="43" name="Obdélník 42"/>
          <p:cNvSpPr/>
          <p:nvPr/>
        </p:nvSpPr>
        <p:spPr>
          <a:xfrm>
            <a:off x="7338189" y="4719456"/>
            <a:ext cx="576064" cy="4244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3</a:t>
            </a:r>
            <a:r>
              <a:rPr lang="cs-CZ" dirty="0" smtClean="0"/>
              <a:t>. V</a:t>
            </a:r>
            <a:endParaRPr lang="cs-CZ" dirty="0"/>
          </a:p>
        </p:txBody>
      </p:sp>
      <p:sp>
        <p:nvSpPr>
          <p:cNvPr id="44" name="Obdélník 43"/>
          <p:cNvSpPr/>
          <p:nvPr/>
        </p:nvSpPr>
        <p:spPr>
          <a:xfrm>
            <a:off x="8088154" y="5296272"/>
            <a:ext cx="576064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4. V</a:t>
            </a:r>
            <a:endParaRPr lang="cs-CZ" dirty="0"/>
          </a:p>
        </p:txBody>
      </p:sp>
      <p:sp>
        <p:nvSpPr>
          <p:cNvPr id="45" name="Plus 44"/>
          <p:cNvSpPr/>
          <p:nvPr/>
        </p:nvSpPr>
        <p:spPr>
          <a:xfrm>
            <a:off x="6192180" y="4180491"/>
            <a:ext cx="288032" cy="25036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7" name="Přímá spojnice 46"/>
          <p:cNvCxnSpPr/>
          <p:nvPr/>
        </p:nvCxnSpPr>
        <p:spPr>
          <a:xfrm flipH="1" flipV="1">
            <a:off x="7164289" y="4534272"/>
            <a:ext cx="379527" cy="3973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7914253" y="5176657"/>
            <a:ext cx="205627" cy="2175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5432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CITACE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400" dirty="0" smtClean="0"/>
              <a:t>Text je dílem autora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1710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274</TotalTime>
  <Words>299</Words>
  <Application>Microsoft Office PowerPoint</Application>
  <PresentationFormat>Předvádění na obrazovce (4:3)</PresentationFormat>
  <Paragraphs>51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Doplňte k větám vedlejším větu hlavní, nakreslete graf souvětí, určete druhy vedlejších vět a významový poměr mezi nimi</vt:lpstr>
      <vt:lpstr>Doplň k větám hlavním dvě věty vedlejší v daném významovém poměru a urči druh vět vedlejších</vt:lpstr>
      <vt:lpstr>Utvořte souvětí podle grafů, určete druhy vedlejších vět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Novotná Hana</cp:lastModifiedBy>
  <cp:revision>36</cp:revision>
  <dcterms:created xsi:type="dcterms:W3CDTF">2011-08-21T15:31:45Z</dcterms:created>
  <dcterms:modified xsi:type="dcterms:W3CDTF">2012-01-05T10:08:37Z</dcterms:modified>
</cp:coreProperties>
</file>