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8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12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15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4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775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716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370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2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300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369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75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9BB8D-8959-44FB-8E1A-25DF973FB58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50A5D-3D64-4722-83FB-6CE5C1E81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260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VY_32_INOVACE_51_</a:t>
            </a:r>
            <a:r>
              <a:rPr lang="cs-CZ" sz="3200" b="1" dirty="0" smtClean="0">
                <a:latin typeface="+mn-lt"/>
              </a:rPr>
              <a:t>Má vlast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43231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r>
              <a:rPr lang="cs-CZ" dirty="0" smtClean="0"/>
              <a:t>MÁ VLAST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zye\AppData\Local\Microsoft\Windows\Temporary Internet Files\Content.IE5\76K3KEZC\MP9004279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489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9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Život v regionech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Ačkoli je naše země poměrně malá, nežije se v ní všude stejně. Dnes již tyto rozdíly nejsou tak výrazné. Dříve se však odrážely </a:t>
            </a:r>
            <a:r>
              <a:rPr lang="cs-CZ" u="sng" dirty="0" smtClean="0"/>
              <a:t>ve způsobu života, obživy, lidovém oděvu, obydlích</a:t>
            </a:r>
            <a:r>
              <a:rPr lang="cs-CZ" dirty="0" smtClean="0"/>
              <a:t>, </a:t>
            </a:r>
            <a:r>
              <a:rPr lang="cs-CZ" u="sng" dirty="0" smtClean="0"/>
              <a:t>tradicích, jazyku, zvycích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Vysvětli pojem region</a:t>
            </a:r>
          </a:p>
          <a:p>
            <a:r>
              <a:rPr lang="cs-CZ" dirty="0" smtClean="0"/>
              <a:t>Co způsobilo, že dnes se život v regionech neliší tolik jako dříve?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EPN5U4RQ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45024"/>
            <a:ext cx="1800454" cy="118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52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Region</a:t>
            </a:r>
            <a:r>
              <a:rPr lang="cs-CZ" dirty="0" smtClean="0"/>
              <a:t> – oblast kulturní a duchovní ( není to totéž jako kraj)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Lidový kroj </a:t>
            </a:r>
            <a:r>
              <a:rPr lang="cs-CZ" dirty="0" smtClean="0"/>
              <a:t>– oděv vytvořený lidem, charakteristický pro určitou oblast. Lidé podle kroje poznali, kdo je přespolní a kdo místní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Skanzen </a:t>
            </a:r>
            <a:r>
              <a:rPr lang="cs-CZ" dirty="0" smtClean="0"/>
              <a:t>– národopisné muzeum pod širým nebem ( lidové stavby, nábytek, vybavení domácnosti…) – např. Rožnov pod Radhoštěm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74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Známé regiony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Slezsko                  Podkrkonoší                   </a:t>
            </a:r>
          </a:p>
          <a:p>
            <a:r>
              <a:rPr lang="cs-CZ" dirty="0" smtClean="0"/>
              <a:t>Haná                     Střední Čechy</a:t>
            </a:r>
          </a:p>
          <a:p>
            <a:r>
              <a:rPr lang="cs-CZ" dirty="0" smtClean="0"/>
              <a:t>Lašsko                   Plzeňsko</a:t>
            </a:r>
          </a:p>
          <a:p>
            <a:r>
              <a:rPr lang="cs-CZ" dirty="0" smtClean="0"/>
              <a:t>Valašsko                Chebsko</a:t>
            </a:r>
          </a:p>
          <a:p>
            <a:r>
              <a:rPr lang="cs-CZ" dirty="0" smtClean="0"/>
              <a:t>Slovácko</a:t>
            </a:r>
          </a:p>
          <a:p>
            <a:r>
              <a:rPr lang="cs-CZ" dirty="0" smtClean="0"/>
              <a:t>Horácko</a:t>
            </a:r>
          </a:p>
          <a:p>
            <a:r>
              <a:rPr lang="cs-CZ" dirty="0" smtClean="0"/>
              <a:t>Jižní Čechy</a:t>
            </a:r>
          </a:p>
          <a:p>
            <a:r>
              <a:rPr lang="cs-CZ" dirty="0" smtClean="0"/>
              <a:t>Chodsko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0LT0PML9\MC9004149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40968"/>
            <a:ext cx="3419192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S7GEZ5G5\MC900235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137" y="1721819"/>
            <a:ext cx="1825142" cy="141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3WXDQCWM\MC900413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385" y="4077072"/>
            <a:ext cx="1995671" cy="1660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69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Mateřský 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Jazyk</a:t>
            </a:r>
            <a:r>
              <a:rPr lang="cs-CZ" dirty="0" smtClean="0"/>
              <a:t> = soustava znaků sloužících k dorozumívání</a:t>
            </a:r>
          </a:p>
          <a:p>
            <a:r>
              <a:rPr lang="cs-CZ" dirty="0" smtClean="0"/>
              <a:t>Jazyk je nejdokonalejší dorozumívací prostředek</a:t>
            </a:r>
          </a:p>
          <a:p>
            <a:r>
              <a:rPr lang="cs-CZ" u="sng" dirty="0" smtClean="0"/>
              <a:t>Čeština</a:t>
            </a:r>
            <a:r>
              <a:rPr lang="cs-CZ" dirty="0" smtClean="0"/>
              <a:t> patří do skupiny jazyků indoevropských, mezi jazyky </a:t>
            </a:r>
            <a:r>
              <a:rPr lang="cs-CZ" u="sng" dirty="0" smtClean="0"/>
              <a:t>slovanské</a:t>
            </a:r>
          </a:p>
          <a:p>
            <a:r>
              <a:rPr lang="cs-CZ" u="sng" dirty="0" smtClean="0"/>
              <a:t>Jiné dorozumívací prostředky </a:t>
            </a:r>
            <a:r>
              <a:rPr lang="cs-CZ" dirty="0" smtClean="0"/>
              <a:t>– mimika, gesta, morseovka, semafor…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15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kol</a:t>
            </a:r>
            <a:r>
              <a:rPr lang="cs-CZ" dirty="0" smtClean="0"/>
              <a:t>., Občanská </a:t>
            </a:r>
            <a:r>
              <a:rPr lang="cs-CZ" dirty="0"/>
              <a:t>výchova 6 s blokem Rodinná výchova , učebnice pro základní školy a víceletá gymnázia, nakladatelství FRAUS 2003, s</a:t>
            </a:r>
            <a:r>
              <a:rPr lang="cs-CZ" dirty="0" smtClean="0"/>
              <a:t>. 48 – 50</a:t>
            </a:r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24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218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VY_32_INOVACE_51_Má vlast</vt:lpstr>
      <vt:lpstr>MÁ VLAST</vt:lpstr>
      <vt:lpstr>Život v regionech</vt:lpstr>
      <vt:lpstr>Pojmy</vt:lpstr>
      <vt:lpstr>Známé regiony</vt:lpstr>
      <vt:lpstr>Mateřský jazyk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18</cp:revision>
  <dcterms:created xsi:type="dcterms:W3CDTF">2011-04-04T17:14:48Z</dcterms:created>
  <dcterms:modified xsi:type="dcterms:W3CDTF">2012-05-15T16:30:37Z</dcterms:modified>
</cp:coreProperties>
</file>