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65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370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061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917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61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813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934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87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724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729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71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1794D-E235-4925-8DD9-689EFCF09775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B2A7B2-55F6-4F44-A567-132E591D7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05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VY_32_INOVACE_47_Přestupky, trestné činy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390811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dirty="0" smtClean="0"/>
              <a:t>Přestupky a správní 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/>
              <a:t>Přestupky</a:t>
            </a:r>
            <a:r>
              <a:rPr lang="cs-CZ" dirty="0" smtClean="0"/>
              <a:t> – méně závažná porušení právních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norem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 neprojednávají je soudy, ale obecní úřady, policie a jiné orgány státní správy v tzv. </a:t>
            </a:r>
            <a:r>
              <a:rPr lang="cs-CZ" u="sng" dirty="0" smtClean="0"/>
              <a:t>správním řízení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ukládají </a:t>
            </a:r>
            <a:r>
              <a:rPr lang="cs-CZ" u="sng" dirty="0" smtClean="0"/>
              <a:t>mírnější sankce </a:t>
            </a:r>
            <a:r>
              <a:rPr lang="cs-CZ" dirty="0" smtClean="0"/>
              <a:t>: napomenutí, pokuty, zákazy činnosti a propadnutí věci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1026" name="Picture 2" descr="C:\Users\zye\AppData\Local\Microsoft\Windows\Temporary Internet Files\Content.IE5\EPN5U4RQ\MC9004348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46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Svědci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Svědci </a:t>
            </a:r>
            <a:r>
              <a:rPr lang="cs-CZ" dirty="0" smtClean="0"/>
              <a:t>– jsou povinni dostavit se na vyzvání </a:t>
            </a:r>
            <a:r>
              <a:rPr lang="cs-CZ" dirty="0"/>
              <a:t> </a:t>
            </a:r>
            <a:r>
              <a:rPr lang="cs-CZ" dirty="0" smtClean="0"/>
              <a:t>k        jednání nebo se řádně omluvit</a:t>
            </a:r>
          </a:p>
          <a:p>
            <a:pPr marL="0" indent="0">
              <a:buNone/>
            </a:pPr>
            <a:r>
              <a:rPr lang="cs-CZ" dirty="0" smtClean="0"/>
              <a:t>              - musí vypovídat pravdivě, nic nezamlčet</a:t>
            </a:r>
          </a:p>
          <a:p>
            <a:pPr marL="0" indent="0">
              <a:buNone/>
            </a:pPr>
            <a:r>
              <a:rPr lang="cs-CZ" u="sng" dirty="0" smtClean="0"/>
              <a:t>Svědectví</a:t>
            </a:r>
            <a:r>
              <a:rPr lang="cs-CZ" dirty="0" smtClean="0"/>
              <a:t> můžeme odmítnout jen tehdy, pokud by hrozilo, že jím vystavíme nebezpečí trestního stíhání sebe nebo osoby blízké.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2051" name="Picture 3" descr="C:\Users\zye\AppData\Local\Microsoft\Windows\Temporary Internet Files\Content.IE5\3WXDQCWM\MC900434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62438"/>
            <a:ext cx="1663055" cy="169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58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dirty="0" smtClean="0"/>
              <a:t>Trestní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/>
              <a:t>Trestné činy -</a:t>
            </a:r>
            <a:r>
              <a:rPr lang="cs-CZ" dirty="0" smtClean="0"/>
              <a:t> nebezpečně ohrožují jednotlivce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nebo celou společnost</a:t>
            </a:r>
          </a:p>
          <a:p>
            <a:pPr marL="0" indent="0">
              <a:buNone/>
            </a:pPr>
            <a:r>
              <a:rPr lang="cs-CZ" u="sng" dirty="0" smtClean="0"/>
              <a:t>Rozlišujeme</a:t>
            </a:r>
            <a:r>
              <a:rPr lang="cs-CZ" dirty="0"/>
              <a:t> </a:t>
            </a:r>
            <a:r>
              <a:rPr lang="cs-CZ" dirty="0" smtClean="0"/>
              <a:t>- úmyslný trestný čin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neúmyslný ( nedbalostní)</a:t>
            </a:r>
          </a:p>
          <a:p>
            <a:pPr marL="0" indent="0">
              <a:buNone/>
            </a:pPr>
            <a:r>
              <a:rPr lang="cs-CZ" dirty="0" smtClean="0"/>
              <a:t>Trestnými činy se zabývá </a:t>
            </a:r>
            <a:r>
              <a:rPr lang="cs-CZ" u="sng" dirty="0" smtClean="0"/>
              <a:t>právo trestní</a:t>
            </a:r>
          </a:p>
          <a:p>
            <a:pPr marL="0" indent="0">
              <a:buNone/>
            </a:pPr>
            <a:r>
              <a:rPr lang="cs-CZ" dirty="0" smtClean="0"/>
              <a:t>Trestný čin není jen trestný čin samotný, ale i pokus o trestný čin a příprava na něj</a:t>
            </a:r>
          </a:p>
          <a:p>
            <a:pPr marL="0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: uveď 10 příkladů trestných činů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639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Příklady trestných činů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Vlastizrada        ublížení na zdraví         vražda</a:t>
            </a:r>
          </a:p>
          <a:p>
            <a:pPr marL="0" indent="0">
              <a:buNone/>
            </a:pPr>
            <a:r>
              <a:rPr lang="cs-CZ" dirty="0" smtClean="0"/>
              <a:t>Únos                  pohlavní zneužívání     loupež</a:t>
            </a:r>
          </a:p>
          <a:p>
            <a:pPr marL="0" indent="0">
              <a:buNone/>
            </a:pPr>
            <a:r>
              <a:rPr lang="cs-CZ" dirty="0" smtClean="0"/>
              <a:t>Vydírání             terorismus                     znásilnění</a:t>
            </a:r>
          </a:p>
          <a:p>
            <a:pPr marL="0" indent="0">
              <a:buNone/>
            </a:pPr>
            <a:r>
              <a:rPr lang="cs-CZ" dirty="0" smtClean="0"/>
              <a:t>Šikana                týrání zvířat                   zabití</a:t>
            </a:r>
          </a:p>
          <a:p>
            <a:pPr marL="0" indent="0">
              <a:buNone/>
            </a:pPr>
            <a:r>
              <a:rPr lang="cs-CZ" dirty="0" smtClean="0"/>
              <a:t>Zpronevěra       zkrácení daně               pomluva </a:t>
            </a:r>
          </a:p>
          <a:p>
            <a:pPr marL="0" indent="0">
              <a:buNone/>
            </a:pPr>
            <a:r>
              <a:rPr lang="cs-CZ" u="sng" dirty="0" smtClean="0"/>
              <a:t>Úkol</a:t>
            </a:r>
            <a:r>
              <a:rPr lang="cs-CZ" dirty="0" smtClean="0"/>
              <a:t>:  seřaď trestné činy podle závažnosti – doplň je o ty, které máš v sešitě a nejsou zde uvedeny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01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Děti a paragrafy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Nejčastější trestné činy a přestupky u dětí a mladistvých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proti bezpečnosti a plynulosti silničního provozu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na úseku ochrany před alkoholismem a jinými   </a:t>
            </a:r>
          </a:p>
          <a:p>
            <a:pPr marL="0" indent="0">
              <a:buNone/>
            </a:pPr>
            <a:r>
              <a:rPr lang="cs-CZ" dirty="0" smtClean="0"/>
              <a:t>   toxikomaniemi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proti veřejnému pořádku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proti občanskému soužití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proti majetku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šikana </a:t>
            </a:r>
            <a:endParaRPr lang="cs-CZ" dirty="0"/>
          </a:p>
        </p:txBody>
      </p:sp>
      <p:pic>
        <p:nvPicPr>
          <p:cNvPr id="3074" name="Picture 2" descr="C:\Users\zye\AppData\Local\Microsoft\Windows\Temporary Internet Files\Content.IE5\I5DWZQNQ\MP9001780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49080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52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/>
              <a:t>Průběh </a:t>
            </a:r>
            <a:r>
              <a:rPr lang="cs-CZ" u="sng" dirty="0" smtClean="0"/>
              <a:t>trestního řízení je odlišný od trestního </a:t>
            </a:r>
            <a:r>
              <a:rPr lang="cs-CZ" u="sng" dirty="0" smtClean="0"/>
              <a:t> řízení </a:t>
            </a:r>
            <a:r>
              <a:rPr lang="cs-CZ" u="sng" dirty="0" smtClean="0"/>
              <a:t>dospělých. Doplň chybějící slova:</a:t>
            </a:r>
          </a:p>
          <a:p>
            <a:r>
              <a:rPr lang="cs-CZ" dirty="0" smtClean="0"/>
              <a:t>Trestní řízení probíhá vždy v místě…..</a:t>
            </a:r>
          </a:p>
          <a:p>
            <a:r>
              <a:rPr lang="cs-CZ" dirty="0" smtClean="0"/>
              <a:t>Trestní sazba u mladistvých je…</a:t>
            </a:r>
          </a:p>
          <a:p>
            <a:r>
              <a:rPr lang="cs-CZ" dirty="0" smtClean="0"/>
              <a:t>Ze soudního jednání je vyloučena…</a:t>
            </a:r>
          </a:p>
          <a:p>
            <a:r>
              <a:rPr lang="cs-CZ" dirty="0" smtClean="0"/>
              <a:t>Mladistvý musí mít od zahájení trestního stíhání..</a:t>
            </a:r>
          </a:p>
          <a:p>
            <a:r>
              <a:rPr lang="cs-CZ" dirty="0" smtClean="0"/>
              <a:t>V některých případech nemusí být mladistvý u soudu…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727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Průběh </a:t>
            </a:r>
            <a:r>
              <a:rPr lang="cs-CZ" u="sng" dirty="0" smtClean="0"/>
              <a:t>trestního řízení je odlišný od trestního řízení dospělých. Doplň chybějící slova</a:t>
            </a:r>
            <a:r>
              <a:rPr lang="cs-CZ" u="sng" dirty="0" smtClean="0"/>
              <a:t>:</a:t>
            </a:r>
          </a:p>
          <a:p>
            <a:endParaRPr lang="cs-CZ" u="sng" dirty="0" smtClean="0"/>
          </a:p>
          <a:p>
            <a:r>
              <a:rPr lang="cs-CZ" dirty="0" smtClean="0"/>
              <a:t>Trestní řízení probíhá vždy v místě nejblíže bydliště.</a:t>
            </a:r>
          </a:p>
          <a:p>
            <a:r>
              <a:rPr lang="cs-CZ" dirty="0" smtClean="0"/>
              <a:t>Trestní sazba u mladistvých je poloviční.</a:t>
            </a:r>
          </a:p>
          <a:p>
            <a:r>
              <a:rPr lang="cs-CZ" dirty="0" smtClean="0"/>
              <a:t>Ze soudního jednání je vyloučena veřejnost.</a:t>
            </a:r>
          </a:p>
          <a:p>
            <a:r>
              <a:rPr lang="cs-CZ" dirty="0" smtClean="0"/>
              <a:t>Mladistvý musí mít od zahájení trestního stíhání obhájce.</a:t>
            </a:r>
          </a:p>
          <a:p>
            <a:r>
              <a:rPr lang="cs-CZ" dirty="0" smtClean="0"/>
              <a:t>V některých případech nemusí být mladistvý u soudu přítomen.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575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Janošková Dagmar a </a:t>
            </a:r>
            <a:r>
              <a:rPr lang="cs-CZ" dirty="0" err="1" smtClean="0"/>
              <a:t>kol.,Občanská</a:t>
            </a:r>
            <a:r>
              <a:rPr lang="cs-CZ" dirty="0" smtClean="0"/>
              <a:t> výchova 9, Rodinná výchova 9, učebnice pro základní školy a víceletá gymnázia, nakladatelství FRAUS 2006, s. 34 – 38</a:t>
            </a:r>
          </a:p>
          <a:p>
            <a:r>
              <a:rPr lang="cs-CZ"/>
              <a:t>www.ofice.microsoft.com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64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395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VY_32_INOVACE_47_Přestupky, trestné činy</vt:lpstr>
      <vt:lpstr>Přestupky a správní řízení</vt:lpstr>
      <vt:lpstr>Svědci</vt:lpstr>
      <vt:lpstr>Trestní právo</vt:lpstr>
      <vt:lpstr>Příklady trestných činů        </vt:lpstr>
      <vt:lpstr>Děti a paragrafy</vt:lpstr>
      <vt:lpstr>Otázky a úkoly</vt:lpstr>
      <vt:lpstr>Odpovědi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25</cp:revision>
  <dcterms:created xsi:type="dcterms:W3CDTF">2011-03-21T17:25:03Z</dcterms:created>
  <dcterms:modified xsi:type="dcterms:W3CDTF">2012-05-15T16:35:03Z</dcterms:modified>
</cp:coreProperties>
</file>