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72" r:id="rId8"/>
    <p:sldId id="273" r:id="rId9"/>
    <p:sldId id="274" r:id="rId10"/>
    <p:sldId id="271" r:id="rId11"/>
    <p:sldId id="27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CC"/>
    <a:srgbClr val="FC8EE7"/>
    <a:srgbClr val="FF0066"/>
    <a:srgbClr val="FFCCFF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682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767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169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440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85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678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746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479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60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99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117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9F8A5-89C3-4540-B6C2-64815DBC5FC1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97C8D-E84B-4976-B6C4-29C8578B6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759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ubTriangle"/>
          <p:cNvSpPr>
            <a:spLocks noEditPoints="1" noChangeArrowheads="1"/>
          </p:cNvSpPr>
          <p:nvPr/>
        </p:nvSpPr>
        <p:spPr bwMode="auto">
          <a:xfrm>
            <a:off x="467544" y="332656"/>
            <a:ext cx="4580420" cy="3337519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PubChord"/>
          <p:cNvSpPr>
            <a:spLocks noEditPoints="1" noChangeArrowheads="1"/>
          </p:cNvSpPr>
          <p:nvPr/>
        </p:nvSpPr>
        <p:spPr bwMode="auto">
          <a:xfrm>
            <a:off x="4755027" y="238198"/>
            <a:ext cx="3605861" cy="3431976"/>
          </a:xfrm>
          <a:custGeom>
            <a:avLst/>
            <a:gdLst>
              <a:gd name="G0" fmla="+- 0 0 0"/>
              <a:gd name="G1" fmla="sin 10800 14745600"/>
              <a:gd name="G2" fmla="cos 10800 14745600"/>
              <a:gd name="G3" fmla="sin 10800 2949120"/>
              <a:gd name="G4" fmla="cos 10800 2949120"/>
              <a:gd name="G5" fmla="+- G1 10800 0"/>
              <a:gd name="G6" fmla="+- G2 10800 0"/>
              <a:gd name="G7" fmla="+- G3 10800 0"/>
              <a:gd name="G8" fmla="+- G4 10800 0"/>
              <a:gd name="G9" fmla="+- 10800 0 0"/>
              <a:gd name="G10" fmla="+/ G5 G7 2"/>
              <a:gd name="G11" fmla="+/ G6 G8 2"/>
              <a:gd name="T0" fmla="*/ 3163 w 21600"/>
              <a:gd name="T1" fmla="*/ 3163 h 21600"/>
              <a:gd name="T2" fmla="*/ 10799 w 21600"/>
              <a:gd name="T3" fmla="*/ 10799 h 21600"/>
              <a:gd name="T4" fmla="*/ 18436 w 21600"/>
              <a:gd name="T5" fmla="*/ 18436 h 21600"/>
              <a:gd name="T6" fmla="*/ 3163 w 21600"/>
              <a:gd name="T7" fmla="*/ 3163 h 21600"/>
              <a:gd name="T8" fmla="*/ 18437 w 21600"/>
              <a:gd name="T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T6" t="T7" r="T8" b="T9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600"/>
                  <a:pt x="16411" y="20462"/>
                  <a:pt x="18436" y="184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PubChord"/>
          <p:cNvSpPr>
            <a:spLocks noEditPoints="1" noChangeArrowheads="1"/>
          </p:cNvSpPr>
          <p:nvPr/>
        </p:nvSpPr>
        <p:spPr bwMode="auto">
          <a:xfrm rot="10800000">
            <a:off x="4755028" y="238199"/>
            <a:ext cx="3605861" cy="3431976"/>
          </a:xfrm>
          <a:custGeom>
            <a:avLst/>
            <a:gdLst>
              <a:gd name="G0" fmla="+- 0 0 0"/>
              <a:gd name="G1" fmla="sin 10800 14745600"/>
              <a:gd name="G2" fmla="cos 10800 14745600"/>
              <a:gd name="G3" fmla="sin 10800 2949120"/>
              <a:gd name="G4" fmla="cos 10800 2949120"/>
              <a:gd name="G5" fmla="+- G1 10800 0"/>
              <a:gd name="G6" fmla="+- G2 10800 0"/>
              <a:gd name="G7" fmla="+- G3 10800 0"/>
              <a:gd name="G8" fmla="+- G4 10800 0"/>
              <a:gd name="G9" fmla="+- 10800 0 0"/>
              <a:gd name="G10" fmla="+/ G5 G7 2"/>
              <a:gd name="G11" fmla="+/ G6 G8 2"/>
              <a:gd name="T0" fmla="*/ 3163 w 21600"/>
              <a:gd name="T1" fmla="*/ 3163 h 21600"/>
              <a:gd name="T2" fmla="*/ 10799 w 21600"/>
              <a:gd name="T3" fmla="*/ 10799 h 21600"/>
              <a:gd name="T4" fmla="*/ 18436 w 21600"/>
              <a:gd name="T5" fmla="*/ 18436 h 21600"/>
              <a:gd name="T6" fmla="*/ 3163 w 21600"/>
              <a:gd name="T7" fmla="*/ 3163 h 21600"/>
              <a:gd name="T8" fmla="*/ 18437 w 21600"/>
              <a:gd name="T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T6" t="T7" r="T8" b="T9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600"/>
                  <a:pt x="16411" y="20462"/>
                  <a:pt x="18436" y="184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desk1"/>
          <p:cNvSpPr>
            <a:spLocks noEditPoints="1" noChangeArrowheads="1"/>
          </p:cNvSpPr>
          <p:nvPr/>
        </p:nvSpPr>
        <p:spPr bwMode="auto">
          <a:xfrm>
            <a:off x="1156215" y="3284984"/>
            <a:ext cx="3203077" cy="3157714"/>
          </a:xfrm>
          <a:custGeom>
            <a:avLst/>
            <a:gdLst>
              <a:gd name="T0" fmla="*/ 0 w 21600"/>
              <a:gd name="T1" fmla="*/ 0 h 21600"/>
              <a:gd name="T2" fmla="*/ 21600 w 21600"/>
              <a:gd name="T3" fmla="*/ 0 h 21600"/>
              <a:gd name="T4" fmla="*/ 21600 w 21600"/>
              <a:gd name="T5" fmla="*/ 21600 h 21600"/>
              <a:gd name="T6" fmla="*/ 0 w 21600"/>
              <a:gd name="T7" fmla="*/ 21600 h 21600"/>
              <a:gd name="T8" fmla="*/ 10800 w 21600"/>
              <a:gd name="T9" fmla="*/ 0 h 21600"/>
              <a:gd name="T10" fmla="*/ 21600 w 21600"/>
              <a:gd name="T11" fmla="*/ 10800 h 21600"/>
              <a:gd name="T12" fmla="*/ 10800 w 21600"/>
              <a:gd name="T13" fmla="*/ 21600 h 21600"/>
              <a:gd name="T14" fmla="*/ 0 w 21600"/>
              <a:gd name="T15" fmla="*/ 10800 h 21600"/>
              <a:gd name="T16" fmla="*/ 1000 w 21600"/>
              <a:gd name="T17" fmla="*/ 1000 h 21600"/>
              <a:gd name="T18" fmla="*/ 20600 w 21600"/>
              <a:gd name="T19" fmla="*/ 20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F0066">
                  <a:shade val="30000"/>
                  <a:satMod val="115000"/>
                </a:srgbClr>
              </a:gs>
              <a:gs pos="50000">
                <a:srgbClr val="FF0066">
                  <a:shade val="67500"/>
                  <a:satMod val="115000"/>
                </a:srgbClr>
              </a:gs>
              <a:gs pos="100000">
                <a:srgbClr val="FF0066">
                  <a:shade val="100000"/>
                  <a:satMod val="115000"/>
                </a:srgbClr>
              </a:gs>
            </a:gsLst>
            <a:lin ang="2700000" scaled="1"/>
            <a:tileRect/>
          </a:gradFill>
          <a:ln w="9525">
            <a:solidFill>
              <a:srgbClr val="C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desk1"/>
          <p:cNvSpPr>
            <a:spLocks noEditPoints="1" noChangeArrowheads="1"/>
          </p:cNvSpPr>
          <p:nvPr/>
        </p:nvSpPr>
        <p:spPr bwMode="auto">
          <a:xfrm rot="8232015">
            <a:off x="4481165" y="2734351"/>
            <a:ext cx="4093580" cy="3142460"/>
          </a:xfrm>
          <a:custGeom>
            <a:avLst/>
            <a:gdLst>
              <a:gd name="T0" fmla="*/ 0 w 21600"/>
              <a:gd name="T1" fmla="*/ 0 h 21600"/>
              <a:gd name="T2" fmla="*/ 21600 w 21600"/>
              <a:gd name="T3" fmla="*/ 0 h 21600"/>
              <a:gd name="T4" fmla="*/ 21600 w 21600"/>
              <a:gd name="T5" fmla="*/ 21600 h 21600"/>
              <a:gd name="T6" fmla="*/ 0 w 21600"/>
              <a:gd name="T7" fmla="*/ 21600 h 21600"/>
              <a:gd name="T8" fmla="*/ 10800 w 21600"/>
              <a:gd name="T9" fmla="*/ 0 h 21600"/>
              <a:gd name="T10" fmla="*/ 21600 w 21600"/>
              <a:gd name="T11" fmla="*/ 10800 h 21600"/>
              <a:gd name="T12" fmla="*/ 10800 w 21600"/>
              <a:gd name="T13" fmla="*/ 21600 h 21600"/>
              <a:gd name="T14" fmla="*/ 0 w 21600"/>
              <a:gd name="T15" fmla="*/ 10800 h 21600"/>
              <a:gd name="T16" fmla="*/ 1000 w 21600"/>
              <a:gd name="T17" fmla="*/ 1000 h 21600"/>
              <a:gd name="T18" fmla="*/ 20600 w 21600"/>
              <a:gd name="T19" fmla="*/ 20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30387" y="980728"/>
            <a:ext cx="721607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Geometrické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tvary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05411"/>
            <a:ext cx="8820472" cy="1601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844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67334"/>
              </p:ext>
            </p:extLst>
          </p:nvPr>
        </p:nvGraphicFramePr>
        <p:xfrm>
          <a:off x="683568" y="908720"/>
          <a:ext cx="7992888" cy="4668612"/>
        </p:xfrm>
        <a:graphic>
          <a:graphicData uri="http://schemas.openxmlformats.org/drawingml/2006/table">
            <a:tbl>
              <a:tblPr firstRow="1" firstCol="1" bandRow="1" bandCol="1">
                <a:tableStyleId>{8799B23B-EC83-4686-B30A-512413B5E67A}</a:tableStyleId>
              </a:tblPr>
              <a:tblGrid>
                <a:gridCol w="2006049"/>
                <a:gridCol w="5986839"/>
              </a:tblGrid>
              <a:tr h="5437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53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Autor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Jana </a:t>
                      </a:r>
                      <a:r>
                        <a:rPr lang="cs-CZ" sz="1200" dirty="0" err="1">
                          <a:effectLst/>
                        </a:rPr>
                        <a:t>Gawronová</a:t>
                      </a:r>
                      <a:r>
                        <a:rPr lang="cs-CZ" sz="1200" dirty="0">
                          <a:effectLst/>
                        </a:rPr>
                        <a:t>, Mgr.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53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Sada DUM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Matematika a její aplikace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405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Předmět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Geometrie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53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</a:rPr>
                        <a:t>Poznávat a určovat geometrické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 tvary 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3912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Klíčová slova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</a:rPr>
                        <a:t>Geometrické tvary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5137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Druh učebního materiálu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 PowerPoint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313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Cílová skupina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Žák základní školy praktické 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788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Stupeň a typ vzdělávání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Základní vzdělávání – I. stupeň, </a:t>
                      </a:r>
                      <a:r>
                        <a:rPr lang="cs-CZ" sz="1200" dirty="0" smtClean="0">
                          <a:effectLst/>
                        </a:rPr>
                        <a:t> 5</a:t>
                      </a:r>
                      <a:r>
                        <a:rPr lang="cs-CZ" sz="1200" dirty="0">
                          <a:effectLst/>
                        </a:rPr>
                        <a:t>. ročník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313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Ověřeno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Datum: . 2012, třída: V. A, pracoviště: ZŠ Karviná, ul. Komenského 614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313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http://office.microsoft.com/cs-cz/images/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855737" y="462902"/>
            <a:ext cx="7488832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VY_32_INOVACE_017_GEOMETRICKÉ</a:t>
            </a:r>
            <a:r>
              <a:rPr kumimoji="0" lang="cs-CZ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TVARY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_JANA GAWRONOV</a:t>
            </a:r>
            <a:r>
              <a:rPr lang="cs-CZ" sz="1600" b="1" dirty="0">
                <a:latin typeface="Arial" pitchFamily="34" charset="0"/>
                <a:ea typeface="Calibri" pitchFamily="34" charset="0"/>
                <a:cs typeface="Arial" pitchFamily="34" charset="0"/>
              </a:rPr>
              <a:t>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019" y="5877272"/>
            <a:ext cx="4422268" cy="70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1647825" y="3730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42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42511" y="526782"/>
            <a:ext cx="33469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trojúhelník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PubTriangle"/>
          <p:cNvSpPr>
            <a:spLocks noEditPoints="1" noChangeArrowheads="1"/>
          </p:cNvSpPr>
          <p:nvPr/>
        </p:nvSpPr>
        <p:spPr bwMode="auto">
          <a:xfrm rot="20365895" flipH="1">
            <a:off x="891206" y="1285601"/>
            <a:ext cx="6793570" cy="5284147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64088" y="5751040"/>
            <a:ext cx="33843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r>
              <a:rPr lang="cs-CZ" dirty="0" smtClean="0"/>
              <a:t> </a:t>
            </a:r>
            <a:r>
              <a:rPr lang="cs-CZ" sz="2000" dirty="0" smtClean="0"/>
              <a:t>Kolik má vnitřních              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49016" y="5414179"/>
            <a:ext cx="9389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stran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3688" y="5966484"/>
            <a:ext cx="12936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vrcholů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32473" y="5491123"/>
            <a:ext cx="4323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Kolik </a:t>
            </a:r>
            <a:r>
              <a:rPr lang="cs-CZ" dirty="0">
                <a:solidFill>
                  <a:srgbClr val="00B0F0"/>
                </a:solidFill>
              </a:rPr>
              <a:t>               </a:t>
            </a:r>
            <a:r>
              <a:rPr lang="cs-CZ" dirty="0" smtClean="0">
                <a:solidFill>
                  <a:srgbClr val="00B0F0"/>
                </a:solidFill>
              </a:rPr>
              <a:t>    </a:t>
            </a:r>
            <a:r>
              <a:rPr lang="cs-CZ" dirty="0"/>
              <a:t>má </a:t>
            </a:r>
            <a:r>
              <a:rPr lang="cs-CZ" sz="2000" dirty="0"/>
              <a:t>trojúhelník</a:t>
            </a:r>
            <a:r>
              <a:rPr lang="cs-CZ" dirty="0"/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78314" y="6043428"/>
            <a:ext cx="2641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Kolik má                 </a:t>
            </a:r>
            <a:r>
              <a:rPr lang="cs-CZ" dirty="0" smtClean="0"/>
              <a:t>        </a:t>
            </a:r>
            <a:r>
              <a:rPr lang="cs-CZ" dirty="0"/>
              <a:t>?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331928" y="5935688"/>
            <a:ext cx="8499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úhlů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8864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6" grpId="0"/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55629" y="404664"/>
            <a:ext cx="22608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čtverec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desk1"/>
          <p:cNvSpPr>
            <a:spLocks noEditPoints="1" noChangeArrowheads="1"/>
          </p:cNvSpPr>
          <p:nvPr/>
        </p:nvSpPr>
        <p:spPr bwMode="auto">
          <a:xfrm>
            <a:off x="2587916" y="1327994"/>
            <a:ext cx="3929165" cy="3818560"/>
          </a:xfrm>
          <a:custGeom>
            <a:avLst/>
            <a:gdLst>
              <a:gd name="T0" fmla="*/ 0 w 21600"/>
              <a:gd name="T1" fmla="*/ 0 h 21600"/>
              <a:gd name="T2" fmla="*/ 21600 w 21600"/>
              <a:gd name="T3" fmla="*/ 0 h 21600"/>
              <a:gd name="T4" fmla="*/ 21600 w 21600"/>
              <a:gd name="T5" fmla="*/ 21600 h 21600"/>
              <a:gd name="T6" fmla="*/ 0 w 21600"/>
              <a:gd name="T7" fmla="*/ 21600 h 21600"/>
              <a:gd name="T8" fmla="*/ 10800 w 21600"/>
              <a:gd name="T9" fmla="*/ 0 h 21600"/>
              <a:gd name="T10" fmla="*/ 21600 w 21600"/>
              <a:gd name="T11" fmla="*/ 10800 h 21600"/>
              <a:gd name="T12" fmla="*/ 10800 w 21600"/>
              <a:gd name="T13" fmla="*/ 21600 h 21600"/>
              <a:gd name="T14" fmla="*/ 0 w 21600"/>
              <a:gd name="T15" fmla="*/ 10800 h 21600"/>
              <a:gd name="T16" fmla="*/ 1000 w 21600"/>
              <a:gd name="T17" fmla="*/ 1000 h 21600"/>
              <a:gd name="T18" fmla="*/ 20600 w 21600"/>
              <a:gd name="T19" fmla="*/ 20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9525">
            <a:solidFill>
              <a:srgbClr val="C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39332" y="5426773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Čtverec má všechny strany                       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Všechny úhly v něm jsou                     (90°).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749646" y="5378312"/>
            <a:ext cx="136815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shodné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5903826"/>
            <a:ext cx="101797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pravé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8375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617921"/>
            <a:ext cx="26917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obdélník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desk1"/>
          <p:cNvSpPr>
            <a:spLocks noEditPoints="1" noChangeArrowheads="1"/>
          </p:cNvSpPr>
          <p:nvPr/>
        </p:nvSpPr>
        <p:spPr bwMode="auto">
          <a:xfrm rot="10800000">
            <a:off x="1620026" y="1551448"/>
            <a:ext cx="6055311" cy="3821768"/>
          </a:xfrm>
          <a:custGeom>
            <a:avLst/>
            <a:gdLst>
              <a:gd name="T0" fmla="*/ 0 w 21600"/>
              <a:gd name="T1" fmla="*/ 0 h 21600"/>
              <a:gd name="T2" fmla="*/ 21600 w 21600"/>
              <a:gd name="T3" fmla="*/ 0 h 21600"/>
              <a:gd name="T4" fmla="*/ 21600 w 21600"/>
              <a:gd name="T5" fmla="*/ 21600 h 21600"/>
              <a:gd name="T6" fmla="*/ 0 w 21600"/>
              <a:gd name="T7" fmla="*/ 21600 h 21600"/>
              <a:gd name="T8" fmla="*/ 10800 w 21600"/>
              <a:gd name="T9" fmla="*/ 0 h 21600"/>
              <a:gd name="T10" fmla="*/ 21600 w 21600"/>
              <a:gd name="T11" fmla="*/ 10800 h 21600"/>
              <a:gd name="T12" fmla="*/ 10800 w 21600"/>
              <a:gd name="T13" fmla="*/ 21600 h 21600"/>
              <a:gd name="T14" fmla="*/ 0 w 21600"/>
              <a:gd name="T15" fmla="*/ 10800 h 21600"/>
              <a:gd name="T16" fmla="*/ 1000 w 21600"/>
              <a:gd name="T17" fmla="*/ 1000 h 21600"/>
              <a:gd name="T18" fmla="*/ 20600 w 21600"/>
              <a:gd name="T19" fmla="*/ 20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73265" y="5657970"/>
            <a:ext cx="80648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Obdélník </a:t>
            </a:r>
            <a:r>
              <a:rPr lang="cs-CZ" dirty="0"/>
              <a:t>má </a:t>
            </a:r>
            <a:r>
              <a:rPr lang="cs-CZ" sz="2000" dirty="0" smtClean="0"/>
              <a:t>protilehlé</a:t>
            </a:r>
            <a:r>
              <a:rPr lang="cs-CZ" dirty="0" smtClean="0"/>
              <a:t> </a:t>
            </a:r>
            <a:r>
              <a:rPr lang="cs-CZ" dirty="0"/>
              <a:t>strany  </a:t>
            </a:r>
            <a:r>
              <a:rPr lang="cs-CZ" dirty="0" smtClean="0"/>
              <a:t>                     dlouhé.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</a:t>
            </a:r>
            <a:r>
              <a:rPr lang="cs-CZ" dirty="0"/>
              <a:t>Všechny úhly v něm jsou </a:t>
            </a:r>
            <a:r>
              <a:rPr lang="cs-CZ" dirty="0" smtClean="0"/>
              <a:t>                 (90°).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07570" y="5517232"/>
            <a:ext cx="108997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stejně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6114025"/>
            <a:ext cx="101797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pravé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600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76313" y="404664"/>
            <a:ext cx="15071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kruh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ubChord"/>
          <p:cNvSpPr>
            <a:spLocks noEditPoints="1" noChangeArrowheads="1"/>
          </p:cNvSpPr>
          <p:nvPr/>
        </p:nvSpPr>
        <p:spPr bwMode="auto">
          <a:xfrm>
            <a:off x="2483769" y="1484784"/>
            <a:ext cx="4292231" cy="4104457"/>
          </a:xfrm>
          <a:custGeom>
            <a:avLst/>
            <a:gdLst>
              <a:gd name="G0" fmla="+- 0 0 0"/>
              <a:gd name="G1" fmla="sin 10800 14745600"/>
              <a:gd name="G2" fmla="cos 10800 14745600"/>
              <a:gd name="G3" fmla="sin 10800 2949120"/>
              <a:gd name="G4" fmla="cos 10800 2949120"/>
              <a:gd name="G5" fmla="+- G1 10800 0"/>
              <a:gd name="G6" fmla="+- G2 10800 0"/>
              <a:gd name="G7" fmla="+- G3 10800 0"/>
              <a:gd name="G8" fmla="+- G4 10800 0"/>
              <a:gd name="G9" fmla="+- 10800 0 0"/>
              <a:gd name="G10" fmla="+/ G5 G7 2"/>
              <a:gd name="G11" fmla="+/ G6 G8 2"/>
              <a:gd name="T0" fmla="*/ 3163 w 21600"/>
              <a:gd name="T1" fmla="*/ 3163 h 21600"/>
              <a:gd name="T2" fmla="*/ 10799 w 21600"/>
              <a:gd name="T3" fmla="*/ 10799 h 21600"/>
              <a:gd name="T4" fmla="*/ 18436 w 21600"/>
              <a:gd name="T5" fmla="*/ 18436 h 21600"/>
              <a:gd name="T6" fmla="*/ 3163 w 21600"/>
              <a:gd name="T7" fmla="*/ 3163 h 21600"/>
              <a:gd name="T8" fmla="*/ 18437 w 21600"/>
              <a:gd name="T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T6" t="T7" r="T8" b="T9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600"/>
                  <a:pt x="16411" y="20462"/>
                  <a:pt x="18436" y="184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PubChord"/>
          <p:cNvSpPr>
            <a:spLocks noEditPoints="1" noChangeArrowheads="1"/>
          </p:cNvSpPr>
          <p:nvPr/>
        </p:nvSpPr>
        <p:spPr bwMode="auto">
          <a:xfrm rot="10800000">
            <a:off x="2483769" y="1484784"/>
            <a:ext cx="4292233" cy="4104456"/>
          </a:xfrm>
          <a:custGeom>
            <a:avLst/>
            <a:gdLst>
              <a:gd name="G0" fmla="+- 0 0 0"/>
              <a:gd name="G1" fmla="sin 10800 14745600"/>
              <a:gd name="G2" fmla="cos 10800 14745600"/>
              <a:gd name="G3" fmla="sin 10800 2949120"/>
              <a:gd name="G4" fmla="cos 10800 2949120"/>
              <a:gd name="G5" fmla="+- G1 10800 0"/>
              <a:gd name="G6" fmla="+- G2 10800 0"/>
              <a:gd name="G7" fmla="+- G3 10800 0"/>
              <a:gd name="G8" fmla="+- G4 10800 0"/>
              <a:gd name="G9" fmla="+- 10800 0 0"/>
              <a:gd name="G10" fmla="+/ G5 G7 2"/>
              <a:gd name="G11" fmla="+/ G6 G8 2"/>
              <a:gd name="T0" fmla="*/ 3163 w 21600"/>
              <a:gd name="T1" fmla="*/ 3163 h 21600"/>
              <a:gd name="T2" fmla="*/ 10799 w 21600"/>
              <a:gd name="T3" fmla="*/ 10799 h 21600"/>
              <a:gd name="T4" fmla="*/ 18436 w 21600"/>
              <a:gd name="T5" fmla="*/ 18436 h 21600"/>
              <a:gd name="T6" fmla="*/ 3163 w 21600"/>
              <a:gd name="T7" fmla="*/ 3163 h 21600"/>
              <a:gd name="T8" fmla="*/ 18437 w 21600"/>
              <a:gd name="T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T6" t="T7" r="T8" b="T9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600"/>
                  <a:pt x="16411" y="20462"/>
                  <a:pt x="18436" y="184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733256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 je na obvodu omezený                        .    Uprostřed se nachází </a:t>
            </a:r>
            <a:r>
              <a:rPr lang="cs-CZ" dirty="0"/>
              <a:t> </a:t>
            </a:r>
            <a:r>
              <a:rPr lang="cs-CZ" dirty="0" smtClean="0"/>
              <a:t>                    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          Vzdálenost od středu </a:t>
            </a:r>
            <a:r>
              <a:rPr lang="cs-CZ" b="1" dirty="0" smtClean="0"/>
              <a:t>S</a:t>
            </a:r>
            <a:r>
              <a:rPr lang="cs-CZ" dirty="0" smtClean="0"/>
              <a:t> ke kružnici se nazývá                                .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487230" y="2492896"/>
            <a:ext cx="2028986" cy="91783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0"/>
            <a:endCxn id="4" idx="2"/>
          </p:cNvCxnSpPr>
          <p:nvPr/>
        </p:nvCxnSpPr>
        <p:spPr>
          <a:xfrm flipH="1" flipV="1">
            <a:off x="3112502" y="2086011"/>
            <a:ext cx="3034966" cy="2902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91880" y="2690203"/>
            <a:ext cx="3844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1722" y="2912670"/>
            <a:ext cx="3664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04042" y="339938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112502" y="5301239"/>
            <a:ext cx="165618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kružnicí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88758" y="5589241"/>
            <a:ext cx="11976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střed S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44823" y="6146997"/>
            <a:ext cx="174278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poloměr  r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6233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gawronova\AppData\Local\Microsoft\Windows\Temporary Internet Files\Content.IE5\WS9ZG32B\MC900351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26226"/>
            <a:ext cx="2172242" cy="182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gawronova\AppData\Local\Microsoft\Windows\Temporary Internet Files\Content.IE5\TC2NESPB\MP9004387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050" y="3624109"/>
            <a:ext cx="3312368" cy="228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gawronova\AppData\Local\Microsoft\Windows\Temporary Internet Files\Content.IE5\O6ILD229\MP9003995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333" y="492518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awronova\AppData\Local\Microsoft\Windows\Temporary Internet Files\Content.IE5\O6ILD229\MP9004075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514" y="49251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5542" y="3254777"/>
            <a:ext cx="450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 geometrické tvary na této fotografii.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28954" y="3820398"/>
            <a:ext cx="3921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potřebuješ k sestrojení trojúhelníka?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94643" y="6254816"/>
            <a:ext cx="2534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zde trojúhelníků?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22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gawronova\AppData\Local\Microsoft\Windows\Temporary Internet Files\Content.IE5\1612I4LI\MP900439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59" y="692696"/>
            <a:ext cx="2340000" cy="2263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gawronova\AppData\Local\Microsoft\Windows\Temporary Internet Files\Content.IE5\WS9ZG32B\MP90043075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9" r="9088"/>
          <a:stretch/>
        </p:blipFill>
        <p:spPr bwMode="auto">
          <a:xfrm>
            <a:off x="5292080" y="4371970"/>
            <a:ext cx="2479533" cy="191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gawronova\AppData\Local\Microsoft\Windows\Temporary Internet Files\Content.IE5\1612I4LI\MP90039975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0"/>
          <a:stretch/>
        </p:blipFill>
        <p:spPr bwMode="auto">
          <a:xfrm>
            <a:off x="910167" y="3810387"/>
            <a:ext cx="2643784" cy="206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gawronova\AppData\Local\Microsoft\Windows\Temporary Internet Files\Content.IE5\1612I4LI\MP9004006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6180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9912" y="3638832"/>
            <a:ext cx="4859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čtverců je na celé šachovnici? Nápověda: 8∙8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108883"/>
            <a:ext cx="4282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Hledej, kde se v místnosti nacházejí čtverce.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15546"/>
            <a:ext cx="2525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jsou úhly ve čtverci?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378" y="3172326"/>
            <a:ext cx="3261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stran a vrcholů má čtverec?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182588" y="3541658"/>
            <a:ext cx="519960" cy="466506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89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Users\gawronova\AppData\Local\Microsoft\Windows\Temporary Internet Files\Content.IE5\TC2NESPB\MP9004394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132" y="3796904"/>
            <a:ext cx="3484152" cy="23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gawronova\AppData\Local\Microsoft\Windows\Temporary Internet Files\Content.IE5\WS9ZG32B\MP90042253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6" b="17385"/>
          <a:stretch/>
        </p:blipFill>
        <p:spPr bwMode="auto">
          <a:xfrm>
            <a:off x="539552" y="3566745"/>
            <a:ext cx="3600400" cy="240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gawronova\AppData\Local\Microsoft\Windows\Temporary Internet Files\Content.IE5\1612I4LI\MP9004266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82" y="445593"/>
            <a:ext cx="334968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gawronova\AppData\Local\Microsoft\Windows\Temporary Internet Files\Content.IE5\1612I4LI\MP9004031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01" y="28236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gawronova\AppData\Local\Microsoft\Windows\Temporary Internet Files\Content.IE5\TC2NESPB\MP9004330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780602"/>
            <a:ext cx="2231755" cy="156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105834"/>
            <a:ext cx="2729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obdélníků je v pokoji?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33695" y="6290500"/>
            <a:ext cx="5266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další předměty ve vaší třídě mají tvar obdélníka?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80622" y="2953801"/>
            <a:ext cx="4096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geometrické tvary jsou na obrázcích?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50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gawronova\AppData\Local\Microsoft\Windows\Temporary Internet Files\Content.IE5\1612I4LI\MP9004330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048" y="620688"/>
            <a:ext cx="235356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gawronova\AppData\Local\Microsoft\Windows\Temporary Internet Files\Content.IE5\WS9ZG32B\MP900405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16" y="1110451"/>
            <a:ext cx="3064555" cy="218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awronova\AppData\Local\Microsoft\Windows\Temporary Internet Files\Content.IE5\O6ILD229\MC9002337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590" y="327634"/>
            <a:ext cx="2546522" cy="298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gawronova\AppData\Local\Microsoft\Windows\Temporary Internet Files\Content.IE5\WS9ZG32B\MC9004417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329" y="3514365"/>
            <a:ext cx="2592287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gawronova\AppData\Local\Microsoft\Windows\Temporary Internet Files\Content.IE5\1612I4LI\MP90028966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263" y="3723068"/>
            <a:ext cx="3334372" cy="222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51263" y="6086761"/>
            <a:ext cx="6730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Vyjmenuj všechny předměty ve tvaru kruhu, které znáš ze svého okolí.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47642" y="3288693"/>
            <a:ext cx="3118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postup rýsování kružnice.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5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01680" y="519063"/>
            <a:ext cx="74776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Zopakujte si, co už umíte: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59" y="1556792"/>
            <a:ext cx="765786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Tři vrcholy má   ____________ .</a:t>
            </a:r>
          </a:p>
          <a:p>
            <a:endParaRPr lang="cs-CZ" sz="2400" dirty="0"/>
          </a:p>
          <a:p>
            <a:r>
              <a:rPr lang="cs-CZ" sz="2400" dirty="0" smtClean="0"/>
              <a:t>Všechny strany shodné má  _________.</a:t>
            </a:r>
          </a:p>
          <a:p>
            <a:endParaRPr lang="cs-CZ" sz="2400" dirty="0"/>
          </a:p>
          <a:p>
            <a:r>
              <a:rPr lang="cs-CZ" sz="2400" dirty="0" smtClean="0"/>
              <a:t>V obdélníku jsou všechny úhly  _______.</a:t>
            </a:r>
          </a:p>
          <a:p>
            <a:endParaRPr lang="cs-CZ" sz="2400" dirty="0"/>
          </a:p>
          <a:p>
            <a:r>
              <a:rPr lang="cs-CZ" sz="2400" dirty="0" smtClean="0"/>
              <a:t>Kruh omezuje po obvodu __________.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83567" y="4338966"/>
            <a:ext cx="16814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Ú</a:t>
            </a:r>
            <a:r>
              <a:rPr lang="cs-CZ" sz="5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kol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262296"/>
            <a:ext cx="68716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sešitu zapiš doplněné věty.</a:t>
            </a:r>
          </a:p>
          <a:p>
            <a:endParaRPr lang="cs-CZ" sz="2400" dirty="0" smtClean="0"/>
          </a:p>
          <a:p>
            <a:r>
              <a:rPr lang="cs-CZ" sz="2400" dirty="0" smtClean="0"/>
              <a:t>Narýsuj si 4 základní geometrické tvary. Které to jsou?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604562" y="1442393"/>
            <a:ext cx="18249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rgbClr val="00B050"/>
                </a:solidFill>
                <a:effectLst/>
              </a:rPr>
              <a:t>trojúhelník</a:t>
            </a:r>
            <a:endParaRPr lang="cs-CZ" sz="28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67944" y="2179146"/>
            <a:ext cx="141538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čtverec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40491" y="2895619"/>
            <a:ext cx="11342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pravé</a:t>
            </a:r>
            <a:endParaRPr lang="cs-CZ" sz="32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40594" y="3649673"/>
            <a:ext cx="16097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kružnice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114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gawronova\AppData\Local\Microsoft\Windows\Temporary Internet Files\Content.IE5\O6ILD229\MC90042386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164320"/>
            <a:ext cx="5728125" cy="632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52201" y="2967335"/>
            <a:ext cx="58396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Chválím vás za splnění úkolu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!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902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523</TotalTime>
  <Words>314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gawronova</dc:creator>
  <cp:lastModifiedBy>Učitel</cp:lastModifiedBy>
  <cp:revision>53</cp:revision>
  <dcterms:created xsi:type="dcterms:W3CDTF">2012-04-29T16:30:39Z</dcterms:created>
  <dcterms:modified xsi:type="dcterms:W3CDTF">2012-05-15T16:53:23Z</dcterms:modified>
</cp:coreProperties>
</file>