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2473" autoAdjust="0"/>
  </p:normalViewPr>
  <p:slideViewPr>
    <p:cSldViewPr>
      <p:cViewPr varScale="1">
        <p:scale>
          <a:sx n="38" d="100"/>
          <a:sy n="38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E145A-D0A6-4D2F-8293-AF767C7E5D6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75C1C-BFBB-458A-9880-5F48994749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ceskydomov.cz/uploads/11539837254dbd24f9aded8_-var-www-vhosts-ceskydomov-cz-httpdocs-uploads-temp-14580353814dbd24f9ab1e7-Penize1-Foto-Tomas-Lenard-jpg.jpg?width=1000&amp;height=60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27584" y="428604"/>
            <a:ext cx="7776864" cy="2640356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svět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 -  Platit se dá i jinak než penězi – Jakými způsoby lze platit z účtu v bance 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VY_62_INOVACE_07/I.SADA</a:t>
            </a:r>
            <a: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827584" y="3212976"/>
            <a:ext cx="7776864" cy="151249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: Prezentace je určena pro žáky 9.ročníku, slouží k výkladu učiva Způsoby placení z účtu v bance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Období: září – prosinec 2011</a:t>
            </a:r>
            <a:endParaRPr kumimoji="0" lang="cs-CZ" sz="2200" b="0" i="1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787" name="Picture 3" descr="C:\Users\Deniska\Desktop\Penize1-Foto-Tomáš-Lénárd.jpg"/>
          <p:cNvPicPr>
            <a:picLocks noChangeAspect="1" noChangeArrowheads="1"/>
          </p:cNvPicPr>
          <p:nvPr/>
        </p:nvPicPr>
        <p:blipFill>
          <a:blip r:embed="rId2" cstate="print">
            <a:lum bright="44000" contrast="-29000"/>
          </a:blip>
          <a:srcRect r="9511"/>
          <a:stretch>
            <a:fillRect/>
          </a:stretch>
        </p:blipFill>
        <p:spPr bwMode="auto">
          <a:xfrm>
            <a:off x="0" y="0"/>
            <a:ext cx="9308636" cy="68580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8208912" cy="4525963"/>
          </a:xfrm>
        </p:spPr>
        <p:txBody>
          <a:bodyPr>
            <a:normAutofit/>
          </a:bodyPr>
          <a:lstStyle/>
          <a:p>
            <a:r>
              <a:rPr lang="cs-CZ" sz="4200" b="1" dirty="0" smtClean="0"/>
              <a:t>mohu někomu poslat určitou finanční částku</a:t>
            </a:r>
          </a:p>
          <a:p>
            <a:r>
              <a:rPr lang="cs-CZ" sz="4200" b="1" dirty="0" smtClean="0"/>
              <a:t>mohu platit bezhotovostně</a:t>
            </a:r>
            <a:endParaRPr lang="cs-CZ" sz="42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476672"/>
            <a:ext cx="88924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Způsoby placení z účtu  </a:t>
            </a:r>
          </a:p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 bance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Deniska\Desktop\Penize1-Foto-Tomáš-Lénárd.jpg"/>
          <p:cNvPicPr>
            <a:picLocks noChangeAspect="1" noChangeArrowheads="1"/>
          </p:cNvPicPr>
          <p:nvPr/>
        </p:nvPicPr>
        <p:blipFill>
          <a:blip r:embed="rId2" cstate="print">
            <a:lum bright="42000" contrast="-29000"/>
          </a:blip>
          <a:srcRect r="9511"/>
          <a:stretch>
            <a:fillRect/>
          </a:stretch>
        </p:blipFill>
        <p:spPr bwMode="auto">
          <a:xfrm>
            <a:off x="0" y="0"/>
            <a:ext cx="9308636" cy="68580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496944" cy="4525963"/>
          </a:xfrm>
        </p:spPr>
        <p:txBody>
          <a:bodyPr/>
          <a:lstStyle/>
          <a:p>
            <a:r>
              <a:rPr lang="cs-CZ" sz="4200" b="1" dirty="0" smtClean="0"/>
              <a:t>jednorázový platební příkaz</a:t>
            </a:r>
          </a:p>
          <a:p>
            <a:r>
              <a:rPr lang="cs-CZ" sz="4200" b="1" dirty="0" smtClean="0"/>
              <a:t>trvalý platební příkaz</a:t>
            </a:r>
          </a:p>
          <a:p>
            <a:r>
              <a:rPr lang="cs-CZ" sz="4200" b="1" dirty="0" smtClean="0"/>
              <a:t>platba kartou</a:t>
            </a:r>
          </a:p>
          <a:p>
            <a:r>
              <a:rPr lang="cs-CZ" sz="4200" b="1" dirty="0" smtClean="0"/>
              <a:t>inkaso</a:t>
            </a:r>
          </a:p>
          <a:p>
            <a:r>
              <a:rPr lang="cs-CZ" sz="4200" b="1" dirty="0" smtClean="0"/>
              <a:t>Sdružené inkaso plateb obyvatelstva (SIPO)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0"/>
            <a:ext cx="889248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Názvy způsobů bezhotovostního placení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424936" cy="4525963"/>
          </a:xfrm>
        </p:spPr>
        <p:txBody>
          <a:bodyPr/>
          <a:lstStyle/>
          <a:p>
            <a:r>
              <a:rPr lang="cs-CZ" sz="4200" b="1" dirty="0" smtClean="0"/>
              <a:t>chci na jiný účet zaplatit jen jednou</a:t>
            </a:r>
          </a:p>
          <a:p>
            <a:pPr>
              <a:buNone/>
            </a:pP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0" y="476672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Jednorázový platební příkaz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8" name="Picture 4" descr="C:\Users\Deniska\Desktop\Penize1-Foto-Tomáš-Lénárd.jpg"/>
          <p:cNvPicPr>
            <a:picLocks noChangeAspect="1" noChangeArrowheads="1"/>
          </p:cNvPicPr>
          <p:nvPr/>
        </p:nvPicPr>
        <p:blipFill>
          <a:blip r:embed="rId2" cstate="print"/>
          <a:srcRect l="27808" t="7571" r="23101" b="47883"/>
          <a:stretch>
            <a:fillRect/>
          </a:stretch>
        </p:blipFill>
        <p:spPr bwMode="auto">
          <a:xfrm>
            <a:off x="1331640" y="2708920"/>
            <a:ext cx="6696744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/>
              <a:t>při nákupu v obchodě souhlasím, aby prodávající vybral z mého účtu určitou částku a převedl ji na účet obchodu</a:t>
            </a:r>
            <a:endParaRPr lang="cs-CZ" sz="42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476672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Platba kartou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5616624" cy="4525963"/>
          </a:xfrm>
        </p:spPr>
        <p:txBody>
          <a:bodyPr>
            <a:normAutofit/>
          </a:bodyPr>
          <a:lstStyle/>
          <a:p>
            <a:r>
              <a:rPr lang="cs-CZ" sz="4200" b="1" dirty="0" smtClean="0"/>
              <a:t>chci na jiný účet platit pravidelně stejnou částku</a:t>
            </a:r>
            <a:endParaRPr lang="cs-CZ" sz="4200" b="1" dirty="0"/>
          </a:p>
        </p:txBody>
      </p:sp>
      <p:sp>
        <p:nvSpPr>
          <p:cNvPr id="6" name="Obdélník 5"/>
          <p:cNvSpPr/>
          <p:nvPr/>
        </p:nvSpPr>
        <p:spPr>
          <a:xfrm>
            <a:off x="-1332656" y="476672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Trvalý platební </a:t>
            </a:r>
          </a:p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příkaz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8" name="Picture 4" descr="C:\Users\Deniska\Desktop\Penize1-Foto-Tomáš-Lénárd.jpg"/>
          <p:cNvPicPr>
            <a:picLocks noChangeAspect="1" noChangeArrowheads="1"/>
          </p:cNvPicPr>
          <p:nvPr/>
        </p:nvPicPr>
        <p:blipFill>
          <a:blip r:embed="rId2" cstate="print"/>
          <a:srcRect r="69091"/>
          <a:stretch>
            <a:fillRect/>
          </a:stretch>
        </p:blipFill>
        <p:spPr bwMode="auto">
          <a:xfrm>
            <a:off x="6012160" y="548680"/>
            <a:ext cx="2785857" cy="6008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200" b="1" dirty="0" smtClean="0"/>
              <a:t>souhlasím, aby mnou určená osoba, firma, instituce, atd. převáděla z mého účtu pravidelně peníze na svůj účet</a:t>
            </a:r>
          </a:p>
          <a:p>
            <a:r>
              <a:rPr lang="cs-CZ" sz="4200" b="1" dirty="0" smtClean="0"/>
              <a:t>(na částku, kterou takto z mého účtu převádí, lze stanovit limit)</a:t>
            </a:r>
            <a:endParaRPr lang="cs-CZ" sz="42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476672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Inkaso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44824"/>
            <a:ext cx="9144000" cy="4525963"/>
          </a:xfrm>
        </p:spPr>
        <p:txBody>
          <a:bodyPr>
            <a:noAutofit/>
          </a:bodyPr>
          <a:lstStyle/>
          <a:p>
            <a:r>
              <a:rPr lang="cs-CZ" sz="3900" b="1" dirty="0" smtClean="0"/>
              <a:t>souhlasím, aby Česká pošta vybírala </a:t>
            </a:r>
          </a:p>
          <a:p>
            <a:pPr>
              <a:spcBef>
                <a:spcPts val="0"/>
              </a:spcBef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z mého účtu pravidelně peníze a rozesílala je na jiné účty, které jsem </a:t>
            </a:r>
          </a:p>
          <a:p>
            <a:pPr>
              <a:spcBef>
                <a:spcPts val="0"/>
              </a:spcBef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České poště předem uvedl</a:t>
            </a:r>
          </a:p>
          <a:p>
            <a:r>
              <a:rPr lang="cs-CZ" sz="3900" b="1" dirty="0" smtClean="0"/>
              <a:t>(na celkovou částku, kterou Česká pošta takto z mého účtu měsíčně vybírá, lze stanovit limit)</a:t>
            </a:r>
            <a:endParaRPr lang="cs-CZ" sz="3900" b="1" dirty="0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1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Sdružené inkaso plateb obyvatelstva (SIPO)</a:t>
            </a:r>
            <a:endParaRPr lang="cs-CZ" sz="5400" b="1" dirty="0">
              <a:ln w="28575">
                <a:solidFill>
                  <a:schemeClr val="tx1"/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měsíční paušál pro mobilní telefon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260648"/>
            <a:ext cx="9144001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Úkol: Jaký způsob bezhotovostního</a:t>
            </a:r>
          </a:p>
          <a:p>
            <a:r>
              <a:rPr lang="cs-CZ" sz="4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</a:t>
            </a:r>
            <a:r>
              <a:rPr lang="cs-CZ" sz="4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placení zvolíš?</a:t>
            </a:r>
            <a:endParaRPr lang="cs-CZ" sz="4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573016"/>
            <a:ext cx="6343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trvalým platebním příkazem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75656" y="4581128"/>
            <a:ext cx="2571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internetem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2455" y="5445224"/>
            <a:ext cx="4693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p</a:t>
            </a:r>
            <a:r>
              <a:rPr lang="cs-CZ" sz="4000" b="1" dirty="0" smtClean="0">
                <a:solidFill>
                  <a:srgbClr val="C00000"/>
                </a:solidFill>
              </a:rPr>
              <a:t>rostřednictvím SIPO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Potraviny ( v hypermarketu)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204864"/>
            <a:ext cx="3459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platební kartou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Platba opraváři pračky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1700808"/>
            <a:ext cx="45388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platebním příkazem </a:t>
            </a:r>
          </a:p>
          <a:p>
            <a:r>
              <a:rPr lang="cs-CZ" sz="4000" b="1" dirty="0" smtClean="0">
                <a:solidFill>
                  <a:srgbClr val="C00000"/>
                </a:solidFill>
              </a:rPr>
              <a:t>( v případě faktury)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Platba za nákup DVD přehrávače přes internet 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132856"/>
            <a:ext cx="4423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p</a:t>
            </a:r>
            <a:r>
              <a:rPr lang="cs-CZ" sz="4000" b="1" dirty="0" smtClean="0">
                <a:solidFill>
                  <a:srgbClr val="C00000"/>
                </a:solidFill>
              </a:rPr>
              <a:t>latebním příkazem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45470" y="2924944"/>
            <a:ext cx="34597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platební kartou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80920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>
              <a:buClrTx/>
            </a:pP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ceskydomov.cz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uploads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/11539837254dbd24f9aded8_-var-www-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vhosts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ceskydomov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cz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httpdocs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uploads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-temp-14580353814dbd24f9ab1e7-Penize1-Foto-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Tomas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Lenard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jpg.jpg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?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width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=1000&amp;</a:t>
            </a:r>
            <a:r>
              <a:rPr lang="cs-CZ" sz="2200" dirty="0" err="1" smtClean="0">
                <a:latin typeface="Arial" pitchFamily="34" charset="0"/>
                <a:cs typeface="Arial" pitchFamily="34" charset="0"/>
                <a:hlinkClick r:id="rId2"/>
              </a:rPr>
              <a:t>height</a:t>
            </a:r>
            <a:r>
              <a:rPr lang="cs-CZ" sz="2200" dirty="0" smtClean="0">
                <a:latin typeface="Arial" pitchFamily="34" charset="0"/>
                <a:cs typeface="Arial" pitchFamily="34" charset="0"/>
                <a:hlinkClick r:id="rId2"/>
              </a:rPr>
              <a:t>=600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fotografie peněz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11.11.2011 </a:t>
            </a:r>
          </a:p>
          <a:p>
            <a:pPr>
              <a:buClrTx/>
            </a:pPr>
            <a:r>
              <a:rPr lang="cs-CZ" sz="2200" cap="all" dirty="0" smtClean="0">
                <a:latin typeface="Arial" pitchFamily="34" charset="0"/>
                <a:cs typeface="Arial" pitchFamily="34" charset="0"/>
              </a:rPr>
              <a:t>Skořepa, M. – Skořepová E.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Finanční a ekonomická gramotnost I.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Scientia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2008. 111, 114 s. ISBN 978-80-86960-40-1</a:t>
            </a:r>
          </a:p>
          <a:p>
            <a:pPr>
              <a:buClrTx/>
            </a:pPr>
            <a:endParaRPr lang="cs-CZ" sz="600" dirty="0" smtClean="0"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6102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282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17</cp:revision>
  <dcterms:created xsi:type="dcterms:W3CDTF">2011-11-11T14:10:46Z</dcterms:created>
  <dcterms:modified xsi:type="dcterms:W3CDTF">2012-05-15T17:09:58Z</dcterms:modified>
</cp:coreProperties>
</file>