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0" r:id="rId3"/>
    <p:sldId id="256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99CCFF"/>
    <a:srgbClr val="FFFF66"/>
    <a:srgbClr val="FFFF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BF9258-093D-4BF6-8DB9-B769895E459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D33196-8736-4D30-A048-0AB43F577B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54A1C-E630-4A71-B19F-83EDFF6809EE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A76ED-44CC-40F6-A4E0-5342A74BC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899592" y="332656"/>
            <a:ext cx="7304856" cy="2808312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spcBef>
                <a:spcPts val="12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ZŠ Varnsdorf, Edisonova 2821, okres Děčín, příspěvková organizace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Člověk a svět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práce,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Finanční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gramotnost, Platit se dá i jinak než penězi – Formy přímého bankovnictví</a:t>
            </a:r>
            <a:r>
              <a:rPr kumimoji="0" lang="cs-CZ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(prezentace)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Mgr. Helena 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Foldinová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a číslo materiálu: </a:t>
            </a: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VY_62_INOVACE_08/I.SADA</a:t>
            </a:r>
            <a:r>
              <a:rPr kumimoji="0" lang="cs-CZ" sz="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Podnadpis 4"/>
          <p:cNvSpPr txBox="1">
            <a:spLocks/>
          </p:cNvSpPr>
          <p:nvPr/>
        </p:nvSpPr>
        <p:spPr>
          <a:xfrm>
            <a:off x="964655" y="3429000"/>
            <a:ext cx="7272808" cy="1656184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Prezentace je určena pro žáky 9.ročníku,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slouží k výkladu učiva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Formy přímého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bankovnictví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Období: září – prosinec 2011</a:t>
            </a:r>
            <a:endParaRPr kumimoji="0" lang="cs-CZ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37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95536" y="1052736"/>
            <a:ext cx="8311952" cy="153960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0541" cmpd="sng">
                  <a:solidFill>
                    <a:srgbClr val="6600FF"/>
                  </a:solidFill>
                  <a:prstDash val="solid"/>
                </a:ln>
                <a:solidFill>
                  <a:srgbClr val="6600FF"/>
                </a:solidFill>
              </a:rPr>
              <a:t>FORMY PŘÍMÉHO BANKOVNICTVÍ</a:t>
            </a:r>
            <a:endParaRPr lang="cs-CZ" b="1" dirty="0">
              <a:ln w="10541" cmpd="sng">
                <a:solidFill>
                  <a:srgbClr val="6600FF"/>
                </a:solidFill>
                <a:prstDash val="solid"/>
              </a:ln>
              <a:solidFill>
                <a:srgbClr val="6600FF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3140968"/>
            <a:ext cx="748883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Moderní technika ti umožňuje ovládat založený účet v bance, </a:t>
            </a:r>
            <a:r>
              <a:rPr lang="cs-CZ" sz="4400" b="1" dirty="0" smtClean="0">
                <a:solidFill>
                  <a:srgbClr val="6600FF"/>
                </a:solidFill>
              </a:rPr>
              <a:t>aniž bys musel navštívit banku osobně.</a:t>
            </a:r>
            <a:endParaRPr lang="cs-CZ" sz="4400" b="1" dirty="0">
              <a:solidFill>
                <a:srgbClr val="66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37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196752"/>
            <a:ext cx="7992888" cy="3744416"/>
          </a:xfrm>
        </p:spPr>
        <p:txBody>
          <a:bodyPr>
            <a:normAutofit lnSpcReduction="10000"/>
          </a:bodyPr>
          <a:lstStyle/>
          <a:p>
            <a:r>
              <a:rPr lang="cs-CZ" sz="4600" b="1" dirty="0" smtClean="0">
                <a:solidFill>
                  <a:schemeClr val="tx1"/>
                </a:solidFill>
              </a:rPr>
              <a:t>Dálkové ovládání účtu se souhrnně označuje jako </a:t>
            </a:r>
          </a:p>
          <a:p>
            <a:r>
              <a:rPr lang="cs-CZ" sz="4600" b="1" dirty="0" smtClean="0">
                <a:solidFill>
                  <a:srgbClr val="6600FF"/>
                </a:solidFill>
              </a:rPr>
              <a:t>přímé bankovnictví </a:t>
            </a:r>
          </a:p>
          <a:p>
            <a:r>
              <a:rPr lang="cs-CZ" sz="4600" b="1" dirty="0" smtClean="0">
                <a:solidFill>
                  <a:schemeClr val="tx1"/>
                </a:solidFill>
              </a:rPr>
              <a:t>neboli </a:t>
            </a:r>
          </a:p>
          <a:p>
            <a:r>
              <a:rPr lang="cs-CZ" sz="4600" b="1" dirty="0" smtClean="0">
                <a:solidFill>
                  <a:srgbClr val="6600FF"/>
                </a:solidFill>
              </a:rPr>
              <a:t>elektronické bankovnictví</a:t>
            </a:r>
            <a:r>
              <a:rPr lang="cs-CZ" sz="4600" b="1" dirty="0" smtClean="0">
                <a:solidFill>
                  <a:schemeClr val="tx1"/>
                </a:solidFill>
              </a:rPr>
              <a:t>.</a:t>
            </a:r>
            <a:endParaRPr lang="cs-CZ" sz="4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400" b="1" dirty="0" smtClean="0"/>
              <a:t>Slovo </a:t>
            </a:r>
            <a:r>
              <a:rPr lang="cs-CZ" sz="4400" b="1" dirty="0" smtClean="0">
                <a:solidFill>
                  <a:srgbClr val="6600FF"/>
                </a:solidFill>
              </a:rPr>
              <a:t>„přímo“ </a:t>
            </a:r>
            <a:r>
              <a:rPr lang="cs-CZ" sz="4400" b="1" dirty="0" smtClean="0"/>
              <a:t>v tomto případě znamená </a:t>
            </a:r>
            <a:r>
              <a:rPr lang="cs-CZ" sz="4400" b="1" dirty="0" smtClean="0">
                <a:solidFill>
                  <a:srgbClr val="6600FF"/>
                </a:solidFill>
              </a:rPr>
              <a:t>„bez návštěvy banky“</a:t>
            </a:r>
            <a:r>
              <a:rPr lang="cs-CZ" sz="4400" b="1" dirty="0" smtClean="0"/>
              <a:t>. </a:t>
            </a:r>
            <a:endParaRPr lang="cs-CZ" sz="4400" b="1" dirty="0"/>
          </a:p>
        </p:txBody>
      </p:sp>
      <p:pic>
        <p:nvPicPr>
          <p:cNvPr id="1026" name="Picture 2" descr="C:\Users\Deniska\AppData\Local\Microsoft\Windows\Temporary Internet Files\Content.IE5\LD18J7Q0\MC90043983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645024"/>
            <a:ext cx="2592288" cy="2599184"/>
          </a:xfrm>
          <a:prstGeom prst="rect">
            <a:avLst/>
          </a:prstGeom>
          <a:noFill/>
        </p:spPr>
      </p:pic>
      <p:pic>
        <p:nvPicPr>
          <p:cNvPr id="1027" name="Picture 3" descr="C:\Users\Deniska\AppData\Local\Microsoft\Windows\Temporary Internet Files\Content.IE5\ZNWIAS6L\MC90043486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492896"/>
            <a:ext cx="3725874" cy="3725874"/>
          </a:xfrm>
          <a:prstGeom prst="rect">
            <a:avLst/>
          </a:prstGeom>
          <a:noFill/>
        </p:spPr>
      </p:pic>
      <p:pic>
        <p:nvPicPr>
          <p:cNvPr id="6" name="Picture 2" descr="C:\Users\Deniska\AppData\Local\Microsoft\Windows\Temporary Internet Files\Content.IE5\W6SN6TZ2\MC90043979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636912"/>
            <a:ext cx="1976147" cy="19761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37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sz="4400" b="1" dirty="0" smtClean="0"/>
              <a:t>Přímé bankovnictví má tři základní</a:t>
            </a:r>
          </a:p>
          <a:p>
            <a:pPr>
              <a:buNone/>
            </a:pPr>
            <a:r>
              <a:rPr lang="cs-CZ" sz="4400" b="1" dirty="0" smtClean="0"/>
              <a:t>podoby:</a:t>
            </a:r>
          </a:p>
          <a:p>
            <a:r>
              <a:rPr lang="cs-CZ" sz="4400" dirty="0">
                <a:solidFill>
                  <a:srgbClr val="6600FF"/>
                </a:solidFill>
              </a:rPr>
              <a:t> </a:t>
            </a:r>
            <a:r>
              <a:rPr lang="cs-CZ" sz="4400" dirty="0" smtClean="0">
                <a:solidFill>
                  <a:srgbClr val="6600FF"/>
                </a:solidFill>
              </a:rPr>
              <a:t>mobilní</a:t>
            </a:r>
          </a:p>
          <a:p>
            <a:r>
              <a:rPr lang="cs-CZ" sz="4400" dirty="0" smtClean="0">
                <a:solidFill>
                  <a:srgbClr val="6600FF"/>
                </a:solidFill>
              </a:rPr>
              <a:t> internetové</a:t>
            </a:r>
          </a:p>
          <a:p>
            <a:r>
              <a:rPr lang="cs-CZ" sz="4400" dirty="0" smtClean="0">
                <a:solidFill>
                  <a:srgbClr val="6600FF"/>
                </a:solidFill>
              </a:rPr>
              <a:t> </a:t>
            </a:r>
            <a:r>
              <a:rPr lang="cs-CZ" sz="4400" dirty="0" err="1" smtClean="0">
                <a:solidFill>
                  <a:srgbClr val="6600FF"/>
                </a:solidFill>
              </a:rPr>
              <a:t>home</a:t>
            </a:r>
            <a:r>
              <a:rPr lang="cs-CZ" sz="4400" dirty="0" smtClean="0">
                <a:solidFill>
                  <a:srgbClr val="6600FF"/>
                </a:solidFill>
              </a:rPr>
              <a:t> </a:t>
            </a:r>
            <a:r>
              <a:rPr lang="cs-CZ" sz="4400" dirty="0" err="1" smtClean="0">
                <a:solidFill>
                  <a:srgbClr val="6600FF"/>
                </a:solidFill>
              </a:rPr>
              <a:t>banking</a:t>
            </a:r>
            <a:endParaRPr lang="cs-CZ" sz="4400" dirty="0" smtClean="0">
              <a:solidFill>
                <a:srgbClr val="6600FF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" name="Picture 4" descr="C:\Users\Deniska\AppData\Local\Microsoft\Windows\Temporary Internet Files\Content.IE5\SF342DHU\MC90043264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988840"/>
            <a:ext cx="4157922" cy="41579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>
            <a:alpha val="9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748464" cy="4896544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Úkol: </a:t>
            </a:r>
            <a:r>
              <a:rPr lang="cs-CZ" dirty="0" smtClean="0"/>
              <a:t>Přes internetový vyhledávač </a:t>
            </a:r>
            <a:r>
              <a:rPr lang="cs-CZ" dirty="0" smtClean="0">
                <a:solidFill>
                  <a:srgbClr val="6600FF"/>
                </a:solidFill>
              </a:rPr>
              <a:t>http://www.</a:t>
            </a:r>
            <a:r>
              <a:rPr lang="cs-CZ" dirty="0" err="1" smtClean="0">
                <a:solidFill>
                  <a:srgbClr val="6600FF"/>
                </a:solidFill>
              </a:rPr>
              <a:t>google.cz</a:t>
            </a:r>
            <a:r>
              <a:rPr lang="cs-CZ" dirty="0" smtClean="0">
                <a:solidFill>
                  <a:srgbClr val="6600FF"/>
                </a:solidFill>
              </a:rPr>
              <a:t> / </a:t>
            </a:r>
            <a:r>
              <a:rPr lang="cs-CZ" b="1" dirty="0" smtClean="0"/>
              <a:t>zjisti co nejvíce informací o těchto třech formách přímého bankovnictví  </a:t>
            </a:r>
            <a:r>
              <a:rPr lang="cs-CZ" dirty="0" smtClean="0"/>
              <a:t>(služby, poplatky, výhody, nebezpečí…) </a:t>
            </a:r>
            <a:r>
              <a:rPr lang="cs-CZ" b="1" dirty="0" smtClean="0"/>
              <a:t>a zapiš si do sešitu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7544" y="274638"/>
            <a:ext cx="8280920" cy="11430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205561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611560" y="1772816"/>
            <a:ext cx="8280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cap="all" dirty="0" smtClean="0">
                <a:cs typeface="Arial" pitchFamily="34" charset="0"/>
              </a:rPr>
              <a:t>  Skořepa, M. – Skořepová E. </a:t>
            </a:r>
            <a:r>
              <a:rPr lang="cs-CZ" sz="2600" dirty="0" smtClean="0">
                <a:cs typeface="Arial" pitchFamily="34" charset="0"/>
              </a:rPr>
              <a:t>Finanční a ekonomická</a:t>
            </a:r>
          </a:p>
          <a:p>
            <a:r>
              <a:rPr lang="cs-CZ" sz="2600" dirty="0">
                <a:cs typeface="Arial" pitchFamily="34" charset="0"/>
              </a:rPr>
              <a:t> </a:t>
            </a:r>
            <a:r>
              <a:rPr lang="cs-CZ" sz="2600" dirty="0" smtClean="0">
                <a:cs typeface="Arial" pitchFamily="34" charset="0"/>
              </a:rPr>
              <a:t>   gramotnost I. </a:t>
            </a:r>
            <a:r>
              <a:rPr lang="cs-CZ" sz="2600" dirty="0" err="1" smtClean="0">
                <a:cs typeface="Arial" pitchFamily="34" charset="0"/>
              </a:rPr>
              <a:t>vyd</a:t>
            </a:r>
            <a:r>
              <a:rPr lang="cs-CZ" sz="2600" dirty="0" smtClean="0">
                <a:cs typeface="Arial" pitchFamily="34" charset="0"/>
              </a:rPr>
              <a:t>. Praha:</a:t>
            </a:r>
          </a:p>
          <a:p>
            <a:r>
              <a:rPr lang="cs-CZ" sz="2600" dirty="0">
                <a:cs typeface="Arial" pitchFamily="34" charset="0"/>
              </a:rPr>
              <a:t> </a:t>
            </a:r>
            <a:r>
              <a:rPr lang="cs-CZ" sz="2600" dirty="0" smtClean="0">
                <a:cs typeface="Arial" pitchFamily="34" charset="0"/>
              </a:rPr>
              <a:t>   </a:t>
            </a:r>
            <a:r>
              <a:rPr lang="cs-CZ" sz="2600" dirty="0" err="1" smtClean="0">
                <a:cs typeface="Arial" pitchFamily="34" charset="0"/>
              </a:rPr>
              <a:t>Scientia</a:t>
            </a:r>
            <a:r>
              <a:rPr lang="cs-CZ" sz="2600" dirty="0" smtClean="0">
                <a:cs typeface="Arial" pitchFamily="34" charset="0"/>
              </a:rPr>
              <a:t>, 2008. 111, 112, 121 s. ISBN 978-80-86960-40-1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  obrázky z galerie </a:t>
            </a:r>
            <a:r>
              <a:rPr lang="cs-CZ" sz="2600" dirty="0" smtClean="0">
                <a:latin typeface="Arial" pitchFamily="34" charset="0"/>
                <a:cs typeface="Arial" pitchFamily="34" charset="0"/>
                <a:hlinkClick r:id="rId3"/>
              </a:rPr>
              <a:t>www.office.</a:t>
            </a:r>
            <a:r>
              <a:rPr lang="cs-CZ" sz="2600" dirty="0" err="1" smtClean="0">
                <a:latin typeface="Arial" pitchFamily="34" charset="0"/>
                <a:cs typeface="Arial" pitchFamily="34" charset="0"/>
                <a:hlinkClick r:id="rId3"/>
              </a:rPr>
              <a:t>com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162</Words>
  <Application>Microsoft Office PowerPoint</Application>
  <PresentationFormat>Předvádění na obrazovce (4:3)</PresentationFormat>
  <Paragraphs>25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FORMY PŘÍMÉHO BANKOVNICTVÍ</vt:lpstr>
      <vt:lpstr>Snímek 3</vt:lpstr>
      <vt:lpstr>Snímek 4</vt:lpstr>
      <vt:lpstr>Snímek 5</vt:lpstr>
      <vt:lpstr>Úkol: Přes internetový vyhledávač http://www.google.cz / zjisti co nejvíce informací o těchto třech formách přímého bankovnictví  (služby, poplatky, výhody, nebezpečí…) a zapiš si do sešitu.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Hela</dc:creator>
  <cp:lastModifiedBy>Rumcajs</cp:lastModifiedBy>
  <cp:revision>7</cp:revision>
  <dcterms:created xsi:type="dcterms:W3CDTF">2011-11-25T14:52:39Z</dcterms:created>
  <dcterms:modified xsi:type="dcterms:W3CDTF">2012-05-15T17:10:44Z</dcterms:modified>
</cp:coreProperties>
</file>