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  <a:srgbClr val="FF6699"/>
    <a:srgbClr val="008080"/>
    <a:srgbClr val="FFFF00"/>
    <a:srgbClr val="CC0000"/>
    <a:srgbClr val="00FF00"/>
    <a:srgbClr val="0000FF"/>
    <a:srgbClr val="3399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6293" autoAdjust="0"/>
    <p:restoredTop sz="94660"/>
  </p:normalViewPr>
  <p:slideViewPr>
    <p:cSldViewPr>
      <p:cViewPr varScale="1">
        <p:scale>
          <a:sx n="36" d="100"/>
          <a:sy n="36" d="100"/>
        </p:scale>
        <p:origin x="-79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15.5.2012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15.5.2012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15.5.2012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15.5.2012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15.5.2012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15.5.2012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15.5.2012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15.5.2012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15.5.2012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15.5.2012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15.5.2012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15.5.2012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ffice.com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 txBox="1">
            <a:spLocks/>
          </p:cNvSpPr>
          <p:nvPr/>
        </p:nvSpPr>
        <p:spPr>
          <a:xfrm>
            <a:off x="899592" y="332656"/>
            <a:ext cx="7304856" cy="2808312"/>
          </a:xfrm>
          <a:prstGeom prst="rect">
            <a:avLst/>
          </a:prstGeom>
          <a:solidFill>
            <a:schemeClr val="bg1"/>
          </a:solidFill>
          <a:ln w="22225"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22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  <a:p>
            <a:pPr lvl="0">
              <a:spcBef>
                <a:spcPts val="1200"/>
              </a:spcBef>
              <a:defRPr/>
            </a:pPr>
            <a:r>
              <a:rPr kumimoji="0" lang="cs-CZ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Název školy: ZŠ Varnsdorf, Edisonova 2821, okres Děčín, příspěvková organizace</a:t>
            </a:r>
            <a:br>
              <a:rPr kumimoji="0" lang="cs-CZ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lang="cs-CZ" sz="220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Člověk a </a:t>
            </a:r>
            <a:r>
              <a:rPr lang="cs-CZ" sz="220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svět </a:t>
            </a:r>
            <a:r>
              <a:rPr lang="cs-CZ" sz="220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práce, </a:t>
            </a:r>
            <a:r>
              <a:rPr kumimoji="0" lang="cs-CZ" sz="2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Finanční </a:t>
            </a:r>
            <a:r>
              <a:rPr kumimoji="0" lang="cs-CZ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gramotnost, Základní druhy pojištění (prezentace)</a:t>
            </a:r>
            <a:br>
              <a:rPr kumimoji="0" lang="cs-CZ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Autor: Mgr. Helena </a:t>
            </a:r>
            <a:r>
              <a:rPr kumimoji="0" lang="cs-CZ" sz="2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Foldinová</a:t>
            </a:r>
            <a:r>
              <a:rPr kumimoji="0" lang="cs-CZ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Název a číslo materiálu: </a:t>
            </a:r>
            <a:r>
              <a:rPr kumimoji="0" lang="cs-CZ" sz="2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VY_62_INOVACE_13/I.SADA</a:t>
            </a:r>
            <a:r>
              <a:rPr kumimoji="0" lang="cs-CZ" sz="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endParaRPr kumimoji="0" lang="cs-CZ" sz="20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Podnadpis 4"/>
          <p:cNvSpPr txBox="1">
            <a:spLocks/>
          </p:cNvSpPr>
          <p:nvPr/>
        </p:nvSpPr>
        <p:spPr>
          <a:xfrm>
            <a:off x="964655" y="3429000"/>
            <a:ext cx="7272808" cy="1656184"/>
          </a:xfrm>
          <a:prstGeom prst="rect">
            <a:avLst/>
          </a:prstGeom>
          <a:noFill/>
          <a:ln w="22225">
            <a:solidFill>
              <a:schemeClr val="tx1"/>
            </a:solidFill>
          </a:ln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600" b="1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Anotace</a:t>
            </a:r>
            <a:r>
              <a:rPr kumimoji="0" lang="cs-CZ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: Prezentace je určena pro žáky 9.ročníku,</a:t>
            </a:r>
          </a:p>
          <a:p>
            <a:pPr marL="342900" lvl="0" indent="-342900">
              <a:spcBef>
                <a:spcPct val="20000"/>
              </a:spcBef>
              <a:defRPr/>
            </a:pPr>
            <a:r>
              <a:rPr kumimoji="0" lang="cs-CZ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slouží k výkladu učiva </a:t>
            </a:r>
            <a:r>
              <a:rPr lang="cs-CZ" sz="2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, Základní druhy pojištění </a:t>
            </a:r>
          </a:p>
          <a:p>
            <a:pPr marL="342900" lvl="0" indent="-342900">
              <a:spcBef>
                <a:spcPct val="20000"/>
              </a:spcBef>
              <a:defRPr/>
            </a:pPr>
            <a:r>
              <a:rPr kumimoji="0" lang="cs-CZ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Období: září – prosinec 2011</a:t>
            </a:r>
            <a:endParaRPr kumimoji="0" lang="cs-CZ" sz="2200" b="0" i="1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20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5301208"/>
            <a:ext cx="5715000" cy="124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99FF">
            <a:alpha val="71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188640"/>
            <a:ext cx="7772400" cy="1152128"/>
          </a:xfrm>
        </p:spPr>
        <p:txBody>
          <a:bodyPr/>
          <a:lstStyle/>
          <a:p>
            <a:r>
              <a:rPr lang="cs-CZ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Základní druhy pojištění</a:t>
            </a:r>
            <a:endParaRPr lang="cs-CZ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11560" y="1268760"/>
            <a:ext cx="8532440" cy="4896544"/>
          </a:xfrm>
        </p:spPr>
        <p:txBody>
          <a:bodyPr>
            <a:noAutofit/>
          </a:bodyPr>
          <a:lstStyle/>
          <a:p>
            <a:pPr algn="l"/>
            <a:r>
              <a:rPr lang="cs-CZ" sz="3300" dirty="0" smtClean="0">
                <a:solidFill>
                  <a:schemeClr val="tx1"/>
                </a:solidFill>
              </a:rPr>
              <a:t>Druhy pojištění, které jsou v nabídce většiny standardních pojišťoven:</a:t>
            </a:r>
          </a:p>
          <a:p>
            <a:pPr algn="l">
              <a:buFont typeface="Wingdings" pitchFamily="2" charset="2"/>
              <a:buChar char="§"/>
            </a:pPr>
            <a:r>
              <a:rPr lang="cs-CZ" sz="3300" dirty="0" smtClean="0">
                <a:solidFill>
                  <a:schemeClr val="tx1"/>
                </a:solidFill>
              </a:rPr>
              <a:t> </a:t>
            </a:r>
            <a:r>
              <a:rPr lang="cs-CZ" sz="3300" b="1" dirty="0" smtClean="0">
                <a:solidFill>
                  <a:schemeClr val="tx1"/>
                </a:solidFill>
              </a:rPr>
              <a:t>povinné ručení</a:t>
            </a:r>
          </a:p>
          <a:p>
            <a:pPr algn="l">
              <a:buFont typeface="Wingdings" pitchFamily="2" charset="2"/>
              <a:buChar char="§"/>
            </a:pPr>
            <a:r>
              <a:rPr lang="cs-CZ" sz="3300" b="1" dirty="0" smtClean="0">
                <a:solidFill>
                  <a:schemeClr val="tx1"/>
                </a:solidFill>
              </a:rPr>
              <a:t> havarijní pojištění</a:t>
            </a:r>
          </a:p>
          <a:p>
            <a:pPr algn="l">
              <a:buFont typeface="Wingdings" pitchFamily="2" charset="2"/>
              <a:buChar char="§"/>
            </a:pPr>
            <a:r>
              <a:rPr lang="cs-CZ" sz="3300" b="1" dirty="0" smtClean="0">
                <a:solidFill>
                  <a:schemeClr val="tx1"/>
                </a:solidFill>
              </a:rPr>
              <a:t> cestovní pojištění</a:t>
            </a:r>
          </a:p>
          <a:p>
            <a:pPr algn="l">
              <a:buFont typeface="Wingdings" pitchFamily="2" charset="2"/>
              <a:buChar char="§"/>
            </a:pPr>
            <a:r>
              <a:rPr lang="cs-CZ" sz="3300" b="1" dirty="0" smtClean="0">
                <a:solidFill>
                  <a:schemeClr val="tx1"/>
                </a:solidFill>
              </a:rPr>
              <a:t> pojištění domácnosti</a:t>
            </a:r>
          </a:p>
          <a:p>
            <a:pPr algn="l">
              <a:buFont typeface="Wingdings" pitchFamily="2" charset="2"/>
              <a:buChar char="§"/>
            </a:pPr>
            <a:r>
              <a:rPr lang="cs-CZ" sz="3300" b="1" dirty="0" smtClean="0">
                <a:solidFill>
                  <a:schemeClr val="tx1"/>
                </a:solidFill>
              </a:rPr>
              <a:t> pojištění odpovědnosti</a:t>
            </a:r>
          </a:p>
          <a:p>
            <a:pPr algn="l">
              <a:buFont typeface="Wingdings" pitchFamily="2" charset="2"/>
              <a:buChar char="§"/>
            </a:pPr>
            <a:r>
              <a:rPr lang="cs-CZ" sz="3300" b="1" dirty="0" smtClean="0">
                <a:solidFill>
                  <a:schemeClr val="tx1"/>
                </a:solidFill>
              </a:rPr>
              <a:t> úrazové pojištění</a:t>
            </a:r>
          </a:p>
          <a:p>
            <a:pPr algn="l">
              <a:buFont typeface="Wingdings" pitchFamily="2" charset="2"/>
              <a:buChar char="§"/>
            </a:pPr>
            <a:r>
              <a:rPr lang="cs-CZ" sz="3300" b="1" dirty="0" smtClean="0">
                <a:solidFill>
                  <a:schemeClr val="tx1"/>
                </a:solidFill>
              </a:rPr>
              <a:t> životní pojištění</a:t>
            </a:r>
            <a:endParaRPr lang="cs-CZ" sz="33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00">
            <a:alpha val="53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476672"/>
            <a:ext cx="9144000" cy="1143000"/>
          </a:xfrm>
        </p:spPr>
        <p:txBody>
          <a:bodyPr>
            <a:noAutofit/>
          </a:bodyPr>
          <a:lstStyle/>
          <a:p>
            <a:r>
              <a:rPr lang="cs-CZ" sz="4200" b="1" dirty="0" smtClean="0"/>
              <a:t>Povinné ručení (neboli pojištění odpovědnosti z provozu vozidla)</a:t>
            </a:r>
            <a:endParaRPr lang="cs-CZ" sz="4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2060848"/>
            <a:ext cx="8424936" cy="4525963"/>
          </a:xfrm>
        </p:spPr>
        <p:txBody>
          <a:bodyPr/>
          <a:lstStyle/>
          <a:p>
            <a:pPr>
              <a:buFont typeface="Wingdings" pitchFamily="2" charset="2"/>
              <a:buChar char="§"/>
            </a:pPr>
            <a:r>
              <a:rPr lang="cs-CZ" sz="3500" dirty="0" smtClean="0"/>
              <a:t>Hradí škody (na zdraví nebo majetku), které pojištěný neúmyslně způsobí svým vozidlem někomu jinému</a:t>
            </a:r>
          </a:p>
          <a:p>
            <a:pPr>
              <a:buFont typeface="Wingdings" pitchFamily="2" charset="2"/>
              <a:buChar char="§"/>
            </a:pPr>
            <a:endParaRPr lang="cs-CZ" sz="2000" dirty="0" smtClean="0"/>
          </a:p>
          <a:p>
            <a:pPr>
              <a:buFont typeface="Wingdings" pitchFamily="2" charset="2"/>
              <a:buChar char="§"/>
            </a:pPr>
            <a:r>
              <a:rPr lang="cs-CZ" dirty="0" smtClean="0"/>
              <a:t>Smlouvu musí povinně uzavřít každý majitel motorového vozidla</a:t>
            </a:r>
            <a:endParaRPr lang="cs-CZ" dirty="0"/>
          </a:p>
        </p:txBody>
      </p:sp>
      <p:pic>
        <p:nvPicPr>
          <p:cNvPr id="1026" name="Picture 2" descr="C:\Users\Deniska\AppData\Local\Microsoft\Windows\Temporary Internet Files\Content.IE5\1BQHC8TL\MC900437100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4008" y="3645024"/>
            <a:ext cx="3967336" cy="396733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>
            <a:alpha val="66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404664"/>
            <a:ext cx="9144000" cy="1143000"/>
          </a:xfrm>
        </p:spPr>
        <p:txBody>
          <a:bodyPr>
            <a:normAutofit/>
          </a:bodyPr>
          <a:lstStyle/>
          <a:p>
            <a:r>
              <a:rPr lang="cs-CZ" sz="4800" b="1" dirty="0" smtClean="0"/>
              <a:t>Havarijní pojištění</a:t>
            </a:r>
            <a:endParaRPr lang="cs-CZ" sz="4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2060848"/>
            <a:ext cx="8352928" cy="4525963"/>
          </a:xfrm>
        </p:spPr>
        <p:txBody>
          <a:bodyPr/>
          <a:lstStyle/>
          <a:p>
            <a:pPr>
              <a:buFont typeface="Wingdings" pitchFamily="2" charset="2"/>
              <a:buChar char="§"/>
            </a:pPr>
            <a:r>
              <a:rPr lang="cs-CZ" sz="3500" dirty="0" smtClean="0"/>
              <a:t>Hradí škody na pojištěném vozidle v případě dopravní nehody</a:t>
            </a:r>
          </a:p>
          <a:p>
            <a:pPr>
              <a:buFont typeface="Wingdings" pitchFamily="2" charset="2"/>
              <a:buChar char="§"/>
            </a:pPr>
            <a:endParaRPr lang="cs-CZ" dirty="0" smtClean="0"/>
          </a:p>
          <a:p>
            <a:pPr>
              <a:buFont typeface="Wingdings" pitchFamily="2" charset="2"/>
              <a:buChar char="§"/>
            </a:pPr>
            <a:r>
              <a:rPr lang="cs-CZ" dirty="0" smtClean="0"/>
              <a:t>Smlouvu lze uzavřít </a:t>
            </a:r>
          </a:p>
          <a:p>
            <a:pPr>
              <a:buNone/>
            </a:pPr>
            <a:r>
              <a:rPr lang="cs-CZ" dirty="0" smtClean="0"/>
              <a:t>    dobrovolně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02496" y="4005064"/>
            <a:ext cx="4637486" cy="25388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  <a:alpha val="42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426170"/>
          </a:xfrm>
        </p:spPr>
        <p:txBody>
          <a:bodyPr>
            <a:normAutofit/>
          </a:bodyPr>
          <a:lstStyle/>
          <a:p>
            <a:r>
              <a:rPr lang="cs-CZ" sz="4800" b="1" dirty="0" smtClean="0"/>
              <a:t>Cestovní pojištění</a:t>
            </a:r>
            <a:endParaRPr lang="cs-CZ" sz="4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844824"/>
            <a:ext cx="8229600" cy="4525963"/>
          </a:xfrm>
        </p:spPr>
        <p:txBody>
          <a:bodyPr/>
          <a:lstStyle/>
          <a:p>
            <a:pPr>
              <a:buFont typeface="Wingdings" pitchFamily="2" charset="2"/>
              <a:buChar char="§"/>
            </a:pPr>
            <a:r>
              <a:rPr lang="cs-CZ" sz="3500" dirty="0" smtClean="0"/>
              <a:t>Hradí léčebné výhody v případě nemoci nebo úrazu pojištěného v zahraničí</a:t>
            </a:r>
          </a:p>
          <a:p>
            <a:endParaRPr lang="cs-CZ" dirty="0" smtClean="0"/>
          </a:p>
          <a:p>
            <a:pPr>
              <a:buFont typeface="Wingdings" pitchFamily="2" charset="2"/>
              <a:buChar char="§"/>
            </a:pPr>
            <a:r>
              <a:rPr lang="cs-CZ" dirty="0" smtClean="0"/>
              <a:t>Smlouvu lze uzavřít dobrovolně</a:t>
            </a: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55976" y="4149080"/>
            <a:ext cx="4355976" cy="24203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>
            <a:alpha val="5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404664"/>
            <a:ext cx="9144000" cy="1143000"/>
          </a:xfrm>
        </p:spPr>
        <p:txBody>
          <a:bodyPr>
            <a:normAutofit/>
          </a:bodyPr>
          <a:lstStyle/>
          <a:p>
            <a:r>
              <a:rPr lang="cs-CZ" sz="5000" b="1" dirty="0" smtClean="0"/>
              <a:t>Pojištění domácnosti</a:t>
            </a:r>
            <a:endParaRPr lang="cs-CZ" sz="5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844824"/>
            <a:ext cx="8424936" cy="4525963"/>
          </a:xfrm>
        </p:spPr>
        <p:txBody>
          <a:bodyPr/>
          <a:lstStyle/>
          <a:p>
            <a:pPr>
              <a:buFont typeface="Wingdings" pitchFamily="2" charset="2"/>
              <a:buChar char="§"/>
            </a:pPr>
            <a:r>
              <a:rPr lang="cs-CZ" sz="3500" dirty="0" smtClean="0"/>
              <a:t>Hradí škody v případě, že je poškozeno vybavení domácnosti (živelná pohroma, krádež atd.)</a:t>
            </a:r>
          </a:p>
          <a:p>
            <a:pPr>
              <a:buNone/>
            </a:pPr>
            <a:endParaRPr lang="cs-CZ" dirty="0" smtClean="0"/>
          </a:p>
          <a:p>
            <a:pPr>
              <a:buFont typeface="Wingdings" pitchFamily="2" charset="2"/>
              <a:buChar char="§"/>
            </a:pPr>
            <a:r>
              <a:rPr lang="cs-CZ" dirty="0" smtClean="0"/>
              <a:t>Smlouvu lze uzavřít </a:t>
            </a:r>
          </a:p>
          <a:p>
            <a:pPr>
              <a:buNone/>
            </a:pPr>
            <a:r>
              <a:rPr lang="cs-CZ" dirty="0" smtClean="0"/>
              <a:t>    dobrovolně</a:t>
            </a:r>
            <a:endParaRPr lang="cs-CZ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/>
          <a:srcRect t="7790"/>
          <a:stretch>
            <a:fillRect/>
          </a:stretch>
        </p:blipFill>
        <p:spPr bwMode="auto">
          <a:xfrm>
            <a:off x="4716016" y="3212976"/>
            <a:ext cx="3450312" cy="340923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6699">
            <a:alpha val="8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332656"/>
            <a:ext cx="9144000" cy="1143000"/>
          </a:xfrm>
        </p:spPr>
        <p:txBody>
          <a:bodyPr>
            <a:normAutofit/>
          </a:bodyPr>
          <a:lstStyle/>
          <a:p>
            <a:r>
              <a:rPr lang="cs-CZ" sz="5000" b="1" dirty="0" smtClean="0"/>
              <a:t>Pojištění odpovědnosti</a:t>
            </a:r>
            <a:endParaRPr lang="cs-CZ" sz="5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2060848"/>
            <a:ext cx="8568952" cy="4525963"/>
          </a:xfrm>
        </p:spPr>
        <p:txBody>
          <a:bodyPr/>
          <a:lstStyle/>
          <a:p>
            <a:pPr>
              <a:buFont typeface="Wingdings" pitchFamily="2" charset="2"/>
              <a:buChar char="§"/>
            </a:pPr>
            <a:r>
              <a:rPr lang="cs-CZ" sz="3500" dirty="0" smtClean="0"/>
              <a:t>Hradí škody, které pojištěný neúmyslně způsobí někomu jinému</a:t>
            </a:r>
          </a:p>
          <a:p>
            <a:pPr>
              <a:buFont typeface="Wingdings" pitchFamily="2" charset="2"/>
              <a:buChar char="§"/>
            </a:pPr>
            <a:endParaRPr lang="cs-CZ" dirty="0" smtClean="0"/>
          </a:p>
          <a:p>
            <a:pPr>
              <a:buFont typeface="Wingdings" pitchFamily="2" charset="2"/>
              <a:buChar char="§"/>
            </a:pPr>
            <a:r>
              <a:rPr lang="cs-CZ" dirty="0" smtClean="0"/>
              <a:t>Smlouvu lze uzavřít </a:t>
            </a:r>
          </a:p>
          <a:p>
            <a:pPr>
              <a:buNone/>
            </a:pPr>
            <a:r>
              <a:rPr lang="cs-CZ" dirty="0" smtClean="0"/>
              <a:t>    dobrovolně</a:t>
            </a:r>
            <a:endParaRPr lang="cs-CZ" dirty="0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32040" y="3284984"/>
            <a:ext cx="3645436" cy="32054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alpha val="7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210146"/>
          </a:xfrm>
        </p:spPr>
        <p:txBody>
          <a:bodyPr>
            <a:normAutofit/>
          </a:bodyPr>
          <a:lstStyle/>
          <a:p>
            <a:r>
              <a:rPr lang="cs-CZ" sz="5000" b="1" dirty="0" smtClean="0"/>
              <a:t>Úrazové pojištění</a:t>
            </a:r>
            <a:endParaRPr lang="cs-CZ" sz="5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772816"/>
            <a:ext cx="8424936" cy="4525963"/>
          </a:xfrm>
        </p:spPr>
        <p:txBody>
          <a:bodyPr/>
          <a:lstStyle/>
          <a:p>
            <a:pPr>
              <a:buFont typeface="Wingdings" pitchFamily="2" charset="2"/>
              <a:buChar char="§"/>
            </a:pPr>
            <a:r>
              <a:rPr lang="cs-CZ" sz="3500" dirty="0" smtClean="0"/>
              <a:t>Vyplácí určitou částku, tzv. </a:t>
            </a:r>
            <a:r>
              <a:rPr lang="cs-CZ" sz="3500" b="1" dirty="0" smtClean="0"/>
              <a:t>odškodné</a:t>
            </a:r>
            <a:r>
              <a:rPr lang="cs-CZ" sz="3500" dirty="0" smtClean="0"/>
              <a:t>, </a:t>
            </a:r>
          </a:p>
          <a:p>
            <a:pPr>
              <a:buNone/>
            </a:pPr>
            <a:r>
              <a:rPr lang="cs-CZ" sz="3500" dirty="0" smtClean="0"/>
              <a:t>    v případě úrazu pojištěného</a:t>
            </a:r>
          </a:p>
          <a:p>
            <a:endParaRPr lang="cs-CZ" dirty="0" smtClean="0"/>
          </a:p>
          <a:p>
            <a:pPr>
              <a:buFont typeface="Wingdings" pitchFamily="2" charset="2"/>
              <a:buChar char="§"/>
            </a:pPr>
            <a:r>
              <a:rPr lang="cs-CZ" dirty="0" smtClean="0"/>
              <a:t>Smlouvu lze uzavřít </a:t>
            </a:r>
          </a:p>
          <a:p>
            <a:pPr>
              <a:buNone/>
            </a:pPr>
            <a:r>
              <a:rPr lang="cs-CZ" dirty="0" smtClean="0"/>
              <a:t>    dobrovolně</a:t>
            </a:r>
            <a:endParaRPr lang="cs-CZ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 l="11040" r="9836"/>
          <a:stretch>
            <a:fillRect/>
          </a:stretch>
        </p:blipFill>
        <p:spPr bwMode="auto">
          <a:xfrm>
            <a:off x="5940152" y="2996952"/>
            <a:ext cx="2880320" cy="364026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alpha val="79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/>
          </a:bodyPr>
          <a:lstStyle/>
          <a:p>
            <a:r>
              <a:rPr lang="cs-CZ" sz="5000" b="1" dirty="0" smtClean="0"/>
              <a:t>Životní pojištění</a:t>
            </a:r>
            <a:endParaRPr lang="cs-CZ" sz="5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§"/>
            </a:pPr>
            <a:r>
              <a:rPr lang="cs-CZ" sz="3500" dirty="0" smtClean="0"/>
              <a:t>Buď v případě smrti pojištěného před skončením pojištění vyplatí určitou částku pozůstalým, nebo pojištěnému, který se dožil skončení pojištění </a:t>
            </a:r>
          </a:p>
          <a:p>
            <a:endParaRPr lang="cs-CZ" dirty="0" smtClean="0"/>
          </a:p>
          <a:p>
            <a:pPr>
              <a:buFont typeface="Wingdings" pitchFamily="2" charset="2"/>
              <a:buChar char="§"/>
            </a:pPr>
            <a:r>
              <a:rPr lang="cs-CZ" dirty="0" smtClean="0"/>
              <a:t>Smlouvu lze uzavřít </a:t>
            </a:r>
          </a:p>
          <a:p>
            <a:pPr>
              <a:buNone/>
            </a:pPr>
            <a:r>
              <a:rPr lang="cs-CZ" dirty="0" smtClean="0"/>
              <a:t>    dobrovolně</a:t>
            </a:r>
            <a:endParaRPr lang="cs-CZ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8024" y="3861048"/>
            <a:ext cx="3974083" cy="264831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467544" y="274638"/>
            <a:ext cx="8280920" cy="1143000"/>
          </a:xfrm>
          <a:ln>
            <a:solidFill>
              <a:schemeClr val="tx1"/>
            </a:solidFill>
          </a:ln>
        </p:spPr>
        <p:txBody>
          <a:bodyPr/>
          <a:lstStyle/>
          <a:p>
            <a:pPr algn="l"/>
            <a:r>
              <a:rPr lang="cs-CZ" b="1" dirty="0" smtClean="0"/>
              <a:t>Použité zdroje:</a:t>
            </a:r>
            <a:endParaRPr lang="cs-CZ" b="1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5205561"/>
            <a:ext cx="5715000" cy="124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Obdélník 6"/>
          <p:cNvSpPr/>
          <p:nvPr/>
        </p:nvSpPr>
        <p:spPr>
          <a:xfrm>
            <a:off x="611560" y="1844824"/>
            <a:ext cx="8280920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800" cap="all" dirty="0" smtClean="0">
                <a:cs typeface="Arial" pitchFamily="34" charset="0"/>
              </a:rPr>
              <a:t> </a:t>
            </a:r>
            <a:r>
              <a:rPr lang="cs-CZ" sz="2600" cap="all" dirty="0" smtClean="0">
                <a:cs typeface="Arial" pitchFamily="34" charset="0"/>
              </a:rPr>
              <a:t>Skořepa, M. – Skořepová E. </a:t>
            </a:r>
            <a:r>
              <a:rPr lang="cs-CZ" sz="2600" dirty="0" smtClean="0">
                <a:cs typeface="Arial" pitchFamily="34" charset="0"/>
              </a:rPr>
              <a:t>Finanční a ekonomická</a:t>
            </a:r>
          </a:p>
          <a:p>
            <a:r>
              <a:rPr lang="cs-CZ" sz="2600" dirty="0" smtClean="0">
                <a:cs typeface="Arial" pitchFamily="34" charset="0"/>
              </a:rPr>
              <a:t>   gramotnost I. </a:t>
            </a:r>
            <a:r>
              <a:rPr lang="cs-CZ" sz="2600" dirty="0" err="1" smtClean="0">
                <a:cs typeface="Arial" pitchFamily="34" charset="0"/>
              </a:rPr>
              <a:t>vyd</a:t>
            </a:r>
            <a:r>
              <a:rPr lang="cs-CZ" sz="2600" dirty="0" smtClean="0">
                <a:cs typeface="Arial" pitchFamily="34" charset="0"/>
              </a:rPr>
              <a:t>. Praha:</a:t>
            </a:r>
            <a:r>
              <a:rPr lang="cs-CZ" sz="2600" dirty="0" err="1" smtClean="0">
                <a:cs typeface="Arial" pitchFamily="34" charset="0"/>
              </a:rPr>
              <a:t>Scientia</a:t>
            </a:r>
            <a:r>
              <a:rPr lang="cs-CZ" sz="2600" dirty="0" smtClean="0">
                <a:cs typeface="Arial" pitchFamily="34" charset="0"/>
              </a:rPr>
              <a:t>, 2008. 129 – 130 s. ISBN</a:t>
            </a:r>
          </a:p>
          <a:p>
            <a:r>
              <a:rPr lang="cs-CZ" sz="2600" dirty="0" smtClean="0">
                <a:cs typeface="Arial" pitchFamily="34" charset="0"/>
              </a:rPr>
              <a:t>   978-80-86960-40-1</a:t>
            </a:r>
          </a:p>
          <a:p>
            <a:endParaRPr lang="cs-CZ" sz="2600" dirty="0" smtClean="0">
              <a:cs typeface="Arial" pitchFamily="34" charset="0"/>
            </a:endParaRPr>
          </a:p>
          <a:p>
            <a:pPr>
              <a:buClrTx/>
              <a:buFont typeface="Arial" pitchFamily="34" charset="0"/>
              <a:buChar char="•"/>
            </a:pPr>
            <a:r>
              <a:rPr lang="cs-CZ" sz="2600" dirty="0" smtClean="0">
                <a:latin typeface="Arial" pitchFamily="34" charset="0"/>
                <a:cs typeface="Arial" pitchFamily="34" charset="0"/>
              </a:rPr>
              <a:t> obrázky z galerie </a:t>
            </a:r>
            <a:r>
              <a:rPr lang="cs-CZ" sz="2600" dirty="0" smtClean="0">
                <a:latin typeface="Arial" pitchFamily="34" charset="0"/>
                <a:cs typeface="Arial" pitchFamily="34" charset="0"/>
                <a:hlinkClick r:id="rId3"/>
              </a:rPr>
              <a:t>www.office.</a:t>
            </a:r>
            <a:r>
              <a:rPr lang="cs-CZ" sz="2600" dirty="0" err="1" smtClean="0">
                <a:latin typeface="Arial" pitchFamily="34" charset="0"/>
                <a:cs typeface="Arial" pitchFamily="34" charset="0"/>
                <a:hlinkClick r:id="rId3"/>
              </a:rPr>
              <a:t>com</a:t>
            </a:r>
            <a:endParaRPr lang="cs-CZ" sz="2600" dirty="0" smtClean="0"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253</Words>
  <Application>Microsoft Office PowerPoint</Application>
  <PresentationFormat>Předvádění na obrazovce (4:3)</PresentationFormat>
  <Paragraphs>55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sady Office</vt:lpstr>
      <vt:lpstr>Snímek 1</vt:lpstr>
      <vt:lpstr>Základní druhy pojištění</vt:lpstr>
      <vt:lpstr>Povinné ručení (neboli pojištění odpovědnosti z provozu vozidla)</vt:lpstr>
      <vt:lpstr>Havarijní pojištění</vt:lpstr>
      <vt:lpstr>Cestovní pojištění</vt:lpstr>
      <vt:lpstr>Pojištění domácnosti</vt:lpstr>
      <vt:lpstr>Pojištění odpovědnosti</vt:lpstr>
      <vt:lpstr>Úrazové pojištění</vt:lpstr>
      <vt:lpstr>Životní pojištění</vt:lpstr>
      <vt:lpstr>Použité 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Hela</dc:creator>
  <cp:lastModifiedBy>Rumcajs</cp:lastModifiedBy>
  <cp:revision>8</cp:revision>
  <dcterms:created xsi:type="dcterms:W3CDTF">2011-12-20T13:33:30Z</dcterms:created>
  <dcterms:modified xsi:type="dcterms:W3CDTF">2012-05-15T17:14:11Z</dcterms:modified>
</cp:coreProperties>
</file>