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267" r:id="rId5"/>
    <p:sldId id="268" r:id="rId6"/>
    <p:sldId id="269" r:id="rId7"/>
    <p:sldId id="270" r:id="rId8"/>
    <p:sldId id="271" r:id="rId9"/>
    <p:sldId id="272" r:id="rId10"/>
    <p:sldId id="273" r:id="rId11"/>
    <p:sldId id="275" r:id="rId12"/>
    <p:sldId id="276" r:id="rId13"/>
    <p:sldId id="274" r:id="rId14"/>
  </p:sldIdLst>
  <p:sldSz cx="9144000" cy="6858000" type="screen4x3"/>
  <p:notesSz cx="6858000" cy="9144000"/>
  <p:defaultTextStyle>
    <a:lvl1pPr marL="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521" autoAdjust="0"/>
    <p:restoredTop sz="94660"/>
  </p:normalViewPr>
  <p:slideViewPr>
    <p:cSldViewPr>
      <p:cViewPr varScale="1">
        <p:scale>
          <a:sx n="41" d="100"/>
          <a:sy n="41" d="100"/>
        </p:scale>
        <p:origin x="-71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cs-CZ" sz="1200"/>
            </a:lvl1pPr>
            <a:extLst/>
          </a:lstStyle>
          <a:p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cs-CZ" sz="1200"/>
            </a:lvl1pPr>
            <a:extLst/>
          </a:lstStyle>
          <a:p>
            <a:fld id="{6E7D018D-748F-47BF-843A-40349A141CAC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cs-CZ" sz="1200"/>
            </a:lvl1pPr>
            <a:extLst/>
          </a:lstStyle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cs-CZ" sz="1200"/>
            </a:lvl1pPr>
            <a:extLst/>
          </a:lstStyle>
          <a:p>
            <a:fld id="{04AC5213-BACC-41AB-9B61-B40CF6C5296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cs-CZ" sz="1200"/>
            </a:lvl1pPr>
            <a:extLst/>
          </a:lstStyle>
          <a:p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cs-CZ" sz="1200"/>
            </a:lvl1pPr>
            <a:extLst/>
          </a:lstStyle>
          <a:p>
            <a:fld id="{23E9B8FB-2ABD-42C9-A6DA-A6789EAF441D}" type="datetimeFigureOut">
              <a:rPr/>
              <a:pPr/>
              <a:t>30. 6. 2006</a:t>
            </a:fld>
            <a:endParaRPr lang="cs-CZ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cs-CZ" sz="1200"/>
            </a:lvl1pPr>
            <a:extLst/>
          </a:lstStyle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cs-CZ" sz="1200"/>
            </a:lvl1pPr>
            <a:extLst/>
          </a:lstStyle>
          <a:p>
            <a:fld id="{BE2A7042-DEED-4AA1-9E89-4A16B2572577}" type="slidenum">
              <a:rPr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Obálka totoal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7162800" y="137160"/>
            <a:ext cx="228600" cy="525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0" lang="cs-CZ"/>
          </a:p>
        </p:txBody>
      </p:sp>
      <p:sp>
        <p:nvSpPr>
          <p:cNvPr id="15" name="Rectangle 14"/>
          <p:cNvSpPr/>
          <p:nvPr userDrawn="1"/>
        </p:nvSpPr>
        <p:spPr>
          <a:xfrm>
            <a:off x="7467600" y="133350"/>
            <a:ext cx="1447800" cy="5257800"/>
          </a:xfrm>
          <a:prstGeom prst="rect">
            <a:avLst/>
          </a:prstGeom>
          <a:solidFill>
            <a:schemeClr val="accent3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cs-CZ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228600" y="5467350"/>
            <a:ext cx="8672946" cy="1238250"/>
          </a:xfrm>
          <a:solidFill>
            <a:schemeClr val="accent1"/>
          </a:solidFill>
        </p:spPr>
        <p:txBody>
          <a:bodyPr vert="horz" anchor="ctr">
            <a:noAutofit/>
          </a:bodyPr>
          <a:lstStyle>
            <a:lvl1pPr marL="0" indent="0" algn="l" eaLnBrk="1" latinLnBrk="0" hangingPunct="1">
              <a:buFontTx/>
              <a:buNone/>
              <a:defRPr kumimoji="0" lang="cs-CZ" sz="4800" baseline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cs-CZ"/>
              <a:t>Klepnutím přidáte název fotoalba.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228600" y="152400"/>
            <a:ext cx="6858000" cy="5239512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/>
          <a:lstStyle>
            <a:lvl1pPr marL="0" indent="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cs-CZ">
                <a:solidFill>
                  <a:schemeClr val="bg1"/>
                </a:solidFill>
              </a:rPr>
              <a:pPr algn="r"/>
              <a:t>15.5.2012</a:t>
            </a:fld>
            <a:endParaRPr kumimoji="0" lang="cs-CZ"/>
          </a:p>
        </p:txBody>
      </p:sp>
      <p:sp>
        <p:nvSpPr>
          <p:cNvPr id="13" name="Rectangle 12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cs-CZ">
                <a:solidFill>
                  <a:schemeClr val="bg1"/>
                </a:solidFill>
              </a:rPr>
              <a:pPr/>
              <a:t>‹#›</a:t>
            </a:fld>
            <a:endParaRPr kumimoji="0" lang="cs-CZ"/>
          </a:p>
        </p:txBody>
      </p:sp>
      <p:sp>
        <p:nvSpPr>
          <p:cNvPr id="14" name="Rectangle 13"/>
          <p:cNvSpPr>
            <a:spLocks noGrp="1"/>
          </p:cNvSpPr>
          <p:nvPr>
            <p:ph type="ftr" sz="quarter" idx="14"/>
          </p:nvPr>
        </p:nvSpPr>
        <p:spPr>
          <a:xfrm rot="16200000">
            <a:off x="7296150" y="3698878"/>
            <a:ext cx="2933700" cy="365125"/>
          </a:xfrm>
        </p:spPr>
        <p:txBody>
          <a:bodyPr/>
          <a:lstStyle>
            <a:extLst/>
          </a:lstStyle>
          <a:p>
            <a:endParaRPr kumimoji="0" lang="cs-CZ"/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 hasCustomPrompt="1"/>
          </p:nvPr>
        </p:nvSpPr>
        <p:spPr>
          <a:xfrm rot="16200000">
            <a:off x="5372100" y="2247900"/>
            <a:ext cx="5181600" cy="990600"/>
          </a:xfrm>
        </p:spPr>
        <p:txBody>
          <a:bodyPr/>
          <a:lstStyle>
            <a:lvl1pPr marL="0" indent="0" algn="r" eaLnBrk="1" latinLnBrk="0" hangingPunct="1">
              <a:buNone/>
              <a:defRPr kumimoji="0" lang="cs-CZ" sz="2000">
                <a:solidFill>
                  <a:srgbClr val="FFFFFF"/>
                </a:solidFill>
              </a:defRPr>
            </a:lvl1pPr>
          </a:lstStyle>
          <a:p>
            <a:pPr lvl="0"/>
            <a:r>
              <a:rPr kumimoji="0" lang="cs-CZ"/>
              <a:t>Klepnutím přidáte datum a další podrobnosti.</a:t>
            </a:r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 šířku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 noChangeAspect="1"/>
          </p:cNvSpPr>
          <p:nvPr>
            <p:ph type="pic" sz="quarter" idx="10"/>
          </p:nvPr>
        </p:nvSpPr>
        <p:spPr>
          <a:xfrm>
            <a:off x="533400" y="218390"/>
            <a:ext cx="7467600" cy="56007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0" indent="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1" hasCustomPrompt="1"/>
          </p:nvPr>
        </p:nvSpPr>
        <p:spPr>
          <a:xfrm>
            <a:off x="533400" y="5943600"/>
            <a:ext cx="7467600" cy="762000"/>
          </a:xfrm>
        </p:spPr>
        <p:txBody>
          <a:bodyPr anchor="t" anchorCtr="0"/>
          <a:lstStyle>
            <a:lvl1pPr marL="0" marR="0" indent="0" algn="r" eaLnBrk="1" latinLnBrk="0" hangingPunct="1">
              <a:buFontTx/>
              <a:buNone/>
              <a:defRPr kumimoji="0" lang="cs-CZ" sz="2400" i="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cs-CZ">
                <a:solidFill>
                  <a:schemeClr val="bg1"/>
                </a:solidFill>
              </a:rPr>
              <a:pPr algn="r"/>
              <a:t>15.5.2012</a:t>
            </a:fld>
            <a:endParaRPr kumimoji="0" lang="cs-CZ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cs-CZ">
                <a:solidFill>
                  <a:srgbClr val="FFFFFF"/>
                </a:solidFill>
              </a:rPr>
              <a:pPr/>
              <a:t>‹#›</a:t>
            </a:fld>
            <a:endParaRPr kumimoji="0" lang="cs-CZ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 výšku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0"/>
          </p:nvPr>
        </p:nvSpPr>
        <p:spPr>
          <a:xfrm>
            <a:off x="304800" y="228600"/>
            <a:ext cx="4754880" cy="63246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t"/>
          <a:lstStyle>
            <a:lvl1pPr marL="0" indent="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1" hasCustomPrompt="1"/>
          </p:nvPr>
        </p:nvSpPr>
        <p:spPr>
          <a:xfrm>
            <a:off x="5105400" y="228600"/>
            <a:ext cx="3200400" cy="3810000"/>
          </a:xfrm>
        </p:spPr>
        <p:txBody>
          <a:bodyPr tIns="91440" bIns="91440" anchor="t"/>
          <a:lstStyle>
            <a:lvl1pPr marL="0" marR="0" indent="0" algn="l" eaLnBrk="1" latinLnBrk="0" hangingPunct="1">
              <a:buFontTx/>
              <a:buNone/>
              <a:defRPr kumimoji="0" lang="cs-CZ" sz="2000" i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cs-CZ">
                <a:solidFill>
                  <a:schemeClr val="bg1"/>
                </a:solidFill>
              </a:rPr>
              <a:pPr algn="r"/>
              <a:t>15.5.2012</a:t>
            </a:fld>
            <a:endParaRPr kumimoji="0" lang="cs-CZ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cs-CZ">
                <a:solidFill>
                  <a:srgbClr val="FFFFFF"/>
                </a:solidFill>
              </a:rPr>
              <a:pPr/>
              <a:t>‹#›</a:t>
            </a:fld>
            <a:endParaRPr kumimoji="0" lang="cs-CZ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 šířku - celá obraz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</p:spPr>
        <p:txBody>
          <a:bodyPr anchor="t"/>
          <a:lstStyle>
            <a:extLst/>
          </a:lstStyle>
          <a:p>
            <a:pPr marL="0" marR="0" indent="0" algn="ctr">
              <a:buFontTx/>
              <a:buNone/>
            </a:pPr>
            <a:r>
              <a:rPr kumimoji="0" lang="cs-CZ" i="0"/>
              <a:t>Klepnutím na ikonu přidáte obrázek na celou stránku.</a:t>
            </a:r>
            <a:endParaRPr kumimoji="0" lang="cs-CZ" i="0" baseline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cs-CZ">
                <a:solidFill>
                  <a:schemeClr val="bg1"/>
                </a:solidFill>
              </a:rPr>
              <a:pPr algn="r"/>
              <a:t>15.5.2012</a:t>
            </a:fld>
            <a:endParaRPr kumimoji="0"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cs-CZ">
                <a:solidFill>
                  <a:srgbClr val="FFFFFF"/>
                </a:solidFill>
              </a:rPr>
              <a:pPr/>
              <a:t>‹#›</a:t>
            </a:fld>
            <a:endParaRPr kumimoji="0"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Část fotoal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 userDrawn="1"/>
        </p:nvSpPr>
        <p:spPr>
          <a:xfrm rot="16200000">
            <a:off x="5315559" y="3268980"/>
            <a:ext cx="6858000" cy="32004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cs-CZ"/>
          </a:p>
        </p:txBody>
      </p:sp>
      <p:sp>
        <p:nvSpPr>
          <p:cNvPr id="23" name="Rectangle 22"/>
          <p:cNvSpPr/>
          <p:nvPr userDrawn="1"/>
        </p:nvSpPr>
        <p:spPr>
          <a:xfrm rot="16200000">
            <a:off x="5628132" y="3341399"/>
            <a:ext cx="6858000" cy="173736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cs-CZ"/>
          </a:p>
        </p:txBody>
      </p:sp>
      <p:sp>
        <p:nvSpPr>
          <p:cNvPr id="24" name="Rectangle 23"/>
          <p:cNvSpPr/>
          <p:nvPr userDrawn="1"/>
        </p:nvSpPr>
        <p:spPr>
          <a:xfrm>
            <a:off x="8895749" y="-733"/>
            <a:ext cx="76200" cy="685800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cs-CZ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435429" y="2146300"/>
            <a:ext cx="2362200" cy="21971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/>
          <a:lstStyle>
            <a:lvl1pPr marL="0" indent="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7" name="Rectangle 16"/>
          <p:cNvSpPr/>
          <p:nvPr/>
        </p:nvSpPr>
        <p:spPr>
          <a:xfrm rot="10800000" flipV="1">
            <a:off x="435429" y="6172200"/>
            <a:ext cx="7086600" cy="6858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cs-CZ"/>
          </a:p>
        </p:txBody>
      </p:sp>
      <p:sp>
        <p:nvSpPr>
          <p:cNvPr id="22" name="Rectangle 21"/>
          <p:cNvSpPr/>
          <p:nvPr userDrawn="1"/>
        </p:nvSpPr>
        <p:spPr>
          <a:xfrm>
            <a:off x="435429" y="0"/>
            <a:ext cx="7086600" cy="19812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cs-CZ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435429" y="5791200"/>
            <a:ext cx="7086600" cy="381000"/>
          </a:xfrm>
          <a:solidFill>
            <a:schemeClr val="accent3"/>
          </a:solidFill>
        </p:spPr>
        <p:txBody>
          <a:bodyPr vert="horz" anchor="ctr"/>
          <a:lstStyle>
            <a:lvl1pPr marL="0" indent="0" algn="l" eaLnBrk="1" latinLnBrk="0" hangingPunct="1">
              <a:buFontTx/>
              <a:buNone/>
              <a:defRPr kumimoji="0" lang="cs-CZ" sz="1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kumimoji="0" lang="cs-CZ"/>
              <a:t>Klepnutím přidáte podtitulek.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 hasCustomPrompt="1"/>
          </p:nvPr>
        </p:nvSpPr>
        <p:spPr>
          <a:xfrm>
            <a:off x="435429" y="4495800"/>
            <a:ext cx="7086600" cy="1295400"/>
          </a:xfrm>
          <a:solidFill>
            <a:schemeClr val="accent6"/>
          </a:solidFill>
        </p:spPr>
        <p:txBody>
          <a:bodyPr vert="horz" anchor="ctr"/>
          <a:lstStyle>
            <a:lvl1pPr marL="0" indent="0" algn="l" eaLnBrk="1" latinLnBrk="0" hangingPunct="1">
              <a:buFontTx/>
              <a:buNone/>
              <a:defRPr kumimoji="0" lang="cs-CZ" sz="3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kumimoji="0" lang="cs-CZ"/>
              <a:t>Klepnutím přidáte název oddílu.</a:t>
            </a:r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18"/>
          </p:nvPr>
        </p:nvSpPr>
        <p:spPr>
          <a:xfrm>
            <a:off x="29500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FontTx/>
              <a:buNone/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9"/>
          </p:nvPr>
        </p:nvSpPr>
        <p:spPr>
          <a:xfrm>
            <a:off x="53122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FontTx/>
              <a:buNone/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8" name="Rectangle 17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cs-CZ">
                <a:solidFill>
                  <a:schemeClr val="bg1"/>
                </a:solidFill>
              </a:rPr>
              <a:pPr algn="r"/>
              <a:t>15.5.2012</a:t>
            </a:fld>
            <a:endParaRPr kumimoji="0" lang="cs-CZ"/>
          </a:p>
        </p:txBody>
      </p:sp>
      <p:sp>
        <p:nvSpPr>
          <p:cNvPr id="20" name="Rectangle 19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cs-CZ">
                <a:solidFill>
                  <a:srgbClr val="FFFFFF"/>
                </a:solidFill>
              </a:rPr>
              <a:pPr/>
              <a:t>‹#›</a:t>
            </a:fld>
            <a:endParaRPr kumimoji="0" lang="cs-CZ"/>
          </a:p>
        </p:txBody>
      </p:sp>
      <p:sp>
        <p:nvSpPr>
          <p:cNvPr id="21" name="Rectangle 20"/>
          <p:cNvSpPr>
            <a:spLocks noGrp="1"/>
          </p:cNvSpPr>
          <p:nvPr>
            <p:ph type="ftr" sz="quarter" idx="22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stránky na výšku s titulky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27"/>
          <p:cNvSpPr>
            <a:spLocks noGrp="1" noChangeAspect="1"/>
          </p:cNvSpPr>
          <p:nvPr>
            <p:ph type="pic" sz="quarter" idx="10"/>
          </p:nvPr>
        </p:nvSpPr>
        <p:spPr>
          <a:xfrm>
            <a:off x="4341047" y="533400"/>
            <a:ext cx="3431353" cy="4575141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31" name="Picture Placeholder 30"/>
          <p:cNvSpPr>
            <a:spLocks noGrp="1" noChangeAspect="1"/>
          </p:cNvSpPr>
          <p:nvPr>
            <p:ph type="pic" sz="quarter" idx="11"/>
          </p:nvPr>
        </p:nvSpPr>
        <p:spPr>
          <a:xfrm>
            <a:off x="685800" y="533400"/>
            <a:ext cx="3429000" cy="45720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685800" y="5257800"/>
            <a:ext cx="3429000" cy="1219200"/>
          </a:xfrm>
        </p:spPr>
        <p:txBody>
          <a:bodyPr anchor="t"/>
          <a:lstStyle>
            <a:lvl1pPr marL="0" marR="0" indent="0" algn="r" eaLnBrk="1" latinLnBrk="0" hangingPunct="1">
              <a:buFontTx/>
              <a:buNone/>
              <a:defRPr kumimoji="0" lang="cs-CZ" sz="18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5" hasCustomPrompt="1"/>
          </p:nvPr>
        </p:nvSpPr>
        <p:spPr>
          <a:xfrm>
            <a:off x="4343400" y="5257800"/>
            <a:ext cx="3429000" cy="1219200"/>
          </a:xfrm>
        </p:spPr>
        <p:txBody>
          <a:bodyPr anchor="t"/>
          <a:lstStyle>
            <a:lvl1pPr marL="0" marR="0" indent="0" algn="r" eaLnBrk="1" latinLnBrk="0" hangingPunct="1">
              <a:buFontTx/>
              <a:buNone/>
              <a:defRPr kumimoji="0" lang="cs-CZ" sz="18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cs-CZ">
                <a:solidFill>
                  <a:schemeClr val="bg1"/>
                </a:solidFill>
              </a:rPr>
              <a:pPr algn="r"/>
              <a:t>15.5.2012</a:t>
            </a:fld>
            <a:endParaRPr kumimoji="0"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cs-CZ">
                <a:solidFill>
                  <a:srgbClr val="FFFFFF"/>
                </a:solidFill>
              </a:rPr>
              <a:pPr/>
              <a:t>‹#›</a:t>
            </a:fld>
            <a:endParaRPr kumimoji="0" lang="cs-CZ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stránky na šířku s titulky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8" name="Picture Placeholder 7"/>
          <p:cNvSpPr>
            <a:spLocks noGrp="1" noChangeAspect="1"/>
          </p:cNvSpPr>
          <p:nvPr>
            <p:ph type="pic" sz="quarter" idx="14"/>
          </p:nvPr>
        </p:nvSpPr>
        <p:spPr>
          <a:xfrm>
            <a:off x="152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" y="4267200"/>
            <a:ext cx="4038600" cy="1066800"/>
          </a:xfrm>
        </p:spPr>
        <p:txBody>
          <a:bodyPr anchor="t"/>
          <a:lstStyle>
            <a:lvl1pPr marL="0" marR="0" indent="0" algn="r" eaLnBrk="1" latinLnBrk="0" hangingPunct="1">
              <a:buFontTx/>
              <a:buNone/>
              <a:defRPr kumimoji="0" lang="cs-CZ" sz="18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7" hasCustomPrompt="1"/>
          </p:nvPr>
        </p:nvSpPr>
        <p:spPr>
          <a:xfrm>
            <a:off x="4343400" y="4267200"/>
            <a:ext cx="4038600" cy="1066800"/>
          </a:xfrm>
        </p:spPr>
        <p:txBody>
          <a:bodyPr anchor="t"/>
          <a:lstStyle>
            <a:lvl1pPr marL="0" marR="0" indent="0" algn="r" eaLnBrk="1" latinLnBrk="0" hangingPunct="1">
              <a:buFontTx/>
              <a:buNone/>
              <a:defRPr kumimoji="0" lang="cs-CZ" sz="18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cs-CZ">
                <a:solidFill>
                  <a:schemeClr val="bg1"/>
                </a:solidFill>
              </a:rPr>
              <a:pPr algn="r"/>
              <a:t>15.5.2012</a:t>
            </a:fld>
            <a:endParaRPr kumimoji="0"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cs-CZ">
                <a:solidFill>
                  <a:srgbClr val="FFFFFF"/>
                </a:solidFill>
              </a:rPr>
              <a:pPr/>
              <a:t>‹#›</a:t>
            </a:fld>
            <a:endParaRPr kumimoji="0" lang="cs-CZ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stránky smíšené s titulkem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 noChangeAspect="1"/>
          </p:cNvSpPr>
          <p:nvPr>
            <p:ph type="pic" sz="quarter" idx="11"/>
          </p:nvPr>
        </p:nvSpPr>
        <p:spPr>
          <a:xfrm>
            <a:off x="4724401" y="225552"/>
            <a:ext cx="3694176" cy="2770632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1" name="Picture Placeholder 20"/>
          <p:cNvSpPr>
            <a:spLocks noGrp="1" noChangeAspect="1"/>
          </p:cNvSpPr>
          <p:nvPr>
            <p:ph type="pic" sz="quarter" idx="12"/>
          </p:nvPr>
        </p:nvSpPr>
        <p:spPr>
          <a:xfrm>
            <a:off x="152400" y="222504"/>
            <a:ext cx="4368557" cy="5824743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724400" y="3124200"/>
            <a:ext cx="3694177" cy="2983987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cs-CZ" sz="2000" i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cs-CZ">
                <a:solidFill>
                  <a:schemeClr val="bg1"/>
                </a:solidFill>
              </a:rPr>
              <a:pPr algn="r"/>
              <a:t>15.5.2012</a:t>
            </a:fld>
            <a:endParaRPr kumimoji="0" lang="cs-CZ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cs-CZ">
                <a:solidFill>
                  <a:srgbClr val="FFFFFF"/>
                </a:solidFill>
              </a:rPr>
              <a:pPr/>
              <a:t>‹#›</a:t>
            </a:fld>
            <a:endParaRPr kumimoji="0" lang="cs-CZ"/>
          </a:p>
        </p:txBody>
      </p:sp>
      <p:sp>
        <p:nvSpPr>
          <p:cNvPr id="7" name="Rectangle 6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tránky na výšku s titulky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9" name="Picture Placeholder 28"/>
          <p:cNvSpPr>
            <a:spLocks noGrp="1" noChangeAspect="1"/>
          </p:cNvSpPr>
          <p:nvPr>
            <p:ph type="pic" sz="quarter" idx="11"/>
          </p:nvPr>
        </p:nvSpPr>
        <p:spPr>
          <a:xfrm>
            <a:off x="30480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0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58674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 eaLnBrk="1" latinLnBrk="0" hangingPunct="1">
              <a:buFontTx/>
              <a:buNone/>
              <a:defRPr kumimoji="0" lang="cs-CZ" sz="20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30480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 eaLnBrk="1" latinLnBrk="0" hangingPunct="1">
              <a:buFontTx/>
              <a:buNone/>
              <a:defRPr kumimoji="0" lang="cs-CZ" sz="20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58674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 eaLnBrk="1" latinLnBrk="0" hangingPunct="1">
              <a:buFontTx/>
              <a:buNone/>
              <a:defRPr kumimoji="0" lang="cs-CZ" sz="20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30" name="Rectangle 29"/>
          <p:cNvSpPr/>
          <p:nvPr/>
        </p:nvSpPr>
        <p:spPr>
          <a:xfrm>
            <a:off x="8889273" y="0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cs-CZ"/>
          </a:p>
        </p:txBody>
      </p:sp>
      <p:sp>
        <p:nvSpPr>
          <p:cNvPr id="9" name="Rectangle 8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cs-CZ">
                <a:solidFill>
                  <a:schemeClr val="bg1"/>
                </a:solidFill>
              </a:rPr>
              <a:pPr algn="r"/>
              <a:t>15.5.2012</a:t>
            </a:fld>
            <a:endParaRPr kumimoji="0" lang="cs-CZ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cs-CZ">
                <a:solidFill>
                  <a:srgbClr val="FFFFFF"/>
                </a:solidFill>
              </a:rPr>
              <a:pPr/>
              <a:t>‹#›</a:t>
            </a:fld>
            <a:endParaRPr kumimoji="0" lang="cs-CZ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tránky na šířku s titulkem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 noChangeAspect="1"/>
          </p:cNvSpPr>
          <p:nvPr>
            <p:ph type="pic" sz="quarter" idx="11"/>
          </p:nvPr>
        </p:nvSpPr>
        <p:spPr>
          <a:xfrm>
            <a:off x="43434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6" name="Picture Placeholder 25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3" name="Picture Placeholder 12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2286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228600"/>
            <a:ext cx="3947160" cy="2960370"/>
          </a:xfrm>
        </p:spPr>
        <p:txBody>
          <a:bodyPr anchor="b" anchorCtr="0"/>
          <a:lstStyle>
            <a:lvl1pPr marL="0" marR="0" indent="0" algn="r" eaLnBrk="1" latinLnBrk="0" hangingPunct="1">
              <a:buFontTx/>
              <a:buNone/>
              <a:defRPr kumimoji="0" lang="cs-CZ" sz="2000" i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cs-CZ">
                <a:solidFill>
                  <a:schemeClr val="bg1"/>
                </a:solidFill>
              </a:rPr>
              <a:pPr algn="r"/>
              <a:t>15.5.2012</a:t>
            </a:fld>
            <a:endParaRPr kumimoji="0"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cs-CZ">
                <a:solidFill>
                  <a:srgbClr val="FFFFFF"/>
                </a:solidFill>
              </a:rPr>
              <a:pPr/>
              <a:t>‹#›</a:t>
            </a:fld>
            <a:endParaRPr kumimoji="0"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tránky smíšené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 noChangeAspect="1"/>
          </p:cNvSpPr>
          <p:nvPr>
            <p:ph type="pic" sz="quarter" idx="11"/>
          </p:nvPr>
        </p:nvSpPr>
        <p:spPr>
          <a:xfrm>
            <a:off x="4648200" y="3124962"/>
            <a:ext cx="3697224" cy="2772918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5" name="Picture Placeholder 24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228600"/>
            <a:ext cx="4251960" cy="566928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228600"/>
            <a:ext cx="3672840" cy="275463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cs-CZ">
                <a:solidFill>
                  <a:schemeClr val="bg1"/>
                </a:solidFill>
              </a:rPr>
              <a:pPr algn="r"/>
              <a:t>15.5.2012</a:t>
            </a:fld>
            <a:endParaRPr kumimoji="0"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cs-CZ">
                <a:solidFill>
                  <a:srgbClr val="FFFFFF"/>
                </a:solidFill>
              </a:rPr>
              <a:pPr/>
              <a:t>‹#›</a:t>
            </a:fld>
            <a:endParaRPr kumimoji="0"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stránky na výšku s titulky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/>
          <p:cNvSpPr>
            <a:spLocks noGrp="1"/>
          </p:cNvSpPr>
          <p:nvPr>
            <p:ph type="pic" sz="quarter" idx="14"/>
          </p:nvPr>
        </p:nvSpPr>
        <p:spPr>
          <a:xfrm>
            <a:off x="18669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6"/>
          </p:nvPr>
        </p:nvSpPr>
        <p:spPr>
          <a:xfrm>
            <a:off x="1866900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25"/>
          </p:nvPr>
        </p:nvSpPr>
        <p:spPr>
          <a:xfrm>
            <a:off x="43053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27"/>
          </p:nvPr>
        </p:nvSpPr>
        <p:spPr>
          <a:xfrm>
            <a:off x="4306086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" y="228600"/>
            <a:ext cx="1676400" cy="2743200"/>
          </a:xfrm>
        </p:spPr>
        <p:txBody>
          <a:bodyPr anchor="t" anchorCtr="0"/>
          <a:lstStyle>
            <a:lvl1pPr marL="0" marR="0" indent="0" algn="r" eaLnBrk="1" latinLnBrk="0" hangingPunct="1">
              <a:buFontTx/>
              <a:buNone/>
              <a:defRPr kumimoji="0" lang="cs-CZ" sz="16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9" hasCustomPrompt="1"/>
          </p:nvPr>
        </p:nvSpPr>
        <p:spPr>
          <a:xfrm>
            <a:off x="6629400" y="228600"/>
            <a:ext cx="1676400" cy="19050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cs-CZ" sz="16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28" hasCustomPrompt="1"/>
          </p:nvPr>
        </p:nvSpPr>
        <p:spPr>
          <a:xfrm>
            <a:off x="152400" y="4724400"/>
            <a:ext cx="1676400" cy="1905000"/>
          </a:xfrm>
        </p:spPr>
        <p:txBody>
          <a:bodyPr anchor="b" anchorCtr="0"/>
          <a:lstStyle>
            <a:lvl1pPr marL="0" marR="0" indent="0" algn="r" eaLnBrk="1" latinLnBrk="0" hangingPunct="1">
              <a:buFontTx/>
              <a:buNone/>
              <a:defRPr kumimoji="0" lang="cs-CZ" sz="16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0" hasCustomPrompt="1"/>
          </p:nvPr>
        </p:nvSpPr>
        <p:spPr>
          <a:xfrm>
            <a:off x="6629400" y="4724400"/>
            <a:ext cx="1676400" cy="1905000"/>
          </a:xfrm>
        </p:spPr>
        <p:txBody>
          <a:bodyPr anchor="b" anchorCtr="0"/>
          <a:lstStyle>
            <a:lvl1pPr marL="0" marR="0" indent="0" algn="l" eaLnBrk="1" latinLnBrk="0" hangingPunct="1">
              <a:buFontTx/>
              <a:buNone/>
              <a:defRPr kumimoji="0" lang="cs-CZ" sz="16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cs-CZ">
                <a:solidFill>
                  <a:schemeClr val="bg1"/>
                </a:solidFill>
              </a:rPr>
              <a:pPr algn="r"/>
              <a:t>15.5.2012</a:t>
            </a:fld>
            <a:endParaRPr kumimoji="0" lang="cs-CZ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cs-CZ">
                <a:solidFill>
                  <a:srgbClr val="FFFFFF"/>
                </a:solidFill>
              </a:rPr>
              <a:pPr/>
              <a:t>‹#›</a:t>
            </a:fld>
            <a:endParaRPr kumimoji="0" lang="cs-CZ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stránky na šířku s titulky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4"/>
          </p:nvPr>
        </p:nvSpPr>
        <p:spPr>
          <a:xfrm>
            <a:off x="533400" y="685800"/>
            <a:ext cx="3653297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3400" y="6324600"/>
            <a:ext cx="3657600" cy="3048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cs-CZ" sz="16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4267200" y="6858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8"/>
          </p:nvPr>
        </p:nvSpPr>
        <p:spPr>
          <a:xfrm>
            <a:off x="5334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42672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533400" y="304800"/>
            <a:ext cx="3657600" cy="3048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cs-CZ" sz="16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4267200" y="6324600"/>
            <a:ext cx="3657600" cy="3048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cs-CZ" sz="16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4267200" y="304800"/>
            <a:ext cx="3657600" cy="3048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cs-CZ" sz="16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cs-CZ">
                <a:solidFill>
                  <a:schemeClr val="bg1"/>
                </a:solidFill>
              </a:rPr>
              <a:pPr algn="r"/>
              <a:t>15.5.2012</a:t>
            </a:fld>
            <a:endParaRPr kumimoji="0" lang="cs-CZ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cs-CZ">
                <a:solidFill>
                  <a:srgbClr val="FFFFFF"/>
                </a:solidFill>
              </a:rPr>
              <a:pPr/>
              <a:t>‹#›</a:t>
            </a:fld>
            <a:endParaRPr kumimoji="0" lang="cs-CZ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stránky na výšku s velkým titulkem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/>
          <p:cNvSpPr>
            <a:spLocks noGrp="1" noChangeAspect="1"/>
          </p:cNvSpPr>
          <p:nvPr>
            <p:ph type="pic" sz="quarter" idx="14"/>
          </p:nvPr>
        </p:nvSpPr>
        <p:spPr>
          <a:xfrm>
            <a:off x="2286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8" name="Picture Placeholder 27"/>
          <p:cNvSpPr>
            <a:spLocks noGrp="1" noChangeAspect="1"/>
          </p:cNvSpPr>
          <p:nvPr>
            <p:ph type="pic" sz="quarter" idx="31"/>
          </p:nvPr>
        </p:nvSpPr>
        <p:spPr>
          <a:xfrm>
            <a:off x="43434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4" name="Picture Placeholder 3"/>
          <p:cNvSpPr>
            <a:spLocks noGrp="1" noChangeAspect="1"/>
          </p:cNvSpPr>
          <p:nvPr>
            <p:ph type="pic" sz="quarter" idx="30"/>
          </p:nvPr>
        </p:nvSpPr>
        <p:spPr>
          <a:xfrm>
            <a:off x="22860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32"/>
          </p:nvPr>
        </p:nvSpPr>
        <p:spPr>
          <a:xfrm>
            <a:off x="64008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29" hasCustomPrompt="1"/>
          </p:nvPr>
        </p:nvSpPr>
        <p:spPr>
          <a:xfrm>
            <a:off x="228600" y="3352800"/>
            <a:ext cx="8153400" cy="30480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cs-CZ" sz="28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33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cs-CZ">
                <a:solidFill>
                  <a:schemeClr val="bg1"/>
                </a:solidFill>
              </a:rPr>
              <a:pPr algn="r"/>
              <a:t>15.5.2012</a:t>
            </a:fld>
            <a:endParaRPr kumimoji="0" lang="cs-CZ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cs-CZ">
                <a:solidFill>
                  <a:srgbClr val="FFFFFF"/>
                </a:solidFill>
              </a:rPr>
              <a:pPr/>
              <a:t>‹#›</a:t>
            </a:fld>
            <a:endParaRPr kumimoji="0" lang="cs-CZ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5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stránky na list: 1 na výšku a 3 na šířk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3292" y="257665"/>
            <a:ext cx="4764388" cy="63525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6" name="Picture Placeholder 25"/>
          <p:cNvSpPr>
            <a:spLocks noGrp="1"/>
          </p:cNvSpPr>
          <p:nvPr>
            <p:ph type="pic" sz="quarter" idx="18"/>
          </p:nvPr>
        </p:nvSpPr>
        <p:spPr>
          <a:xfrm>
            <a:off x="5446340" y="257665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5446340" y="2432657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23"/>
          </p:nvPr>
        </p:nvSpPr>
        <p:spPr>
          <a:xfrm>
            <a:off x="5446340" y="4607649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6" name="Rectangle 5"/>
          <p:cNvSpPr>
            <a:spLocks noGrp="1"/>
          </p:cNvSpPr>
          <p:nvPr>
            <p:ph type="dt" sz="half" idx="2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cs-CZ">
                <a:solidFill>
                  <a:schemeClr val="bg1"/>
                </a:solidFill>
              </a:rPr>
              <a:pPr algn="r"/>
              <a:t>15.5.2012</a:t>
            </a:fld>
            <a:endParaRPr kumimoji="0"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cs-CZ">
                <a:solidFill>
                  <a:srgbClr val="FFFFFF"/>
                </a:solidFill>
              </a:rPr>
              <a:pPr/>
              <a:t>‹#›</a:t>
            </a:fld>
            <a:endParaRPr kumimoji="0"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stránek na list: 3 na šířku a 2 na výšk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228600" y="34290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7"/>
          </p:nvPr>
        </p:nvSpPr>
        <p:spPr>
          <a:xfrm>
            <a:off x="2438400" y="228600"/>
            <a:ext cx="5562600" cy="4171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31" name="Picture Placeholder 30"/>
          <p:cNvSpPr>
            <a:spLocks noGrp="1"/>
          </p:cNvSpPr>
          <p:nvPr>
            <p:ph type="pic" sz="quarter" idx="27"/>
          </p:nvPr>
        </p:nvSpPr>
        <p:spPr>
          <a:xfrm>
            <a:off x="52578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28"/>
          </p:nvPr>
        </p:nvSpPr>
        <p:spPr>
          <a:xfrm>
            <a:off x="24384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cs-CZ">
                <a:solidFill>
                  <a:schemeClr val="bg1"/>
                </a:solidFill>
              </a:rPr>
              <a:pPr algn="r"/>
              <a:t>15.5.2012</a:t>
            </a:fld>
            <a:endParaRPr kumimoji="0" lang="cs-CZ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cs-CZ">
                <a:solidFill>
                  <a:srgbClr val="FFFFFF"/>
                </a:solidFill>
              </a:rPr>
              <a:pPr/>
              <a:t>‹#›</a:t>
            </a:fld>
            <a:endParaRPr kumimoji="0" lang="cs-CZ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stránek na list: 2 na šířku a 3 na výšk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29"/>
          </p:nvPr>
        </p:nvSpPr>
        <p:spPr>
          <a:xfrm>
            <a:off x="228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7" name="Picture Placeholder 26"/>
          <p:cNvSpPr>
            <a:spLocks noGrp="1"/>
          </p:cNvSpPr>
          <p:nvPr>
            <p:ph type="pic" sz="quarter" idx="30"/>
          </p:nvPr>
        </p:nvSpPr>
        <p:spPr>
          <a:xfrm>
            <a:off x="4419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30099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28"/>
          </p:nvPr>
        </p:nvSpPr>
        <p:spPr>
          <a:xfrm>
            <a:off x="57912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cs-CZ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cs-CZ">
                <a:solidFill>
                  <a:schemeClr val="bg1"/>
                </a:solidFill>
              </a:rPr>
              <a:pPr algn="r"/>
              <a:t>15.5.2012</a:t>
            </a:fld>
            <a:endParaRPr kumimoji="0" lang="cs-CZ"/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cs-CZ">
                <a:solidFill>
                  <a:srgbClr val="FFFFFF"/>
                </a:solidFill>
              </a:rPr>
              <a:pPr/>
              <a:t>‹#›</a:t>
            </a:fld>
            <a:endParaRPr kumimoji="0" lang="cs-CZ"/>
          </a:p>
        </p:txBody>
      </p:sp>
      <p:sp>
        <p:nvSpPr>
          <p:cNvPr id="11" name="Rectangle 10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Čtverec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2133600" y="762000"/>
            <a:ext cx="4873334" cy="48768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cs-CZ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 hasCustomPrompt="1"/>
          </p:nvPr>
        </p:nvSpPr>
        <p:spPr>
          <a:xfrm>
            <a:off x="2133600" y="5715000"/>
            <a:ext cx="4876800" cy="8382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cs-CZ" sz="2000" i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cs-CZ">
                <a:solidFill>
                  <a:schemeClr val="bg1"/>
                </a:solidFill>
              </a:rPr>
              <a:pPr algn="r"/>
              <a:t>15.5.2012</a:t>
            </a:fld>
            <a:endParaRPr kumimoji="0"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cs-CZ">
                <a:solidFill>
                  <a:srgbClr val="FFFFFF"/>
                </a:solidFill>
              </a:rPr>
              <a:pPr/>
              <a:t>‹#›</a:t>
            </a:fld>
            <a:endParaRPr kumimoji="0" lang="cs-CZ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stránky čtvercové s titulkem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95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7" name="Picture Placeholder 6"/>
          <p:cNvSpPr>
            <a:spLocks noGrp="1" noChangeAspect="1"/>
          </p:cNvSpPr>
          <p:nvPr>
            <p:ph type="pic" sz="quarter" idx="14"/>
          </p:nvPr>
        </p:nvSpPr>
        <p:spPr>
          <a:xfrm>
            <a:off x="114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cs-CZ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cs-CZ" sz="2000" i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 hasCustomPrompt="1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cs-CZ" sz="2000" i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cs-CZ">
                <a:solidFill>
                  <a:schemeClr val="bg1"/>
                </a:solidFill>
              </a:rPr>
              <a:pPr algn="r"/>
              <a:t>15.5.2012</a:t>
            </a:fld>
            <a:endParaRPr kumimoji="0" lang="cs-CZ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cs-CZ">
                <a:solidFill>
                  <a:srgbClr val="FFFFFF"/>
                </a:solidFill>
              </a:rPr>
              <a:pPr/>
              <a:t>‹#›</a:t>
            </a:fld>
            <a:endParaRPr kumimoji="0" lang="cs-CZ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30"/>
          </p:nvPr>
        </p:nvSpPr>
        <p:spPr>
          <a:xfrm>
            <a:off x="228600" y="1524000"/>
            <a:ext cx="8229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cs-CZ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28600" y="4343400"/>
            <a:ext cx="8229600" cy="1676400"/>
          </a:xfrm>
        </p:spPr>
        <p:txBody>
          <a:bodyPr tIns="91440" rIns="9144" bIns="91440" anchor="t"/>
          <a:lstStyle>
            <a:lvl1pPr marL="0" marR="0" indent="0" algn="r" eaLnBrk="1" latinLnBrk="0" hangingPunct="1">
              <a:buFontTx/>
              <a:buNone/>
              <a:defRPr kumimoji="0" lang="cs-CZ" sz="2000" i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3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cs-CZ">
                <a:solidFill>
                  <a:schemeClr val="bg1"/>
                </a:solidFill>
              </a:rPr>
              <a:pPr algn="r"/>
              <a:t>15.5.2012</a:t>
            </a:fld>
            <a:endParaRPr kumimoji="0"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cs-CZ">
                <a:solidFill>
                  <a:srgbClr val="FFFFFF"/>
                </a:solidFill>
              </a:rPr>
              <a:pPr/>
              <a:t>‹#›</a:t>
            </a:fld>
            <a:endParaRPr kumimoji="0" lang="cs-CZ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4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lang="cs-CZ" smtClean="0"/>
              <a:t>Klepnutím lze upravit styl předlohy nadpisů.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/>
              <a:pPr/>
              <a:t>30. 6. 2006</a:t>
            </a:fld>
            <a:endParaRPr kumimoji="0"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/>
              <a:pPr/>
              <a:t>‹#›</a:t>
            </a:fld>
            <a:endParaRPr kumimoji="0"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/>
              <a:pPr/>
              <a:t>30. 6. 2006</a:t>
            </a:fld>
            <a:endParaRPr kumimoji="0"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/>
              <a:pPr/>
              <a:t>‹#›</a:t>
            </a:fld>
            <a:endParaRPr kumimoji="0"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rot="16200000">
            <a:off x="5315559" y="3268980"/>
            <a:ext cx="6858000" cy="32004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cs-CZ"/>
          </a:p>
        </p:txBody>
      </p:sp>
      <p:sp>
        <p:nvSpPr>
          <p:cNvPr id="8" name="Rectangle 7"/>
          <p:cNvSpPr/>
          <p:nvPr/>
        </p:nvSpPr>
        <p:spPr>
          <a:xfrm rot="16200000">
            <a:off x="5628132" y="3341399"/>
            <a:ext cx="6858000" cy="173736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cs-CZ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48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extLst/>
          </a:lstStyle>
          <a:p>
            <a:pPr eaLnBrk="1" latinLnBrk="0" hangingPunct="1"/>
            <a:r>
              <a:rPr kumimoji="0" lang="cs-CZ" smtClean="0"/>
              <a:t>Klepnutím lze upravit styl předlohy nadpisů.</a:t>
            </a:r>
            <a:endParaRPr kumimoji="0"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7848600" cy="4525963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696200" y="1012825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lang="cs-CZ" sz="1200">
                <a:solidFill>
                  <a:schemeClr val="bg1"/>
                </a:solidFill>
              </a:defRPr>
            </a:lvl1pPr>
            <a:extLst/>
          </a:lstStyle>
          <a:p>
            <a:pPr algn="r"/>
            <a:fld id="{9668B50E-0B48-4566-8609-C51CF752A7DF}" type="datetimeFigureOut">
              <a:rPr kumimoji="0" lang="cs-CZ">
                <a:solidFill>
                  <a:schemeClr val="bg1"/>
                </a:solidFill>
              </a:rPr>
              <a:pPr algn="r"/>
              <a:t>15.5.2012</a:t>
            </a:fld>
            <a:endParaRPr kumimoji="0" lang="cs-CZ">
              <a:solidFill>
                <a:schemeClr val="bg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162800" y="3832226"/>
            <a:ext cx="32004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lang="cs-CZ" sz="1200">
                <a:solidFill>
                  <a:schemeClr val="bg1"/>
                </a:solidFill>
              </a:defRPr>
            </a:lvl1pPr>
            <a:extLst/>
          </a:lstStyle>
          <a:p>
            <a:pPr algn="l"/>
            <a:endParaRPr kumimoji="0" lang="cs-CZ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5400000">
            <a:off x="8278813" y="5962650"/>
            <a:ext cx="968375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lang="cs-CZ" sz="1200">
                <a:solidFill>
                  <a:schemeClr val="bg1"/>
                </a:solidFill>
              </a:defRPr>
            </a:lvl1pPr>
            <a:extLst/>
          </a:lstStyle>
          <a:p>
            <a:fld id="{8A4431D5-1B33-458B-8AFD-CECCB0FA18CB}" type="slidenum">
              <a:rPr kumimoji="0" lang="cs-CZ">
                <a:solidFill>
                  <a:schemeClr val="bg1"/>
                </a:solidFill>
              </a:rPr>
              <a:pPr/>
              <a:t>‹#›</a:t>
            </a:fld>
            <a:endParaRPr kumimoji="0" lang="cs-CZ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895749" y="-733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lang="cs-CZ" sz="4400" kern="1200">
          <a:solidFill>
            <a:schemeClr val="tx2"/>
          </a:solidFill>
          <a:latin typeface="+mj-lt"/>
          <a:ea typeface="+mj-ea"/>
          <a:cs typeface="+mj-cs"/>
        </a:defRPr>
      </a:lvl1pPr>
      <a:extLst/>
    </p:titleStyle>
    <p:bodyStyle>
      <a:lvl1pPr marL="342900" indent="-342900" algn="l" rtl="0" eaLnBrk="1" latinLnBrk="0" hangingPunct="1">
        <a:spcBef>
          <a:spcPct val="20000"/>
        </a:spcBef>
        <a:buFont typeface="Arial"/>
        <a:buChar char="•"/>
        <a:defRPr kumimoji="0" lang="cs-CZ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Font typeface="Arial"/>
        <a:buChar char="–"/>
        <a:defRPr kumimoji="0" lang="cs-CZ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Font typeface="Arial"/>
        <a:buChar char="•"/>
        <a:defRPr kumimoji="0" lang="cs-CZ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Font typeface="Arial"/>
        <a:buChar char="–"/>
        <a:defRPr kumimoji="0" lang="cs-CZ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Font typeface="Arial"/>
        <a:buChar char="»"/>
        <a:defRPr kumimoji="0" lang="cs-CZ"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lang="cs-CZ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lang="cs-CZ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lang="cs-CZ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lang="cs-CZ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cs-CZ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cs-CZ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cs-CZ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cs-CZ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cs-CZ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cs-CZ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cs-CZ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cs-CZ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cs-CZ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" TargetMode="External"/><Relationship Id="rId1" Type="http://schemas.openxmlformats.org/officeDocument/2006/relationships/slideLayout" Target="../slideLayouts/slideLayout2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com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 txBox="1">
            <a:spLocks/>
          </p:cNvSpPr>
          <p:nvPr/>
        </p:nvSpPr>
        <p:spPr>
          <a:xfrm>
            <a:off x="899592" y="300160"/>
            <a:ext cx="7304856" cy="2808312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lvl="0">
              <a:spcBef>
                <a:spcPts val="1200"/>
              </a:spcBef>
              <a:defRPr/>
            </a:pP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školy: ZŠ Varnsdorf, Edisonova 2821, okres Děčín, příspěvková organizace</a:t>
            </a:r>
            <a:b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sz="220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Člověk a </a:t>
            </a:r>
            <a:r>
              <a:rPr sz="220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svět </a:t>
            </a:r>
            <a:r>
              <a:rPr sz="220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práce, </a:t>
            </a:r>
            <a:r>
              <a:rPr kumimoji="0" lang="cs-CZ" sz="2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Finanční </a:t>
            </a: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gramotnost, </a:t>
            </a:r>
            <a:r>
              <a:rPr lang="cs-CZ" sz="2400" dirty="0" smtClean="0"/>
              <a:t>Několik odborných pojmů k tématu </a:t>
            </a:r>
            <a:r>
              <a:rPr lang="cs-CZ" sz="2400" b="1" dirty="0" smtClean="0"/>
              <a:t>Kam s penězi </a:t>
            </a: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(prezentace)</a:t>
            </a:r>
            <a:b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Autor: Mgr. Helena </a:t>
            </a:r>
            <a:r>
              <a:rPr kumimoji="0" lang="cs-CZ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Foldinová</a:t>
            </a: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a číslo materiálu: </a:t>
            </a:r>
            <a:r>
              <a:rPr kumimoji="0" lang="cs-CZ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VY_62_INOVACE_17/I.SADA</a:t>
            </a:r>
            <a:r>
              <a:rPr kumimoji="0" lang="cs-CZ" sz="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endParaRPr kumimoji="0" lang="cs-CZ" sz="2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30120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971600" y="3284984"/>
            <a:ext cx="7272808" cy="1926681"/>
          </a:xfrm>
          <a:prstGeom prst="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None/>
              <a:defRPr/>
            </a:pP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Anotace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: Prezentace je určena pro žáky 9.ročníku,slouží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k výkladu několika odborných pojmů k tématu </a:t>
            </a: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Kam 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s penězi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Období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: září – prosinec 2011</a:t>
            </a:r>
          </a:p>
          <a:p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13792"/>
            <a:ext cx="7848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Několik odborných pojmů k tématu </a:t>
            </a:r>
            <a:r>
              <a:rPr lang="cs-CZ" b="1" dirty="0" smtClean="0"/>
              <a:t>Kam s penězi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611560" y="1916832"/>
            <a:ext cx="7848600" cy="4525963"/>
          </a:xfrm>
        </p:spPr>
        <p:txBody>
          <a:bodyPr/>
          <a:lstStyle/>
          <a:p>
            <a:pPr>
              <a:buNone/>
            </a:pPr>
            <a:r>
              <a:rPr lang="cs-CZ" sz="4000" b="1" dirty="0" smtClean="0"/>
              <a:t>Znáš jejich význam?</a:t>
            </a:r>
          </a:p>
          <a:p>
            <a:r>
              <a:rPr lang="cs-CZ" sz="4000" dirty="0" smtClean="0"/>
              <a:t>termínovaný vklad</a:t>
            </a:r>
          </a:p>
          <a:p>
            <a:r>
              <a:rPr lang="cs-CZ" sz="4000" dirty="0" smtClean="0"/>
              <a:t>akcie</a:t>
            </a:r>
          </a:p>
          <a:p>
            <a:r>
              <a:rPr lang="cs-CZ" sz="4000" dirty="0" smtClean="0"/>
              <a:t>stavební spoření</a:t>
            </a:r>
          </a:p>
          <a:p>
            <a:r>
              <a:rPr lang="cs-CZ" sz="4000" dirty="0" smtClean="0"/>
              <a:t>podílový list</a:t>
            </a:r>
          </a:p>
          <a:p>
            <a:endParaRPr lang="cs-CZ" dirty="0"/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Termínovaný vklad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3500" dirty="0" smtClean="0"/>
              <a:t>= vklad, jehož výběr zákazníkem neboli </a:t>
            </a:r>
            <a:r>
              <a:rPr lang="cs-CZ" sz="3500" b="1" dirty="0" smtClean="0"/>
              <a:t>střadatelem</a:t>
            </a:r>
            <a:r>
              <a:rPr lang="cs-CZ" sz="3500" dirty="0" smtClean="0"/>
              <a:t> je možný až po uplynutí dohodnuté doby (</a:t>
            </a:r>
            <a:r>
              <a:rPr lang="cs-CZ" sz="3500" b="1" dirty="0" smtClean="0"/>
              <a:t>termínu</a:t>
            </a:r>
            <a:r>
              <a:rPr lang="cs-CZ" sz="3500" dirty="0" smtClean="0"/>
              <a:t>)</a:t>
            </a:r>
          </a:p>
          <a:p>
            <a:pPr>
              <a:buNone/>
            </a:pPr>
            <a:endParaRPr lang="cs-CZ" sz="3500" dirty="0" smtClean="0"/>
          </a:p>
          <a:p>
            <a:r>
              <a:rPr lang="cs-CZ" sz="3500" dirty="0" smtClean="0"/>
              <a:t>dřívější výběr je buď nemožný nebo je možný po zaplacení sankčního poplatku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Akcie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= podíl na základním kapitálu a celkovém majetku společnosti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čím více akcií dané firmy akcionář drží, tím má obvykle také větší sílu při hlasování na valné hromadě akcionářů dané firmy a větší podíl na zisku firmy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Stavební spoření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= </a:t>
            </a:r>
            <a:r>
              <a:rPr lang="cs-CZ" b="1" dirty="0" smtClean="0"/>
              <a:t>státem dotovaný</a:t>
            </a:r>
            <a:r>
              <a:rPr lang="cs-CZ" dirty="0" smtClean="0"/>
              <a:t>, a tedy relativně </a:t>
            </a:r>
            <a:r>
              <a:rPr lang="cs-CZ" b="1" dirty="0" smtClean="0"/>
              <a:t>výhodný druh spoření</a:t>
            </a:r>
            <a:r>
              <a:rPr lang="cs-CZ" dirty="0" smtClean="0"/>
              <a:t>, které lze po dohodnuté době ukončit buď výběrem naspořených peněz, nebo čerpáním úvěru určeného </a:t>
            </a:r>
          </a:p>
          <a:p>
            <a:pPr>
              <a:spcBef>
                <a:spcPts val="0"/>
              </a:spcBef>
              <a:buNone/>
            </a:pPr>
            <a:r>
              <a:rPr lang="cs-CZ" dirty="0" smtClean="0"/>
              <a:t>	na vybudování nebo renovaci vlastního bydlení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Podílový list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= podíl (podobný akcii) na základním kapitálu a celkovém majetku </a:t>
            </a:r>
            <a:r>
              <a:rPr lang="cs-CZ" b="1" dirty="0" smtClean="0"/>
              <a:t>podílového fondu</a:t>
            </a:r>
            <a:r>
              <a:rPr lang="cs-CZ" dirty="0" smtClean="0"/>
              <a:t>, tj. speciálního druhu společnosti, která za peníze nashromážděné od </a:t>
            </a:r>
            <a:r>
              <a:rPr lang="cs-CZ" b="1" dirty="0" smtClean="0"/>
              <a:t>podílníků</a:t>
            </a:r>
            <a:r>
              <a:rPr lang="cs-CZ" dirty="0" smtClean="0"/>
              <a:t> (vlastníků podílových listů) nakupuje jiná aktiva (vklady, akcie, dluhopisy aj.)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064896" cy="1728192"/>
          </a:xfrm>
        </p:spPr>
        <p:txBody>
          <a:bodyPr>
            <a:noAutofit/>
          </a:bodyPr>
          <a:lstStyle/>
          <a:p>
            <a:pPr algn="l"/>
            <a:r>
              <a:rPr lang="cs-CZ" sz="3400" b="1" dirty="0" smtClean="0"/>
              <a:t>Úkol č. 1: Najdi význam slov, kterým </a:t>
            </a:r>
            <a:br>
              <a:rPr lang="cs-CZ" sz="3400" b="1" dirty="0" smtClean="0"/>
            </a:br>
            <a:r>
              <a:rPr lang="cs-CZ" sz="3400" b="1" dirty="0" smtClean="0"/>
              <a:t> 	        v daném textu zcela nerozumíš</a:t>
            </a:r>
            <a:endParaRPr lang="cs-CZ" sz="3400" b="1" dirty="0"/>
          </a:p>
        </p:txBody>
      </p:sp>
      <p:sp>
        <p:nvSpPr>
          <p:cNvPr id="4" name="TextovéPole 3"/>
          <p:cNvSpPr txBox="1"/>
          <p:nvPr/>
        </p:nvSpPr>
        <p:spPr>
          <a:xfrm rot="19922715">
            <a:off x="1033371" y="2572439"/>
            <a:ext cx="1414233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400" b="1" dirty="0" smtClean="0">
                <a:solidFill>
                  <a:srgbClr val="FF0000"/>
                </a:solidFill>
              </a:rPr>
              <a:t>kapitál</a:t>
            </a:r>
            <a:endParaRPr lang="cs-CZ" sz="3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 rot="20964629">
            <a:off x="3460771" y="5320949"/>
            <a:ext cx="1839221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400" b="1" dirty="0" smtClean="0">
                <a:solidFill>
                  <a:srgbClr val="FF0000"/>
                </a:solidFill>
              </a:rPr>
              <a:t>renovace</a:t>
            </a:r>
            <a:endParaRPr lang="cs-CZ" sz="34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 rot="20726373">
            <a:off x="4909651" y="3852403"/>
            <a:ext cx="1728422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400" b="1" dirty="0" smtClean="0">
                <a:solidFill>
                  <a:srgbClr val="FF0000"/>
                </a:solidFill>
              </a:rPr>
              <a:t>akcionář</a:t>
            </a:r>
            <a:endParaRPr lang="cs-CZ" sz="3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 rot="634794">
            <a:off x="4603658" y="2468036"/>
            <a:ext cx="2923685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400" b="1" dirty="0" smtClean="0">
                <a:solidFill>
                  <a:srgbClr val="FF0000"/>
                </a:solidFill>
              </a:rPr>
              <a:t>valná hromada</a:t>
            </a:r>
            <a:endParaRPr lang="cs-CZ" sz="3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 rot="984756">
            <a:off x="2026081" y="3697944"/>
            <a:ext cx="199244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400" b="1" dirty="0" smtClean="0">
                <a:solidFill>
                  <a:srgbClr val="FF0000"/>
                </a:solidFill>
              </a:rPr>
              <a:t>dotovaný</a:t>
            </a:r>
            <a:endParaRPr lang="cs-CZ" sz="3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 rot="20964629">
            <a:off x="6708306" y="4955487"/>
            <a:ext cx="996555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400" b="1" dirty="0" smtClean="0">
                <a:solidFill>
                  <a:srgbClr val="FF0000"/>
                </a:solidFill>
              </a:rPr>
              <a:t>úvěr</a:t>
            </a:r>
            <a:endParaRPr lang="cs-CZ" sz="34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 rot="20964629">
            <a:off x="723570" y="4970588"/>
            <a:ext cx="1944571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400" b="1" dirty="0" smtClean="0">
                <a:solidFill>
                  <a:srgbClr val="FF0000"/>
                </a:solidFill>
              </a:rPr>
              <a:t>dluhopisy</a:t>
            </a:r>
            <a:endParaRPr lang="cs-CZ" sz="3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859216" cy="1498178"/>
          </a:xfrm>
        </p:spPr>
        <p:txBody>
          <a:bodyPr>
            <a:normAutofit/>
          </a:bodyPr>
          <a:lstStyle/>
          <a:p>
            <a:pPr algn="l"/>
            <a:r>
              <a:rPr lang="cs-CZ" sz="3600" b="1" dirty="0" smtClean="0"/>
              <a:t>Úkol č. 2: Vypiš nejznámější stavební 			 spořitelny v ČR</a:t>
            </a:r>
            <a:endParaRPr lang="cs-CZ" sz="36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2006777"/>
            <a:ext cx="6588224" cy="4446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280920" cy="3096344"/>
          </a:xfrm>
        </p:spPr>
        <p:txBody>
          <a:bodyPr>
            <a:noAutofit/>
          </a:bodyPr>
          <a:lstStyle/>
          <a:p>
            <a:pPr algn="l"/>
            <a:r>
              <a:rPr lang="cs-CZ" sz="3600" b="1" dirty="0" smtClean="0"/>
              <a:t>Úkol č. 3: Pomocí internetového 			         vyhledávače 			 	   	         </a:t>
            </a:r>
            <a:r>
              <a:rPr lang="cs-CZ" sz="3600" b="1" dirty="0" smtClean="0">
                <a:hlinkClick r:id="rId2"/>
              </a:rPr>
              <a:t>http://www.</a:t>
            </a:r>
            <a:r>
              <a:rPr lang="cs-CZ" sz="3600" b="1" dirty="0" err="1" smtClean="0">
                <a:hlinkClick r:id="rId2"/>
              </a:rPr>
              <a:t>google.cz</a:t>
            </a:r>
            <a:r>
              <a:rPr lang="cs-CZ" sz="3600" b="1" dirty="0" smtClean="0">
                <a:hlinkClick r:id="rId2"/>
              </a:rPr>
              <a:t>/</a:t>
            </a:r>
            <a:r>
              <a:rPr lang="cs-CZ" sz="3600" b="1" dirty="0" smtClean="0"/>
              <a:t> zjisti  	         některé zajímavé informace </a:t>
            </a:r>
            <a:br>
              <a:rPr lang="cs-CZ" sz="3600" b="1" dirty="0" smtClean="0"/>
            </a:br>
            <a:r>
              <a:rPr lang="cs-CZ" sz="3600" b="1" dirty="0" smtClean="0"/>
              <a:t>		o termínovaném účtu Komerční   </a:t>
            </a:r>
            <a:br>
              <a:rPr lang="cs-CZ" sz="3600" b="1" dirty="0" smtClean="0"/>
            </a:br>
            <a:r>
              <a:rPr lang="cs-CZ" sz="3600" b="1" dirty="0" smtClean="0"/>
              <a:t>		banky </a:t>
            </a:r>
            <a:endParaRPr lang="cs-CZ" sz="36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 idx="4294967295"/>
          </p:nvPr>
        </p:nvSpPr>
        <p:spPr>
          <a:xfrm>
            <a:off x="539552" y="260648"/>
            <a:ext cx="7920880" cy="1143000"/>
          </a:xfrm>
          <a:ln>
            <a:solidFill>
              <a:schemeClr val="tx1"/>
            </a:solidFill>
          </a:ln>
        </p:spPr>
        <p:txBody>
          <a:bodyPr/>
          <a:lstStyle/>
          <a:p>
            <a:pPr algn="l"/>
            <a:r>
              <a:rPr lang="cs-CZ" b="1" dirty="0" smtClean="0">
                <a:effectLst/>
              </a:rPr>
              <a:t>Použité zdroje:</a:t>
            </a:r>
            <a:endParaRPr lang="cs-CZ" b="1" dirty="0">
              <a:effectLst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205561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611560" y="1844824"/>
            <a:ext cx="828092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cap="all" dirty="0" smtClean="0">
                <a:cs typeface="Arial" pitchFamily="34" charset="0"/>
              </a:rPr>
              <a:t> </a:t>
            </a:r>
            <a:r>
              <a:rPr lang="cs-CZ" sz="2600" cap="all" dirty="0" smtClean="0">
                <a:cs typeface="Arial" pitchFamily="34" charset="0"/>
              </a:rPr>
              <a:t>Skořepa, M. – Skořepová E. </a:t>
            </a:r>
            <a:r>
              <a:rPr lang="cs-CZ" sz="2600" dirty="0" smtClean="0">
                <a:cs typeface="Arial" pitchFamily="34" charset="0"/>
              </a:rPr>
              <a:t>Finanční a ekonomická</a:t>
            </a:r>
          </a:p>
          <a:p>
            <a:r>
              <a:rPr lang="cs-CZ" sz="2600" dirty="0" smtClean="0">
                <a:cs typeface="Arial" pitchFamily="34" charset="0"/>
              </a:rPr>
              <a:t>   gramotnost I. </a:t>
            </a:r>
            <a:r>
              <a:rPr lang="cs-CZ" sz="2600" dirty="0" err="1" smtClean="0">
                <a:cs typeface="Arial" pitchFamily="34" charset="0"/>
              </a:rPr>
              <a:t>vyd</a:t>
            </a:r>
            <a:r>
              <a:rPr lang="cs-CZ" sz="2600" dirty="0" smtClean="0">
                <a:cs typeface="Arial" pitchFamily="34" charset="0"/>
              </a:rPr>
              <a:t>. Praha:</a:t>
            </a:r>
            <a:r>
              <a:rPr lang="cs-CZ" sz="2600" dirty="0" err="1" smtClean="0">
                <a:cs typeface="Arial" pitchFamily="34" charset="0"/>
              </a:rPr>
              <a:t>Scientia</a:t>
            </a:r>
            <a:r>
              <a:rPr lang="cs-CZ" sz="2600" dirty="0" smtClean="0">
                <a:cs typeface="Arial" pitchFamily="34" charset="0"/>
              </a:rPr>
              <a:t>, 2008. 126s. ISBN</a:t>
            </a:r>
          </a:p>
          <a:p>
            <a:r>
              <a:rPr lang="cs-CZ" sz="2600" dirty="0" smtClean="0">
                <a:cs typeface="Arial" pitchFamily="34" charset="0"/>
              </a:rPr>
              <a:t>   978-80-86960-40-1</a:t>
            </a:r>
          </a:p>
          <a:p>
            <a:pPr>
              <a:buFont typeface="Arial" pitchFamily="34" charset="0"/>
              <a:buChar char="•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600" dirty="0" smtClean="0">
                <a:cs typeface="Arial" pitchFamily="34" charset="0"/>
              </a:rPr>
              <a:t>obrázek z galerie </a:t>
            </a:r>
            <a:r>
              <a:rPr lang="cs-CZ" sz="2600" dirty="0" smtClean="0">
                <a:cs typeface="Arial" pitchFamily="34" charset="0"/>
                <a:hlinkClick r:id="rId3"/>
              </a:rPr>
              <a:t>www.office.</a:t>
            </a:r>
            <a:r>
              <a:rPr lang="cs-CZ" sz="2600" dirty="0" err="1" smtClean="0">
                <a:cs typeface="Arial" pitchFamily="34" charset="0"/>
                <a:hlinkClick r:id="rId3"/>
              </a:rPr>
              <a:t>com</a:t>
            </a:r>
            <a:r>
              <a:rPr lang="cs-CZ" sz="2600" dirty="0" smtClean="0">
                <a:cs typeface="Arial" pitchFamily="34" charset="0"/>
              </a:rPr>
              <a:t> </a:t>
            </a:r>
          </a:p>
          <a:p>
            <a:endParaRPr lang="cs-CZ" sz="2600" dirty="0" smtClean="0"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tempPhotoAlbu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AC6DD24B17643A43B5911557F59D23340400899CD97D2199F748BA22A48D93649A64" ma:contentTypeVersion="31" ma:contentTypeDescription="Create a new document." ma:contentTypeScope="" ma:versionID="9e1ac57e4c2658fe23858d96be6d3be6"/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/>
</file>

<file path=customXml/itemProps1.xml><?xml version="1.0" encoding="utf-8"?>
<ds:datastoreItem xmlns:ds="http://schemas.openxmlformats.org/officeDocument/2006/customXml" ds:itemID="{DD5A37E5-6F79-4BDB-B637-10C0009FB455}">
  <ds:schemaRefs>
    <ds:schemaRef ds:uri="http://schemas.microsoft.com/office/2006/metadata/contentType"/>
    <ds:schemaRef ds:uri="http://schemas.microsoft.com/office/2006/metadata/properties/metaAttributes"/>
  </ds:schemaRefs>
</ds:datastoreItem>
</file>

<file path=customXml/itemProps2.xml><?xml version="1.0" encoding="utf-8"?>
<ds:datastoreItem xmlns:ds="http://schemas.openxmlformats.org/officeDocument/2006/customXml" ds:itemID="{44FE3E3D-A0AC-4999-84C6-0079FB778B0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FACF5DE-4F5C-4360-B926-DAB0FDEF3E1E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ContempPhotoAlbum</Template>
  <TotalTime>0</TotalTime>
  <Words>253</Words>
  <Application>Microsoft Office PowerPoint</Application>
  <PresentationFormat>Předvádění na obrazovce (4:3)</PresentationFormat>
  <Paragraphs>40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ContempPhotoAlbum</vt:lpstr>
      <vt:lpstr>Snímek 1</vt:lpstr>
      <vt:lpstr>Několik odborných pojmů k tématu Kam s penězi</vt:lpstr>
      <vt:lpstr>Termínovaný vklad</vt:lpstr>
      <vt:lpstr>Akcie</vt:lpstr>
      <vt:lpstr>Stavební spoření</vt:lpstr>
      <vt:lpstr>Podílový list</vt:lpstr>
      <vt:lpstr>Úkol č. 1: Najdi význam slov, kterým            v daném textu zcela nerozumíš</vt:lpstr>
      <vt:lpstr>Úkol č. 2: Vypiš nejznámější stavební     spořitelny v ČR</vt:lpstr>
      <vt:lpstr>Úkol č. 3: Pomocí internetového             vyhledávače                   http://www.google.cz/ zjisti            některé zajímavé informace    o termínovaném účtu Komerční      banky 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2012-01-12T15:38:43Z</dcterms:created>
  <dcterms:modified xsi:type="dcterms:W3CDTF">2012-05-15T17:18:56Z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TC101769259990</vt:lpwstr>
  </property>
</Properties>
</file>