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60" r:id="rId4"/>
    <p:sldId id="259" r:id="rId5"/>
    <p:sldId id="261" r:id="rId6"/>
    <p:sldId id="262" r:id="rId7"/>
    <p:sldId id="264" r:id="rId8"/>
    <p:sldId id="263" r:id="rId9"/>
    <p:sldId id="265" r:id="rId10"/>
    <p:sldId id="266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6" d="100"/>
          <a:sy n="36" d="100"/>
        </p:scale>
        <p:origin x="-81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/>
          </p:cNvSpPr>
          <p:nvPr/>
        </p:nvSpPr>
        <p:spPr>
          <a:xfrm>
            <a:off x="899592" y="300160"/>
            <a:ext cx="7887250" cy="280831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j-lt"/>
              <a:ea typeface="+mj-ea"/>
              <a:cs typeface="Arial" pitchFamily="34" charset="0"/>
            </a:endParaRPr>
          </a:p>
          <a:p>
            <a:pPr lvl="0">
              <a:spcBef>
                <a:spcPts val="1200"/>
              </a:spcBef>
              <a:defRPr/>
            </a:pP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školy: ZŠ Varnsdorf, Edisonova 2821, okres Děčín, příspěvková organizace</a:t>
            </a:r>
            <a:b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Člověk a svět </a:t>
            </a: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práce, 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Finanční 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gramotnost,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Rozpočet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druhy rozpočtu 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(prezentace)</a:t>
            </a:r>
            <a:b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Autor: Mgr. Helena </a:t>
            </a:r>
            <a:r>
              <a:rPr kumimoji="0" lang="cs-CZ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Foldinová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a číslo materiálu: </a:t>
            </a:r>
            <a:r>
              <a:rPr kumimoji="0" lang="cs-CZ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VY_62_INOVACE_03/II.SADA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j-lt"/>
                <a:ea typeface="+mj-ea"/>
                <a:cs typeface="Arial" pitchFamily="34" charset="0"/>
              </a:rPr>
              <a:t/>
            </a:r>
            <a:b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j-lt"/>
                <a:ea typeface="+mj-ea"/>
                <a:cs typeface="Arial" pitchFamily="34" charset="0"/>
              </a:rPr>
            </a:b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0120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971600" y="3284984"/>
            <a:ext cx="7272808" cy="18835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None/>
              <a:defRPr/>
            </a:pPr>
            <a:r>
              <a:rPr lang="cs-CZ" sz="2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Anotace</a:t>
            </a: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Prezentace je určena pro žáky 9. ročníku, žáci</a:t>
            </a:r>
          </a:p>
          <a:p>
            <a:pPr marL="342900" indent="-342900">
              <a:buFont typeface="Arial" pitchFamily="34" charset="0"/>
              <a:buNone/>
              <a:defRPr/>
            </a:pP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 seznamují, jaký význam má rozpočet pro dobré</a:t>
            </a:r>
          </a:p>
          <a:p>
            <a:pPr marL="342900" indent="-342900">
              <a:buFont typeface="Arial" pitchFamily="34" charset="0"/>
              <a:buNone/>
              <a:defRPr/>
            </a:pP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hospodaření</a:t>
            </a:r>
            <a:endParaRPr lang="cs-CZ" sz="2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Období</a:t>
            </a: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leden – květen 2012</a:t>
            </a:r>
          </a:p>
          <a:p>
            <a:endParaRPr lang="cs-CZ" sz="2400" dirty="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/>
              <a:t>Rozpočet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dirty="0" smtClean="0">
                <a:latin typeface="Calibri" pitchFamily="34" charset="0"/>
                <a:cs typeface="Calibri" pitchFamily="34" charset="0"/>
              </a:rPr>
              <a:t>=  </a:t>
            </a:r>
            <a:r>
              <a:rPr lang="cs-CZ" sz="3600" dirty="0" smtClean="0">
                <a:latin typeface="Calibri" pitchFamily="34" charset="0"/>
                <a:cs typeface="Calibri" pitchFamily="34" charset="0"/>
              </a:rPr>
              <a:t>jedním z užitečných nástrojů dobrého hospodaření s penězi</a:t>
            </a:r>
          </a:p>
          <a:p>
            <a:r>
              <a:rPr lang="cs-CZ" sz="3600" dirty="0" smtClean="0">
                <a:latin typeface="Calibri" pitchFamily="34" charset="0"/>
                <a:cs typeface="Calibri" pitchFamily="34" charset="0"/>
              </a:rPr>
              <a:t>umožňuje porovnávat předpokládané </a:t>
            </a:r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příjmy</a:t>
            </a:r>
            <a:r>
              <a:rPr lang="cs-CZ" sz="3600" dirty="0" smtClean="0">
                <a:latin typeface="Calibri" pitchFamily="34" charset="0"/>
                <a:cs typeface="Calibri" pitchFamily="34" charset="0"/>
              </a:rPr>
              <a:t> (zdroje) s předpokládanými </a:t>
            </a:r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výdaji</a:t>
            </a:r>
            <a:r>
              <a:rPr lang="cs-CZ" sz="3600" dirty="0" smtClean="0">
                <a:latin typeface="Calibri" pitchFamily="34" charset="0"/>
                <a:cs typeface="Calibri" pitchFamily="34" charset="0"/>
              </a:rPr>
              <a:t> (potřeby), a tak se rozhodnout o účelném využití peněz</a:t>
            </a:r>
            <a:endParaRPr lang="cs-CZ" sz="36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484784"/>
            <a:ext cx="8352928" cy="316835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Úkol č. 1</a:t>
            </a:r>
            <a:r>
              <a:rPr lang="cs-CZ" b="1" dirty="0" smtClean="0"/>
              <a:t>: Co je základním zdrojem 		          příjmů dospělého     	    			   člověka?</a:t>
            </a:r>
            <a:br>
              <a:rPr lang="cs-CZ" b="1" dirty="0" smtClean="0"/>
            </a:br>
            <a:r>
              <a:rPr lang="cs-CZ" b="1" dirty="0" smtClean="0"/>
              <a:t>	          Na co jdou obvykle jeho 	   		   výdaje?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484784"/>
            <a:ext cx="8229600" cy="2655168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Úkol č. 2: </a:t>
            </a:r>
            <a:r>
              <a:rPr lang="cs-CZ" b="1" dirty="0" smtClean="0"/>
              <a:t>Zamysli se, co znamenají 		    vedlejší příjmy nebo 				    doplňkové příjmy, které 			    také mohou mít rodiny.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Druhy rozpočtu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20072" y="2276872"/>
            <a:ext cx="8229600" cy="4389120"/>
          </a:xfrm>
        </p:spPr>
        <p:txBody>
          <a:bodyPr/>
          <a:lstStyle/>
          <a:p>
            <a:r>
              <a:rPr lang="cs-CZ" sz="4400" dirty="0" smtClean="0">
                <a:latin typeface="Calibri" pitchFamily="34" charset="0"/>
                <a:cs typeface="Calibri" pitchFamily="34" charset="0"/>
              </a:rPr>
              <a:t>rodinný</a:t>
            </a:r>
          </a:p>
          <a:p>
            <a:r>
              <a:rPr lang="cs-CZ" sz="4400" dirty="0" smtClean="0">
                <a:latin typeface="Calibri" pitchFamily="34" charset="0"/>
                <a:cs typeface="Calibri" pitchFamily="34" charset="0"/>
              </a:rPr>
              <a:t>podnikový</a:t>
            </a:r>
          </a:p>
          <a:p>
            <a:r>
              <a:rPr lang="cs-CZ" sz="4400" dirty="0" smtClean="0">
                <a:latin typeface="Calibri" pitchFamily="34" charset="0"/>
                <a:cs typeface="Calibri" pitchFamily="34" charset="0"/>
              </a:rPr>
              <a:t>obecní</a:t>
            </a:r>
          </a:p>
          <a:p>
            <a:r>
              <a:rPr lang="cs-CZ" sz="4400" dirty="0" smtClean="0">
                <a:latin typeface="Calibri" pitchFamily="34" charset="0"/>
                <a:cs typeface="Calibri" pitchFamily="34" charset="0"/>
              </a:rPr>
              <a:t>krajský</a:t>
            </a:r>
          </a:p>
          <a:p>
            <a:r>
              <a:rPr lang="cs-CZ" sz="4400" dirty="0" smtClean="0">
                <a:latin typeface="Calibri" pitchFamily="34" charset="0"/>
                <a:cs typeface="Calibri" pitchFamily="34" charset="0"/>
              </a:rPr>
              <a:t>státní</a:t>
            </a:r>
          </a:p>
          <a:p>
            <a:endParaRPr lang="cs-CZ" dirty="0"/>
          </a:p>
        </p:txBody>
      </p:sp>
      <p:pic>
        <p:nvPicPr>
          <p:cNvPr id="2051" name="Picture 3" descr="C:\Users\Deniska\AppData\Local\Microsoft\Windows\Temporary Internet Files\Content.IE5\N1T1CU0P\MC90044131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573016"/>
            <a:ext cx="2743200" cy="2743200"/>
          </a:xfrm>
          <a:prstGeom prst="rect">
            <a:avLst/>
          </a:prstGeom>
          <a:noFill/>
        </p:spPr>
      </p:pic>
      <p:pic>
        <p:nvPicPr>
          <p:cNvPr id="2053" name="Picture 5" descr="C:\Users\Deniska\Desktop\minceu.jpg"/>
          <p:cNvPicPr>
            <a:picLocks noChangeAspect="1" noChangeArrowheads="1"/>
          </p:cNvPicPr>
          <p:nvPr/>
        </p:nvPicPr>
        <p:blipFill>
          <a:blip r:embed="rId4" cstate="print"/>
          <a:srcRect r="66400" b="83812"/>
          <a:stretch>
            <a:fillRect/>
          </a:stretch>
        </p:blipFill>
        <p:spPr bwMode="auto">
          <a:xfrm>
            <a:off x="827584" y="2132856"/>
            <a:ext cx="1008112" cy="7200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406 0.00277 C 0.08281 -0.00578 0.08107 -0.00393 0.10694 -0.00578 C 0.11788 -0.01064 0.12951 -0.01133 0.14027 -0.01642 C 0.18316 -0.01573 0.22586 -0.0155 0.26875 -0.01411 C 0.28003 -0.01365 0.29027 -0.00347 0.30052 0.00069 C 0.30538 0.00254 0.31475 0.00693 0.31475 0.00693 C 0.31718 0.01017 0.32031 0.01225 0.32274 0.01549 C 0.32413 0.01734 0.32448 0.01988 0.32586 0.02173 C 0.3335 0.03167 0.32829 0.02034 0.33385 0.03028 C 0.33611 0.03422 0.34027 0.04277 0.34027 0.04277 C 0.3434 0.05572 0.3427 0.04971 0.34027 0.07237 C 0.3401 0.07468 0.34027 0.07791 0.33871 0.07884 C 0.33472 0.08115 0.3302 0.08023 0.32586 0.08092 C 0.31145 0.08739 0.29357 0.08531 0.27829 0.08716 C 0.27204 0.09017 0.26562 0.09133 0.2592 0.09364 C 0.25607 0.09479 0.24982 0.0978 0.24982 0.0978 C 0.23941 0.11098 0.2217 0.11121 0.2085 0.1126 C 0.20538 0.11398 0.20208 0.11514 0.19895 0.11676 C 0.19739 0.11745 0.19583 0.11838 0.19427 0.11907 C 0.19114 0.12046 0.18784 0.12185 0.18472 0.12323 C 0.18316 0.12393 0.17986 0.12531 0.17986 0.12531 C 0.175 0.12948 0.17274 0.13364 0.16718 0.13595 C 0.16215 0.14265 0.16163 0.14635 0.1592 0.15491 C 0.16076 0.17156 0.15868 0.18427 0.17204 0.18867 C 0.17864 0.19768 0.18958 0.20254 0.19895 0.20554 C 0.22586 0.23075 0.32031 0.21826 0.32274 0.21826 C 0.33003 0.22127 0.33611 0.22659 0.3434 0.2289 C 0.34496 0.23028 0.34635 0.23213 0.34809 0.23306 C 0.35017 0.23422 0.3526 0.23375 0.35451 0.23514 C 0.3559 0.23607 0.35659 0.23815 0.35764 0.23953 C 0.36145 0.24462 0.3651 0.24763 0.37031 0.24994 C 0.37448 0.25549 0.37569 0.26196 0.37829 0.26913 C 0.37986 0.27953 0.38229 0.28878 0.38472 0.29872 C 0.3809 0.3237 0.38645 0.29664 0.37829 0.3156 C 0.37725 0.31815 0.3776 0.32138 0.37673 0.32393 C 0.37517 0.32786 0.36527 0.33872 0.3625 0.34104 C 0.35729 0.3452 0.34496 0.34728 0.34496 0.34728 C 0.33663 0.35468 0.32448 0.35745 0.31475 0.36 C 0.31215 0.36069 0.30954 0.36115 0.30694 0.36208 C 0.30364 0.36323 0.29739 0.36624 0.29739 0.36624 C 0.29253 0.37294 0.29045 0.37063 0.28628 0.37896 C 0.28576 0.38104 0.28437 0.38312 0.28472 0.38543 C 0.28611 0.39329 0.29375 0.40161 0.29739 0.40647 C 0.29878 0.40832 0.29913 0.41109 0.30052 0.41271 C 0.30295 0.41526 0.31163 0.41988 0.31475 0.42127 C 0.32118 0.42936 0.3302 0.43329 0.33871 0.43607 C 0.34687 0.44138 0.3526 0.44416 0.3592 0.45294 C 0.36111 0.45965 0.36389 0.46497 0.36562 0.4719 C 0.36354 0.48948 0.36198 0.50728 0.3592 0.52485 C 0.35694 0.53942 0.33941 0.54404 0.33073 0.5482 C 0.31128 0.54659 0.30729 0.54659 0.29253 0.54173 C 0.28784 0.53757 0.28298 0.53549 0.27829 0.53109 C 0.27725 0.52901 0.27673 0.52647 0.27517 0.52485 C 0.27378 0.52346 0.27135 0.52462 0.27031 0.52277 C 0.26736 0.51745 0.26909 0.50867 0.26562 0.50381 C 0.26111 0.49757 0.26336 0.50104 0.2592 0.49317 C 0.25434 0.4726 0.23003 0.4763 0.21805 0.4763 " pathEditMode="relative" ptsTypes="fffffffffff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9888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Úkol č. 3: </a:t>
            </a:r>
            <a:r>
              <a:rPr lang="cs-CZ" b="1" dirty="0" smtClean="0"/>
              <a:t>Které z těchto druhů bys 			    zařadil do soustavy tzv. 			    veřejných rozpočtů?</a:t>
            </a:r>
            <a:endParaRPr lang="cs-CZ" b="1" dirty="0"/>
          </a:p>
        </p:txBody>
      </p:sp>
      <p:pic>
        <p:nvPicPr>
          <p:cNvPr id="3074" name="Picture 2" descr="C:\Users\Deniska\AppData\Local\Microsoft\Windows\Temporary Internet Files\Content.IE5\HI8B78M8\MC900441324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3212976"/>
            <a:ext cx="3456384" cy="3456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/>
          <a:lstStyle/>
          <a:p>
            <a:pPr algn="ctr"/>
            <a:r>
              <a:rPr lang="cs-CZ" b="1" dirty="0" smtClean="0"/>
              <a:t>Zdroje veřejných rozpočtů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438912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700" b="1" dirty="0" smtClean="0">
                <a:latin typeface="Calibri" pitchFamily="34" charset="0"/>
                <a:cs typeface="Calibri" pitchFamily="34" charset="0"/>
              </a:rPr>
              <a:t>Příjmy pocházejí: </a:t>
            </a:r>
          </a:p>
          <a:p>
            <a:pPr marL="514350" indent="-514350">
              <a:buAutoNum type="arabicPeriod"/>
            </a:pPr>
            <a:r>
              <a:rPr lang="cs-CZ" sz="3700" b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  <a:cs typeface="Calibri" pitchFamily="34" charset="0"/>
              </a:rPr>
              <a:t>daně</a:t>
            </a:r>
            <a:r>
              <a:rPr lang="cs-CZ" sz="3700" dirty="0" smtClean="0">
                <a:latin typeface="Calibri" pitchFamily="34" charset="0"/>
                <a:cs typeface="Calibri" pitchFamily="34" charset="0"/>
              </a:rPr>
              <a:t> → na účet finančních úřadů</a:t>
            </a:r>
          </a:p>
          <a:p>
            <a:pPr marL="514350" indent="-514350">
              <a:buAutoNum type="arabicPeriod"/>
            </a:pPr>
            <a:r>
              <a:rPr lang="cs-CZ" sz="3700" b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  <a:cs typeface="Calibri" pitchFamily="34" charset="0"/>
              </a:rPr>
              <a:t>pojistné na veřejné zdravotní pojištění </a:t>
            </a:r>
            <a:r>
              <a:rPr lang="cs-CZ" sz="3700" dirty="0" smtClean="0">
                <a:latin typeface="Calibri" pitchFamily="34" charset="0"/>
                <a:cs typeface="Calibri" pitchFamily="34" charset="0"/>
              </a:rPr>
              <a:t>→ do rozpočtů zdravotních pojišťoven</a:t>
            </a:r>
          </a:p>
          <a:p>
            <a:pPr marL="514350" indent="-514350">
              <a:buAutoNum type="arabicPeriod"/>
            </a:pPr>
            <a:r>
              <a:rPr lang="cs-CZ" sz="3700" b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  <a:cs typeface="Calibri" pitchFamily="34" charset="0"/>
              </a:rPr>
              <a:t>pojistné na sociální zabezpečení </a:t>
            </a:r>
          </a:p>
          <a:p>
            <a:pPr marL="514350" indent="-514350">
              <a:buNone/>
            </a:pPr>
            <a:r>
              <a:rPr lang="cs-CZ" sz="3700" b="1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  <a:cs typeface="Calibri" pitchFamily="34" charset="0"/>
              </a:rPr>
              <a:t>     </a:t>
            </a:r>
            <a:r>
              <a:rPr lang="cs-CZ" sz="3700" dirty="0" smtClean="0">
                <a:latin typeface="Calibri" pitchFamily="34" charset="0"/>
                <a:cs typeface="Calibri" pitchFamily="34" charset="0"/>
              </a:rPr>
              <a:t>→ na účet České správy sociálního zabezpečení</a:t>
            </a:r>
            <a:endParaRPr lang="cs-CZ" sz="37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44824"/>
            <a:ext cx="8229600" cy="1143000"/>
          </a:xfrm>
        </p:spPr>
        <p:txBody>
          <a:bodyPr>
            <a:noAutofit/>
          </a:bodyPr>
          <a:lstStyle/>
          <a:p>
            <a:r>
              <a:rPr lang="cs-CZ" sz="4500" b="1" dirty="0" smtClean="0">
                <a:solidFill>
                  <a:schemeClr val="tx1"/>
                </a:solidFill>
              </a:rPr>
              <a:t>Úkol č. 4: </a:t>
            </a:r>
            <a:r>
              <a:rPr lang="cs-CZ" sz="4500" dirty="0" smtClean="0"/>
              <a:t>Co všechno se platí </a:t>
            </a:r>
            <a:br>
              <a:rPr lang="cs-CZ" sz="4500" dirty="0" smtClean="0"/>
            </a:br>
            <a:r>
              <a:rPr lang="cs-CZ" sz="4500" dirty="0" smtClean="0"/>
              <a:t>	           z peněz (pojistné na 				    sociální zabezpečení)?</a:t>
            </a:r>
            <a:endParaRPr lang="cs-CZ" sz="45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3284984"/>
            <a:ext cx="8229600" cy="438912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latin typeface="Calibri" pitchFamily="34" charset="0"/>
                <a:cs typeface="Calibri" pitchFamily="34" charset="0"/>
              </a:rPr>
              <a:t>dávky důchodového pojištění </a:t>
            </a:r>
          </a:p>
          <a:p>
            <a:r>
              <a:rPr lang="cs-CZ" sz="4000" b="1" dirty="0" smtClean="0">
                <a:latin typeface="Calibri" pitchFamily="34" charset="0"/>
                <a:cs typeface="Calibri" pitchFamily="34" charset="0"/>
              </a:rPr>
              <a:t>dávky nemocenského pojištění</a:t>
            </a:r>
          </a:p>
          <a:p>
            <a:r>
              <a:rPr lang="cs-CZ" sz="4000" b="1" dirty="0" smtClean="0">
                <a:latin typeface="Calibri" pitchFamily="34" charset="0"/>
                <a:cs typeface="Calibri" pitchFamily="34" charset="0"/>
              </a:rPr>
              <a:t>dávky v nezaměstnanosti</a:t>
            </a:r>
            <a:endParaRPr lang="cs-CZ" sz="40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204864"/>
            <a:ext cx="858964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Úkol č. 5: </a:t>
            </a:r>
            <a:r>
              <a:rPr lang="cs-CZ" dirty="0" smtClean="0"/>
              <a:t>Kdy vzniká na rozpočtu 			    PŘEBYTEK a kdy  					    SCHODEK neboli DEFICIT?</a:t>
            </a:r>
            <a:endParaRPr lang="cs-CZ" dirty="0"/>
          </a:p>
        </p:txBody>
      </p:sp>
      <p:pic>
        <p:nvPicPr>
          <p:cNvPr id="5" name="Picture 5" descr="C:\Users\Deniska\Desktop\minceu.jpg"/>
          <p:cNvPicPr>
            <a:picLocks noChangeAspect="1" noChangeArrowheads="1"/>
          </p:cNvPicPr>
          <p:nvPr/>
        </p:nvPicPr>
        <p:blipFill>
          <a:blip r:embed="rId3" cstate="print"/>
          <a:srcRect r="66400" b="83812"/>
          <a:stretch>
            <a:fillRect/>
          </a:stretch>
        </p:blipFill>
        <p:spPr bwMode="auto">
          <a:xfrm>
            <a:off x="755576" y="2420888"/>
            <a:ext cx="1008112" cy="7200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02 0.05805 C -0.00937 0.07192 -0.01579 0.08881 -0.0177 0.10315 C -0.021 0.12697 -0.02257 0.14986 -0.02847 0.17276 C -0.03194 0.1864 -0.03298 0.19935 -0.03923 0.21161 C -0.04479 0.24052 -0.05069 0.26873 -0.05451 0.29787 C -0.05399 0.32447 -0.05451 0.35106 -0.05312 0.37766 C -0.05295 0.3802 -0.05052 0.38159 -0.05 0.3839 C -0.04791 0.39269 -0.04861 0.40241 -0.04531 0.4105 C -0.03993 0.42345 -0.03472 0.43085 -0.02691 0.44126 C -0.02326 0.44612 -0.00746 0.4512 -0.00225 0.45352 C 0.0158 0.45236 0.03021 0.45213 0.04688 0.44542 C 0.05382 0.43617 0.06372 0.4334 0.06997 0.42276 C 0.075 0.4142 0.07709 0.4068 0.08073 0.39824 C 0.08837 0.38044 0.08542 0.392 0.0915 0.37558 C 0.09375 0.36933 0.09254 0.36841 0.09462 0.36124 C 0.09879 0.3469 0.10174 0.33279 0.10539 0.31822 C 0.10591 0.31082 0.10573 0.30319 0.10695 0.29579 C 0.1073 0.29325 0.10921 0.29186 0.11007 0.28955 C 0.11285 0.28238 0.11337 0.27451 0.11615 0.26711 C 0.11667 0.26434 0.1198 0.24676 0.12084 0.24653 C 0.12344 0.24584 0.12587 0.24514 0.12848 0.24445 C 0.13959 0.23474 0.12709 0.24792 0.13455 0.23011 C 0.13542 0.22803 0.13785 0.22757 0.13924 0.22595 C 0.14098 0.2241 0.14236 0.22202 0.14393 0.21994 C 0.14723 0.21045 0.14896 0.20883 0.15625 0.2056 C 0.16164 0.19426 0.16736 0.19519 0.17622 0.19126 C 0.18368 0.18432 0.19046 0.17715 0.19931 0.17484 C 0.23664 0.17623 0.25539 0.1568 0.26546 0.19519 C 0.26927 0.22549 0.26997 0.25809 0.26233 0.28747 C 0.26146 0.29371 0.25973 0.29972 0.25921 0.30597 C 0.25747 0.32516 0.25868 0.33164 0.25469 0.3469 C 0.25521 0.38113 0.25539 0.41513 0.25625 0.44935 C 0.2573 0.48636 0.28334 0.4926 0.30539 0.49861 C 0.33559 0.49699 0.33594 0.49769 0.35625 0.49237 C 0.36285 0.48659 0.37171 0.47549 0.37917 0.47202 C 0.38542 0.46369 0.38716 0.45883 0.3915 0.44935 C 0.39341 0.44519 0.39566 0.44126 0.39775 0.4371 C 0.39879 0.43501 0.40087 0.43108 0.40087 0.43108 C 0.40486 0.41281 0.4066 0.39408 0.41007 0.37558 C 0.41059 0.36748 0.41146 0.35916 0.41164 0.35106 C 0.41233 0.32447 0.41164 0.29764 0.41302 0.27105 C 0.41355 0.2618 0.41962 0.24329 0.4224 0.23427 C 0.42431 0.22826 0.42691 0.21577 0.42691 0.21577 C 0.43143 0.22179 0.43403 0.22849 0.44236 0.21994 C 0.44497 0.21739 0.44289 0.21022 0.44549 0.20768 C 0.454 0.19982 0.46615 0.19565 0.47622 0.19334 C 0.48403 0.18802 0.49271 0.18525 0.50087 0.18085 C 0.50382 0.17923 0.50695 0.17831 0.51007 0.17692 C 0.51164 0.17623 0.51459 0.17484 0.51459 0.17484 C 0.52431 0.17553 0.53455 0.17322 0.54393 0.17692 C 0.5474 0.17831 0.54827 0.18478 0.55 0.18918 C 0.55643 0.20606 0.55764 0.22456 0.56233 0.24237 C 0.56129 0.28723 0.56528 0.29348 0.55625 0.32239 C 0.55278 0.33349 0.54966 0.34066 0.54393 0.35106 C 0.54236 0.35384 0.53924 0.35916 0.53924 0.35916 C 0.53733 0.36679 0.53351 0.37095 0.53004 0.37766 C 0.5283 0.38945 0.52622 0.39963 0.5224 0.4105 C 0.52205 0.41536 0.51858 0.45282 0.52379 0.45976 C 0.53316 0.47225 0.54688 0.47595 0.55921 0.48011 C 0.57396 0.47803 0.58299 0.47502 0.59618 0.46785 C 0.60677 0.45375 0.60174 0.45883 0.61007 0.45143 C 0.61164 0.44866 0.61285 0.44565 0.61459 0.44334 C 0.61598 0.44149 0.61806 0.44103 0.61927 0.43918 C 0.62466 0.43085 0.62986 0.41883 0.63316 0.40842 C 0.63698 0.39616 0.63872 0.38067 0.64393 0.36957 C 0.64966 0.35754 0.64584 0.36517 0.65625 0.3469 C 0.66719 0.32771 0.65747 0.33511 0.66702 0.32239 C 0.67153 0.31637 0.67101 0.31961 0.67622 0.31614 C 0.68611 0.30967 0.6948 0.3025 0.70539 0.29787 C 0.71355 0.2944 0.71025 0.29695 0.71927 0.29371 C 0.7224 0.29255 0.72848 0.28955 0.72848 0.28955 C 0.729 0.31337 0.72882 0.33742 0.73004 0.36124 C 0.73039 0.36679 0.73316 0.37766 0.73316 0.37766 C 0.73368 0.38714 0.73368 0.39686 0.73455 0.40634 C 0.73525 0.41397 0.73768 0.42114 0.73768 0.429 " pathEditMode="relative" ptsTypes="fffffffffffffffffffffffffffff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34076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Úkol č. 6: </a:t>
            </a:r>
            <a:r>
              <a:rPr lang="cs-CZ" dirty="0" smtClean="0"/>
              <a:t>Co znamená </a:t>
            </a:r>
            <a:r>
              <a:rPr lang="cs-CZ" b="1" dirty="0" smtClean="0"/>
              <a:t>„utahování 			    opasků“?</a:t>
            </a:r>
            <a:endParaRPr lang="cs-CZ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t="9956" b="3759"/>
          <a:stretch>
            <a:fillRect/>
          </a:stretch>
        </p:blipFill>
        <p:spPr bwMode="auto">
          <a:xfrm>
            <a:off x="1259632" y="2564904"/>
            <a:ext cx="6511951" cy="37444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 idx="4294967295"/>
          </p:nvPr>
        </p:nvSpPr>
        <p:spPr>
          <a:xfrm>
            <a:off x="467544" y="404664"/>
            <a:ext cx="7920038" cy="1143000"/>
          </a:xfrm>
          <a:ln>
            <a:solidFill>
              <a:schemeClr val="tx1"/>
            </a:solidFill>
          </a:ln>
        </p:spPr>
        <p:txBody>
          <a:bodyPr/>
          <a:lstStyle/>
          <a:p>
            <a:pPr algn="l"/>
            <a:r>
              <a:rPr lang="cs-CZ" b="1" dirty="0" smtClean="0">
                <a:effectLst/>
              </a:rPr>
              <a:t> Použité zdroje:</a:t>
            </a:r>
            <a:endParaRPr lang="cs-CZ" b="1" dirty="0">
              <a:effectLst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205561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611560" y="1844824"/>
            <a:ext cx="828092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cap="all" dirty="0" smtClean="0">
                <a:cs typeface="Arial" pitchFamily="34" charset="0"/>
              </a:rPr>
              <a:t> </a:t>
            </a:r>
            <a:r>
              <a:rPr lang="cs-CZ" sz="2500" cap="all" dirty="0" smtClean="0">
                <a:latin typeface="Calibri" pitchFamily="34" charset="0"/>
                <a:cs typeface="Calibri" pitchFamily="34" charset="0"/>
              </a:rPr>
              <a:t>Skořepa, M. – Skořepová E. </a:t>
            </a:r>
            <a:r>
              <a:rPr lang="cs-CZ" sz="2500" dirty="0" smtClean="0">
                <a:latin typeface="Calibri" pitchFamily="34" charset="0"/>
                <a:cs typeface="Calibri" pitchFamily="34" charset="0"/>
              </a:rPr>
              <a:t>Finanční a ekonomická</a:t>
            </a:r>
          </a:p>
          <a:p>
            <a:r>
              <a:rPr lang="cs-CZ" sz="2500" dirty="0" smtClean="0">
                <a:latin typeface="Calibri" pitchFamily="34" charset="0"/>
                <a:cs typeface="Calibri" pitchFamily="34" charset="0"/>
              </a:rPr>
              <a:t>   gramotnost I. </a:t>
            </a:r>
            <a:r>
              <a:rPr lang="cs-CZ" sz="2500" dirty="0" err="1" smtClean="0">
                <a:latin typeface="Calibri" pitchFamily="34" charset="0"/>
                <a:cs typeface="Calibri" pitchFamily="34" charset="0"/>
              </a:rPr>
              <a:t>vyd</a:t>
            </a:r>
            <a:r>
              <a:rPr lang="cs-CZ" sz="2500" dirty="0" smtClean="0">
                <a:latin typeface="Calibri" pitchFamily="34" charset="0"/>
                <a:cs typeface="Calibri" pitchFamily="34" charset="0"/>
              </a:rPr>
              <a:t>. Praha:</a:t>
            </a:r>
            <a:r>
              <a:rPr lang="cs-CZ" sz="2500" dirty="0" err="1" smtClean="0">
                <a:latin typeface="Calibri" pitchFamily="34" charset="0"/>
                <a:cs typeface="Calibri" pitchFamily="34" charset="0"/>
              </a:rPr>
              <a:t>Scientia</a:t>
            </a:r>
            <a:r>
              <a:rPr lang="cs-CZ" sz="2500" dirty="0" smtClean="0">
                <a:latin typeface="Calibri" pitchFamily="34" charset="0"/>
                <a:cs typeface="Calibri" pitchFamily="34" charset="0"/>
              </a:rPr>
              <a:t>, 2008. ISBN</a:t>
            </a:r>
          </a:p>
          <a:p>
            <a:r>
              <a:rPr lang="cs-CZ" sz="2500" dirty="0" smtClean="0">
                <a:latin typeface="Calibri" pitchFamily="34" charset="0"/>
                <a:cs typeface="Calibri" pitchFamily="34" charset="0"/>
              </a:rPr>
              <a:t>   978-80-86960-40-1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sz="2500" dirty="0" smtClean="0">
                <a:latin typeface="Arial" pitchFamily="34" charset="0"/>
                <a:cs typeface="Arial" pitchFamily="34" charset="0"/>
              </a:rPr>
              <a:t> HORSKÁ, V. a kol. – Občanská výchova pro 6. a 7.</a:t>
            </a:r>
          </a:p>
          <a:p>
            <a:pPr>
              <a:buClrTx/>
            </a:pPr>
            <a:r>
              <a:rPr lang="cs-CZ" sz="2500" dirty="0" smtClean="0">
                <a:latin typeface="Arial" pitchFamily="34" charset="0"/>
                <a:cs typeface="Arial" pitchFamily="34" charset="0"/>
              </a:rPr>
              <a:t>  ročník základní školy I. </a:t>
            </a:r>
            <a:r>
              <a:rPr lang="cs-CZ" sz="2500" dirty="0" err="1" smtClean="0">
                <a:latin typeface="Arial" pitchFamily="34" charset="0"/>
                <a:cs typeface="Arial" pitchFamily="34" charset="0"/>
              </a:rPr>
              <a:t>Vyd</a:t>
            </a:r>
            <a:r>
              <a:rPr lang="cs-CZ" sz="2500" dirty="0" smtClean="0">
                <a:latin typeface="Arial" pitchFamily="34" charset="0"/>
                <a:cs typeface="Arial" pitchFamily="34" charset="0"/>
              </a:rPr>
              <a:t>. Praha: Fortuna, 1997.</a:t>
            </a:r>
          </a:p>
          <a:p>
            <a:pPr>
              <a:buClrTx/>
            </a:pPr>
            <a:r>
              <a:rPr lang="cs-CZ" sz="2500" dirty="0" smtClean="0">
                <a:latin typeface="Arial" pitchFamily="34" charset="0"/>
                <a:cs typeface="Arial" pitchFamily="34" charset="0"/>
              </a:rPr>
              <a:t>  ISBN 80-7168-383-3</a:t>
            </a:r>
          </a:p>
          <a:p>
            <a:pPr>
              <a:buFont typeface="Arial" pitchFamily="34" charset="0"/>
              <a:buChar char="•"/>
            </a:pPr>
            <a:r>
              <a:rPr lang="cs-CZ" sz="2500" dirty="0" smtClean="0">
                <a:latin typeface="Calibri" pitchFamily="34" charset="0"/>
                <a:cs typeface="Calibri" pitchFamily="34" charset="0"/>
              </a:rPr>
              <a:t> obrázky galerie </a:t>
            </a:r>
            <a:r>
              <a:rPr lang="cs-CZ" sz="25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www.office.</a:t>
            </a:r>
            <a:r>
              <a:rPr lang="cs-CZ" sz="2500" dirty="0" err="1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com</a:t>
            </a:r>
            <a:r>
              <a:rPr lang="cs-CZ" sz="25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</a:p>
          <a:p>
            <a:endParaRPr lang="cs-CZ" sz="2600" dirty="0" smtClean="0"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60</TotalTime>
  <Words>246</Words>
  <Application>Microsoft Office PowerPoint</Application>
  <PresentationFormat>Předvádění na obrazovce (4:3)</PresentationFormat>
  <Paragraphs>38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Snímek 1</vt:lpstr>
      <vt:lpstr>Rozpočet</vt:lpstr>
      <vt:lpstr>Úkol č. 1: Co je základním zdrojem             příjmů dospělého                člověka?            Na co jdou obvykle jeho          výdaje?</vt:lpstr>
      <vt:lpstr>Úkol č. 2: Zamysli se, co znamenají       vedlejší příjmy nebo         doplňkové příjmy, které        také mohou mít rodiny.</vt:lpstr>
      <vt:lpstr>Druhy rozpočtu</vt:lpstr>
      <vt:lpstr>Úkol č. 3: Které z těchto druhů bys        zařadil do soustavy tzv.        veřejných rozpočtů?</vt:lpstr>
      <vt:lpstr>Zdroje veřejných rozpočtů</vt:lpstr>
      <vt:lpstr>Úkol č. 4: Co všechno se platí              z peněz (pojistné na         sociální zabezpečení)?</vt:lpstr>
      <vt:lpstr>Úkol č. 5: Kdy vzniká na rozpočtu        PŘEBYTEK a kdy           SCHODEK neboli DEFICIT?</vt:lpstr>
      <vt:lpstr>Úkol č. 6: Co znamená „utahování        opasků“?</vt:lpstr>
      <vt:lpstr> 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Hela</dc:creator>
  <cp:lastModifiedBy>Rumcajs</cp:lastModifiedBy>
  <cp:revision>9</cp:revision>
  <dcterms:created xsi:type="dcterms:W3CDTF">2011-12-20T13:35:29Z</dcterms:created>
  <dcterms:modified xsi:type="dcterms:W3CDTF">2012-05-15T17:23:33Z</dcterms:modified>
</cp:coreProperties>
</file>