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1"/>
  </p:notesMasterIdLst>
  <p:sldIdLst>
    <p:sldId id="259" r:id="rId2"/>
    <p:sldId id="257" r:id="rId3"/>
    <p:sldId id="258" r:id="rId4"/>
    <p:sldId id="262" r:id="rId5"/>
    <p:sldId id="265" r:id="rId6"/>
    <p:sldId id="263" r:id="rId7"/>
    <p:sldId id="264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82" autoAdjust="0"/>
    <p:restoredTop sz="94660"/>
  </p:normalViewPr>
  <p:slideViewPr>
    <p:cSldViewPr>
      <p:cViewPr>
        <p:scale>
          <a:sx n="68" d="100"/>
          <a:sy n="68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7DA7F-EF33-4D71-A1CA-D37D1CF6A608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6EA48-85D5-4782-A409-F1633825F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E5321-F993-4BEA-AAA8-95077FE382C9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E95B3-991B-4021-9055-2D93CB1356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.lidovky.cz/09/084/lngal/MTR2d7590_peniz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304856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Státní rozpočet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VY_62_INOVACE_07/II.SADA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3284984"/>
            <a:ext cx="7272808" cy="18835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seznamují, odkud jdou příjmy do státního rozpočtu a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co jdou výdaje ze státního rozpočtu.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827584" y="188640"/>
            <a:ext cx="7704856" cy="12961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264696" cy="1152128"/>
          </a:xfrm>
          <a:solidFill>
            <a:srgbClr val="33CCFF">
              <a:alpha val="0"/>
            </a:srgbClr>
          </a:solidFill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n w="1905"/>
                <a:latin typeface="+mn-lt"/>
              </a:rPr>
              <a:t>STÁTNÍ ROZPOČET</a:t>
            </a:r>
            <a:endParaRPr lang="cs-CZ" sz="4800" b="1" dirty="0">
              <a:ln w="1905"/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52928" cy="4846320"/>
          </a:xfrm>
        </p:spPr>
        <p:txBody>
          <a:bodyPr>
            <a:normAutofit/>
          </a:bodyPr>
          <a:lstStyle/>
          <a:p>
            <a:r>
              <a:rPr lang="cs-CZ" dirty="0" smtClean="0"/>
              <a:t>vyjadřuje </a:t>
            </a:r>
            <a:r>
              <a:rPr lang="cs-CZ" b="1" dirty="0" smtClean="0"/>
              <a:t>tvorbu</a:t>
            </a:r>
            <a:r>
              <a:rPr lang="cs-CZ" dirty="0" smtClean="0"/>
              <a:t>, </a:t>
            </a:r>
            <a:r>
              <a:rPr lang="cs-CZ" b="1" dirty="0" smtClean="0"/>
              <a:t>rozdělování</a:t>
            </a:r>
            <a:r>
              <a:rPr lang="cs-CZ" dirty="0" smtClean="0"/>
              <a:t> a</a:t>
            </a:r>
            <a:r>
              <a:rPr lang="cs-CZ" b="1" dirty="0" smtClean="0"/>
              <a:t> užití </a:t>
            </a:r>
            <a:r>
              <a:rPr lang="cs-CZ" dirty="0" smtClean="0"/>
              <a:t>finančních prostředků</a:t>
            </a:r>
          </a:p>
          <a:p>
            <a:r>
              <a:rPr lang="cs-CZ" dirty="0" smtClean="0"/>
              <a:t>jinak – státní rozpočet je finančním plánem státu na určité období (zpravidla na rok) </a:t>
            </a:r>
          </a:p>
          <a:p>
            <a:r>
              <a:rPr lang="cs-CZ" dirty="0" smtClean="0"/>
              <a:t>návrh připravuje vláda, projednává a schvaluje parlament </a:t>
            </a:r>
          </a:p>
          <a:p>
            <a:r>
              <a:rPr lang="cs-CZ" dirty="0" smtClean="0"/>
              <a:t>využívání státního rozpočtu se označuje jako </a:t>
            </a:r>
            <a:r>
              <a:rPr lang="cs-CZ" b="1" dirty="0" smtClean="0"/>
              <a:t>rozpočtová politika </a:t>
            </a:r>
            <a:endParaRPr lang="cs-CZ" b="1" dirty="0"/>
          </a:p>
        </p:txBody>
      </p:sp>
      <p:pic>
        <p:nvPicPr>
          <p:cNvPr id="5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6048672" y="198165"/>
            <a:ext cx="2483768" cy="1279824"/>
          </a:xfrm>
          <a:prstGeom prst="rect">
            <a:avLst/>
          </a:prstGeom>
          <a:noFill/>
        </p:spPr>
      </p:pic>
      <p:pic>
        <p:nvPicPr>
          <p:cNvPr id="14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47638" r="8793" b="7327"/>
          <a:stretch>
            <a:fillRect/>
          </a:stretch>
        </p:blipFill>
        <p:spPr bwMode="auto">
          <a:xfrm>
            <a:off x="0" y="6021288"/>
            <a:ext cx="2483768" cy="919784"/>
          </a:xfrm>
          <a:prstGeom prst="rect">
            <a:avLst/>
          </a:prstGeom>
          <a:noFill/>
        </p:spPr>
      </p:pic>
      <p:pic>
        <p:nvPicPr>
          <p:cNvPr id="16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47638" r="8793" b="7327"/>
          <a:stretch>
            <a:fillRect/>
          </a:stretch>
        </p:blipFill>
        <p:spPr bwMode="auto">
          <a:xfrm>
            <a:off x="2339752" y="6028083"/>
            <a:ext cx="2483768" cy="919784"/>
          </a:xfrm>
          <a:prstGeom prst="rect">
            <a:avLst/>
          </a:prstGeom>
          <a:noFill/>
        </p:spPr>
      </p:pic>
      <p:pic>
        <p:nvPicPr>
          <p:cNvPr id="17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47638" r="8793" b="7327"/>
          <a:stretch>
            <a:fillRect/>
          </a:stretch>
        </p:blipFill>
        <p:spPr bwMode="auto">
          <a:xfrm>
            <a:off x="4283968" y="6045671"/>
            <a:ext cx="2483768" cy="919784"/>
          </a:xfrm>
          <a:prstGeom prst="rect">
            <a:avLst/>
          </a:prstGeom>
          <a:noFill/>
        </p:spPr>
      </p:pic>
      <p:pic>
        <p:nvPicPr>
          <p:cNvPr id="18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47638" r="8793" b="7327"/>
          <a:stretch>
            <a:fillRect/>
          </a:stretch>
        </p:blipFill>
        <p:spPr bwMode="auto">
          <a:xfrm>
            <a:off x="6660232" y="6042941"/>
            <a:ext cx="2483768" cy="919784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 flipH="1">
            <a:off x="0" y="6021288"/>
            <a:ext cx="9144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1143000"/>
          </a:xfrm>
          <a:ln w="28575"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/>
              <a:t>Struktura státního 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Příjmy</a:t>
            </a:r>
            <a:r>
              <a:rPr lang="cs-CZ" dirty="0" smtClean="0"/>
              <a:t> státního rozpočtu</a:t>
            </a:r>
          </a:p>
          <a:p>
            <a:pPr>
              <a:buNone/>
            </a:pPr>
            <a:r>
              <a:rPr lang="cs-CZ" sz="2800" b="1" dirty="0" smtClean="0"/>
              <a:t>DAŇOVÉ PŘÍJMY: </a:t>
            </a:r>
          </a:p>
          <a:p>
            <a:pPr>
              <a:buNone/>
            </a:pPr>
            <a:r>
              <a:rPr lang="cs-CZ" sz="2800" dirty="0" smtClean="0"/>
              <a:t>- daně</a:t>
            </a:r>
          </a:p>
          <a:p>
            <a:pPr>
              <a:buNone/>
            </a:pPr>
            <a:r>
              <a:rPr lang="cs-CZ" sz="2800" dirty="0" smtClean="0"/>
              <a:t>- cla</a:t>
            </a:r>
          </a:p>
          <a:p>
            <a:pPr>
              <a:buNone/>
            </a:pPr>
            <a:r>
              <a:rPr lang="cs-CZ" sz="2800" dirty="0" smtClean="0"/>
              <a:t>- poplatky za užívání dálnic</a:t>
            </a:r>
          </a:p>
          <a:p>
            <a:pPr>
              <a:buNone/>
            </a:pPr>
            <a:r>
              <a:rPr lang="cs-CZ" sz="2800" b="1" dirty="0" smtClean="0"/>
              <a:t>POJISTNÉ:</a:t>
            </a:r>
          </a:p>
          <a:p>
            <a:pPr>
              <a:buNone/>
            </a:pPr>
            <a:r>
              <a:rPr lang="cs-CZ" sz="2800" dirty="0" smtClean="0"/>
              <a:t>- na sociální zabezpečení</a:t>
            </a:r>
          </a:p>
          <a:p>
            <a:pPr>
              <a:buNone/>
            </a:pPr>
            <a:r>
              <a:rPr lang="cs-CZ" sz="2800" dirty="0" smtClean="0"/>
              <a:t>- příspěvek na zaměstnanost</a:t>
            </a:r>
          </a:p>
          <a:p>
            <a:pPr>
              <a:buNone/>
            </a:pPr>
            <a:r>
              <a:rPr lang="cs-CZ" sz="2800" dirty="0" smtClean="0"/>
              <a:t>- na důchodové zabezpečení</a:t>
            </a:r>
          </a:p>
          <a:p>
            <a:pPr>
              <a:buNone/>
            </a:pPr>
            <a:r>
              <a:rPr lang="cs-CZ" sz="2800" b="1" dirty="0" smtClean="0"/>
              <a:t>NEDAŇOVÉ PŘÍJMY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6718172" y="274716"/>
            <a:ext cx="2160240" cy="11131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780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/>
              <a:t>Výdaje </a:t>
            </a:r>
            <a:r>
              <a:rPr lang="cs-CZ" dirty="0" smtClean="0"/>
              <a:t>státního rozpočtu</a:t>
            </a:r>
          </a:p>
          <a:p>
            <a:pPr algn="ctr">
              <a:buNone/>
            </a:pPr>
            <a:endParaRPr lang="cs-CZ" sz="2200" dirty="0" smtClean="0"/>
          </a:p>
          <a:p>
            <a:pPr>
              <a:buNone/>
            </a:pPr>
            <a:r>
              <a:rPr lang="cs-CZ" b="1" dirty="0" smtClean="0"/>
              <a:t>NEINVESTIČNÍ VÝDAJE:</a:t>
            </a:r>
          </a:p>
          <a:p>
            <a:pPr>
              <a:buNone/>
            </a:pPr>
            <a:r>
              <a:rPr lang="cs-CZ" dirty="0" smtClean="0"/>
              <a:t>- výdaje rozpočtových organizací</a:t>
            </a:r>
          </a:p>
          <a:p>
            <a:pPr>
              <a:buNone/>
            </a:pPr>
            <a:r>
              <a:rPr lang="cs-CZ" dirty="0" smtClean="0"/>
              <a:t>- příspěvky příspěvkovým organizacím</a:t>
            </a:r>
          </a:p>
          <a:p>
            <a:pPr>
              <a:buNone/>
            </a:pPr>
            <a:r>
              <a:rPr lang="cs-CZ" dirty="0" smtClean="0"/>
              <a:t>- dotace územním rozpočtům</a:t>
            </a:r>
          </a:p>
          <a:p>
            <a:pPr>
              <a:buNone/>
            </a:pPr>
            <a:r>
              <a:rPr lang="cs-CZ" b="1" dirty="0" smtClean="0"/>
              <a:t>SOCIÁLNÍ DÁVKY:</a:t>
            </a:r>
          </a:p>
          <a:p>
            <a:pPr>
              <a:buNone/>
            </a:pPr>
            <a:r>
              <a:rPr lang="cs-CZ" dirty="0" smtClean="0"/>
              <a:t>- výdaje na důchody</a:t>
            </a:r>
          </a:p>
          <a:p>
            <a:pPr>
              <a:buNone/>
            </a:pPr>
            <a:r>
              <a:rPr lang="cs-CZ" dirty="0" smtClean="0"/>
              <a:t>- výdaje na zaměstnanost</a:t>
            </a:r>
          </a:p>
          <a:p>
            <a:pPr>
              <a:buNone/>
            </a:pPr>
            <a:r>
              <a:rPr lang="cs-CZ" dirty="0" smtClean="0"/>
              <a:t>- výdaje na sociální podporu</a:t>
            </a:r>
          </a:p>
          <a:p>
            <a:pPr>
              <a:buNone/>
            </a:pPr>
            <a:r>
              <a:rPr lang="cs-CZ" b="1" dirty="0" smtClean="0"/>
              <a:t>INVESTIČNÍ VÝDAJE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260648"/>
            <a:ext cx="8640960" cy="1143000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Struktura státního rozpočtu</a:t>
            </a:r>
          </a:p>
        </p:txBody>
      </p:sp>
      <p:pic>
        <p:nvPicPr>
          <p:cNvPr id="6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6718172" y="274716"/>
            <a:ext cx="2160240" cy="1113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Poznámky k příjmům </a:t>
            </a:r>
            <a:br>
              <a:rPr lang="cs-CZ" dirty="0" smtClean="0"/>
            </a:br>
            <a:r>
              <a:rPr lang="cs-CZ" dirty="0" smtClean="0"/>
              <a:t>státního rozpočtu 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b="1" dirty="0" smtClean="0"/>
              <a:t>daňové příjmy </a:t>
            </a:r>
            <a:r>
              <a:rPr lang="cs-CZ" dirty="0" smtClean="0"/>
              <a:t>jsou hlavním příjmem státního rozpočtu, představují více než polovinu všech příjmů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pojistné </a:t>
            </a:r>
            <a:r>
              <a:rPr lang="cs-CZ" dirty="0" smtClean="0"/>
              <a:t>tvoří téměř 40 % celkových příjmů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nedaňové příjmy </a:t>
            </a:r>
            <a:r>
              <a:rPr lang="cs-CZ" dirty="0" smtClean="0"/>
              <a:t>tvoří velmi malou část celkových příjmů (příjmy rozpočtových organizací, přijaté úroky)</a:t>
            </a:r>
            <a:endParaRPr lang="cs-CZ" dirty="0"/>
          </a:p>
        </p:txBody>
      </p:sp>
      <p:pic>
        <p:nvPicPr>
          <p:cNvPr id="5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5508104" y="288784"/>
            <a:ext cx="3154284" cy="1113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892480" cy="4525963"/>
          </a:xfrm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b="1" dirty="0" smtClean="0"/>
              <a:t>neinvestiční výdaje </a:t>
            </a:r>
            <a:r>
              <a:rPr lang="cs-CZ" dirty="0" smtClean="0"/>
              <a:t>tvoří zhruba polovinu všech výdajů </a:t>
            </a:r>
          </a:p>
          <a:p>
            <a:pPr marL="514350" indent="-514350">
              <a:buAutoNum type="alphaLcParenR"/>
            </a:pPr>
            <a:endParaRPr lang="cs-CZ" sz="1000" dirty="0" smtClean="0"/>
          </a:p>
          <a:p>
            <a:pPr marL="514350" indent="-514350">
              <a:buAutoNum type="alphaLcParenR"/>
            </a:pPr>
            <a:r>
              <a:rPr lang="cs-CZ" b="1" dirty="0" smtClean="0"/>
              <a:t>výdaje rozpočtových organizací </a:t>
            </a:r>
            <a:r>
              <a:rPr lang="cs-CZ" dirty="0" smtClean="0"/>
              <a:t>= výdaje státních zdravotnických zařízení nebo státních škol, výdaje ministerstev </a:t>
            </a:r>
          </a:p>
          <a:p>
            <a:pPr marL="514350" indent="-514350">
              <a:buAutoNum type="alphaLcParenR"/>
            </a:pPr>
            <a:endParaRPr lang="cs-CZ" sz="1000" dirty="0" smtClean="0"/>
          </a:p>
          <a:p>
            <a:pPr marL="514350" indent="-514350">
              <a:buAutoNum type="alphaLcParenR"/>
            </a:pPr>
            <a:r>
              <a:rPr lang="cs-CZ" b="1" dirty="0" smtClean="0"/>
              <a:t>příspěvky příspěvkovým organizacím </a:t>
            </a:r>
            <a:r>
              <a:rPr lang="cs-CZ" dirty="0" smtClean="0"/>
              <a:t>= příspěvky na činnost divadel, muzeí, knihoven…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Poznámky k výdajům 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státního rozpočtu </a:t>
            </a:r>
          </a:p>
        </p:txBody>
      </p:sp>
      <p:pic>
        <p:nvPicPr>
          <p:cNvPr id="6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5508104" y="288784"/>
            <a:ext cx="3154284" cy="1113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d) dotace územním rozpočtům </a:t>
            </a:r>
            <a:r>
              <a:rPr lang="cs-CZ" dirty="0" smtClean="0"/>
              <a:t>– na činnost obcí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e) sociální dávky </a:t>
            </a:r>
            <a:r>
              <a:rPr lang="cs-CZ" dirty="0" smtClean="0"/>
              <a:t>– činí zhruba 40 % všech výdajů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f) investiční výdaje </a:t>
            </a:r>
            <a:r>
              <a:rPr lang="cs-CZ" dirty="0" smtClean="0"/>
              <a:t>– činí asi 10 % (výstavba silnic, dálnic, železnic, metra, telekomunikační sítě, státních budov, vybavení armády a policie)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Poznámky k výdajům 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státního rozpočtu </a:t>
            </a:r>
          </a:p>
        </p:txBody>
      </p:sp>
      <p:pic>
        <p:nvPicPr>
          <p:cNvPr id="7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5508104" y="288784"/>
            <a:ext cx="3154284" cy="1113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400" dirty="0" smtClean="0"/>
              <a:t>Co je to státní rozpočet?</a:t>
            </a:r>
          </a:p>
          <a:p>
            <a:pPr>
              <a:lnSpc>
                <a:spcPct val="150000"/>
              </a:lnSpc>
            </a:pPr>
            <a:r>
              <a:rPr lang="cs-CZ" sz="3400" dirty="0" smtClean="0"/>
              <a:t>Popiš hlavní příjmy státního rozpočtu ČR.</a:t>
            </a:r>
          </a:p>
          <a:p>
            <a:pPr>
              <a:lnSpc>
                <a:spcPct val="150000"/>
              </a:lnSpc>
            </a:pPr>
            <a:r>
              <a:rPr lang="cs-CZ" sz="3400" dirty="0" smtClean="0"/>
              <a:t>Popiš hlavní výdaje státního rozpočtu ČR.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 descr="http://i.lidovky.cz/09/084/lngal/MTR2d7590_penize.jpg"/>
          <p:cNvPicPr>
            <a:picLocks noChangeAspect="1" noChangeArrowheads="1"/>
          </p:cNvPicPr>
          <p:nvPr/>
        </p:nvPicPr>
        <p:blipFill>
          <a:blip r:embed="rId2" cstate="print"/>
          <a:srcRect t="30010" r="8793" b="7327"/>
          <a:stretch>
            <a:fillRect/>
          </a:stretch>
        </p:blipFill>
        <p:spPr bwMode="auto">
          <a:xfrm>
            <a:off x="5508104" y="288784"/>
            <a:ext cx="3154284" cy="11131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467544" y="404664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 Použité zdroje:</a:t>
            </a:r>
            <a:endParaRPr lang="cs-CZ" b="1" dirty="0">
              <a:effectLst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205561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1844824"/>
            <a:ext cx="900100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HORSKÁ, V. a kol. – Občanská výchova pro 8. a 9.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ročník základní školy I.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Fortuna, 1999.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144 – 152 s. ISBN 80-7168-641-7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3"/>
              </a:rPr>
              <a:t>http://i.lidovky.</a:t>
            </a:r>
            <a:r>
              <a:rPr lang="cs-CZ" sz="2400" dirty="0" err="1" smtClean="0">
                <a:latin typeface="Arial" pitchFamily="34" charset="0"/>
                <a:cs typeface="Arial" pitchFamily="34" charset="0"/>
                <a:hlinkClick r:id="rId3"/>
              </a:rPr>
              <a:t>cz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3"/>
              </a:rPr>
              <a:t>/09/084/</a:t>
            </a:r>
            <a:r>
              <a:rPr lang="cs-CZ" sz="2400" dirty="0" err="1" smtClean="0">
                <a:latin typeface="Arial" pitchFamily="34" charset="0"/>
                <a:cs typeface="Arial" pitchFamily="34" charset="0"/>
                <a:hlinkClick r:id="rId3"/>
              </a:rPr>
              <a:t>lngal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3"/>
              </a:rPr>
              <a:t>/MTR2d7590_</a:t>
            </a:r>
            <a:r>
              <a:rPr lang="cs-CZ" sz="2400" dirty="0" err="1" smtClean="0">
                <a:latin typeface="Arial" pitchFamily="34" charset="0"/>
                <a:cs typeface="Arial" pitchFamily="34" charset="0"/>
                <a:hlinkClick r:id="rId3"/>
              </a:rPr>
              <a:t>penize.jpg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fotografie bankovek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Citace 4. 2. 2012</a:t>
            </a: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375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STÁTNÍ ROZPOČET</vt:lpstr>
      <vt:lpstr>Struktura státního rozpočtu</vt:lpstr>
      <vt:lpstr>Snímek 4</vt:lpstr>
      <vt:lpstr>Poznámky k příjmům  státního rozpočtu </vt:lpstr>
      <vt:lpstr>Snímek 6</vt:lpstr>
      <vt:lpstr>Snímek 7</vt:lpstr>
      <vt:lpstr>Otázky k opakování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13</cp:revision>
  <dcterms:created xsi:type="dcterms:W3CDTF">2012-02-04T16:02:41Z</dcterms:created>
  <dcterms:modified xsi:type="dcterms:W3CDTF">2012-05-15T17:26:11Z</dcterms:modified>
</cp:coreProperties>
</file>