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>
      <p:cViewPr varScale="1">
        <p:scale>
          <a:sx n="36" d="100"/>
          <a:sy n="36" d="100"/>
        </p:scale>
        <p:origin x="-8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6E8E6-D222-4E35-A7B3-44ABDFCC15DB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8787D-9CA6-4AE4-B2F4-8D4BDEEE28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i.lidovky.cz/09/084/lngal/MTR2d7590_penize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 txBox="1">
            <a:spLocks/>
          </p:cNvSpPr>
          <p:nvPr/>
        </p:nvSpPr>
        <p:spPr>
          <a:xfrm>
            <a:off x="899592" y="300160"/>
            <a:ext cx="7632848" cy="2808312"/>
          </a:xfrm>
          <a:prstGeom prst="rect">
            <a:avLst/>
          </a:prstGeom>
          <a:noFill/>
          <a:ln w="22225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j-lt"/>
              <a:ea typeface="+mj-ea"/>
              <a:cs typeface="Arial" pitchFamily="34" charset="0"/>
            </a:endParaRPr>
          </a:p>
          <a:p>
            <a:pPr lvl="0">
              <a:spcBef>
                <a:spcPts val="1200"/>
              </a:spcBef>
              <a:defRPr/>
            </a:pP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ZŠ Varnsdorf, Edisonova 2821, okres Děčín, příspěvková organizace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lang="cs-CZ" sz="2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Člověk a </a:t>
            </a:r>
            <a:r>
              <a:rPr lang="cs-CZ" sz="2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svět </a:t>
            </a:r>
            <a:r>
              <a:rPr lang="cs-CZ" sz="220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práce, </a:t>
            </a:r>
            <a:r>
              <a:rPr kumimoji="0" lang="cs-CZ" sz="2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Finanční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gramotnost,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Bankovní finanční  produkty 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(prezentace)</a:t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Mgr. Helena </a:t>
            </a:r>
            <a:r>
              <a:rPr kumimoji="0" lang="cs-CZ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Foldinová</a:t>
            </a: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a číslo materiálu: </a:t>
            </a:r>
            <a:r>
              <a:rPr kumimoji="0" lang="cs-CZ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VY_62_INOVACE_08/II.SADA</a:t>
            </a: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j-lt"/>
                <a:ea typeface="+mj-ea"/>
                <a:cs typeface="Arial" pitchFamily="34" charset="0"/>
              </a:rPr>
              <a:t/>
            </a:r>
            <a:b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j-lt"/>
                <a:ea typeface="+mj-ea"/>
                <a:cs typeface="Arial" pitchFamily="34" charset="0"/>
              </a:rPr>
            </a:b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30120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827584" y="3284984"/>
            <a:ext cx="7704856" cy="18835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None/>
              <a:defRPr/>
            </a:pPr>
            <a:r>
              <a:rPr lang="cs-CZ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Prezentace je určena pro žáky 9. ročníku, žáci</a:t>
            </a:r>
          </a:p>
          <a:p>
            <a:pPr marL="342900" indent="-342900"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 seznamují s pojmem finanční produkty a s jednotlivými</a:t>
            </a:r>
          </a:p>
          <a:p>
            <a:pPr marL="342900" indent="-342900">
              <a:buFont typeface="Arial" pitchFamily="34" charset="0"/>
              <a:buNone/>
              <a:defRPr/>
            </a:pP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formami úvěrů.</a:t>
            </a:r>
            <a:endParaRPr lang="cs-CZ" sz="22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Období</a:t>
            </a:r>
            <a:r>
              <a:rPr lang="cs-CZ" sz="2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leden – květen 2012</a:t>
            </a:r>
          </a:p>
          <a:p>
            <a:endParaRPr lang="cs-CZ" sz="2400" dirty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72819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5400" cap="all" dirty="0" smtClean="0"/>
              <a:t/>
            </a:r>
            <a:br>
              <a:rPr lang="cs-CZ" sz="5400" cap="all" dirty="0" smtClean="0"/>
            </a:br>
            <a:r>
              <a:rPr lang="cs-CZ" sz="5400" b="1" dirty="0" smtClean="0"/>
              <a:t> </a:t>
            </a:r>
            <a:br>
              <a:rPr lang="cs-CZ" sz="5400" b="1" dirty="0" smtClean="0"/>
            </a:br>
            <a:r>
              <a:rPr lang="cs-CZ" sz="5400" cap="all" dirty="0" smtClean="0"/>
              <a:t> Finanční produkty </a:t>
            </a:r>
            <a:r>
              <a:rPr lang="cs-CZ" sz="5400" b="1" dirty="0" smtClean="0"/>
              <a:t>Bankovní finanční produkty </a:t>
            </a:r>
            <a:r>
              <a:rPr lang="cs-CZ" sz="5400" cap="all" dirty="0" smtClean="0"/>
              <a:t/>
            </a:r>
            <a:br>
              <a:rPr lang="cs-CZ" sz="5400" cap="all" dirty="0" smtClean="0"/>
            </a:br>
            <a:r>
              <a:rPr lang="cs-CZ" sz="5400" b="1" dirty="0" smtClean="0"/>
              <a:t/>
            </a:r>
            <a:br>
              <a:rPr lang="cs-CZ" sz="5400" b="1" dirty="0" smtClean="0"/>
            </a:br>
            <a:endParaRPr lang="cs-CZ" sz="5400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6"/>
            <a:ext cx="8676456" cy="4896544"/>
          </a:xfrm>
        </p:spPr>
        <p:txBody>
          <a:bodyPr/>
          <a:lstStyle/>
          <a:p>
            <a:pPr algn="ctr">
              <a:buNone/>
            </a:pPr>
            <a:endParaRPr lang="cs-CZ" sz="1500" dirty="0" smtClean="0"/>
          </a:p>
          <a:p>
            <a:pPr>
              <a:buNone/>
            </a:pPr>
            <a:r>
              <a:rPr lang="cs-CZ" sz="3500" u="sng" dirty="0" smtClean="0"/>
              <a:t>Co vlastně jimi rozumíme?</a:t>
            </a:r>
          </a:p>
          <a:p>
            <a:pPr>
              <a:buNone/>
            </a:pPr>
            <a:r>
              <a:rPr lang="cs-CZ" sz="3500" dirty="0" smtClean="0"/>
              <a:t>= nabídka půjček (úvěrů), hypoték, stavebních spoření atd.</a:t>
            </a:r>
          </a:p>
        </p:txBody>
      </p:sp>
      <p:pic>
        <p:nvPicPr>
          <p:cNvPr id="4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5578176"/>
            <a:ext cx="2483768" cy="1279824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195736" y="5578176"/>
            <a:ext cx="2483768" cy="1279824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427984" y="5578176"/>
            <a:ext cx="2483768" cy="1279824"/>
          </a:xfrm>
          <a:prstGeom prst="rect">
            <a:avLst/>
          </a:prstGeom>
          <a:noFill/>
        </p:spPr>
      </p:pic>
      <p:pic>
        <p:nvPicPr>
          <p:cNvPr id="8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5578176"/>
            <a:ext cx="2483768" cy="1279824"/>
          </a:xfrm>
          <a:prstGeom prst="rect">
            <a:avLst/>
          </a:prstGeom>
          <a:noFill/>
        </p:spPr>
      </p:pic>
      <p:cxnSp>
        <p:nvCxnSpPr>
          <p:cNvPr id="9" name="Přímá spojovací čára 8"/>
          <p:cNvCxnSpPr/>
          <p:nvPr/>
        </p:nvCxnSpPr>
        <p:spPr>
          <a:xfrm flipH="1">
            <a:off x="0" y="5589240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cs-CZ" u="sng" dirty="0" smtClean="0"/>
              <a:t>A proč si vůbec půjčovat finance?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b="1" dirty="0" smtClean="0"/>
              <a:t>Zamyslete se: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91072" y="2177480"/>
            <a:ext cx="8352928" cy="468052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3400" dirty="0" smtClean="0"/>
              <a:t>Z jakých důvodů lidé uvažují o žádosti </a:t>
            </a:r>
          </a:p>
          <a:p>
            <a:pPr marL="514350" indent="-514350">
              <a:buNone/>
            </a:pPr>
            <a:r>
              <a:rPr lang="cs-CZ" sz="3400" dirty="0"/>
              <a:t> </a:t>
            </a:r>
            <a:r>
              <a:rPr lang="cs-CZ" sz="3400" dirty="0" smtClean="0"/>
              <a:t>     o poskytnutí úvěru?</a:t>
            </a:r>
          </a:p>
          <a:p>
            <a:pPr marL="514350" indent="-514350">
              <a:buNone/>
            </a:pPr>
            <a:endParaRPr lang="cs-CZ" sz="1000" dirty="0" smtClean="0"/>
          </a:p>
          <a:p>
            <a:pPr marL="514350" indent="-514350">
              <a:buAutoNum type="arabicPeriod" startAt="2"/>
            </a:pPr>
            <a:r>
              <a:rPr lang="cs-CZ" sz="3400" dirty="0" smtClean="0"/>
              <a:t>Uveďte alespoň tři příklady, na pořízení jakých věcí je možné požádat banku </a:t>
            </a:r>
          </a:p>
          <a:p>
            <a:pPr marL="514350" indent="-514350">
              <a:spcBef>
                <a:spcPts val="0"/>
              </a:spcBef>
              <a:buNone/>
            </a:pPr>
            <a:r>
              <a:rPr lang="cs-CZ" sz="3400" dirty="0"/>
              <a:t> </a:t>
            </a:r>
            <a:r>
              <a:rPr lang="cs-CZ" sz="3400" dirty="0" smtClean="0"/>
              <a:t>    o poskytnutí úvěru?</a:t>
            </a:r>
            <a:endParaRPr lang="cs-CZ" sz="3400" dirty="0"/>
          </a:p>
        </p:txBody>
      </p:sp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5703479" y="5085184"/>
            <a:ext cx="3440522" cy="177281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cs-CZ" u="sng" dirty="0" smtClean="0"/>
              <a:t>Podmínky získání úvěru od banky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>
            <a:normAutofit/>
          </a:bodyPr>
          <a:lstStyle/>
          <a:p>
            <a:r>
              <a:rPr lang="cs-CZ" sz="3400" dirty="0" smtClean="0"/>
              <a:t>každý, kdo dosáhl 18 let a je občanem ČR (jsou často velice jednoduché)</a:t>
            </a:r>
            <a:endParaRPr lang="cs-CZ" sz="3400" dirty="0"/>
          </a:p>
        </p:txBody>
      </p:sp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051720" y="5578176"/>
            <a:ext cx="2483768" cy="1279824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123728" y="4365104"/>
            <a:ext cx="2483768" cy="1279824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11960" y="4365104"/>
            <a:ext cx="2483768" cy="1279824"/>
          </a:xfrm>
          <a:prstGeom prst="rect">
            <a:avLst/>
          </a:prstGeom>
          <a:noFill/>
        </p:spPr>
      </p:pic>
      <p:pic>
        <p:nvPicPr>
          <p:cNvPr id="8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11960" y="5578176"/>
            <a:ext cx="2483768" cy="1279824"/>
          </a:xfrm>
          <a:prstGeom prst="rect">
            <a:avLst/>
          </a:prstGeom>
          <a:noFill/>
        </p:spPr>
      </p:pic>
      <p:pic>
        <p:nvPicPr>
          <p:cNvPr id="9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4365104"/>
            <a:ext cx="2483768" cy="1279824"/>
          </a:xfrm>
          <a:prstGeom prst="rect">
            <a:avLst/>
          </a:prstGeom>
          <a:noFill/>
        </p:spPr>
      </p:pic>
      <p:pic>
        <p:nvPicPr>
          <p:cNvPr id="10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5578176"/>
            <a:ext cx="2483768" cy="1279824"/>
          </a:xfrm>
          <a:prstGeom prst="rect">
            <a:avLst/>
          </a:prstGeom>
          <a:noFill/>
        </p:spPr>
      </p:pic>
      <p:pic>
        <p:nvPicPr>
          <p:cNvPr id="11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5578176"/>
            <a:ext cx="2483768" cy="1279824"/>
          </a:xfrm>
          <a:prstGeom prst="rect">
            <a:avLst/>
          </a:prstGeom>
          <a:noFill/>
        </p:spPr>
      </p:pic>
      <p:pic>
        <p:nvPicPr>
          <p:cNvPr id="12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4365104"/>
            <a:ext cx="2483768" cy="1279824"/>
          </a:xfrm>
          <a:prstGeom prst="rect">
            <a:avLst/>
          </a:prstGeom>
          <a:noFill/>
        </p:spPr>
      </p:pic>
      <p:cxnSp>
        <p:nvCxnSpPr>
          <p:cNvPr id="13" name="Přímá spojovací čára 12"/>
          <p:cNvCxnSpPr/>
          <p:nvPr/>
        </p:nvCxnSpPr>
        <p:spPr>
          <a:xfrm flipH="1">
            <a:off x="0" y="4365104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433467"/>
          </a:xfrm>
        </p:spPr>
        <p:txBody>
          <a:bodyPr>
            <a:normAutofit/>
          </a:bodyPr>
          <a:lstStyle/>
          <a:p>
            <a:r>
              <a:rPr lang="cs-CZ" sz="3500" dirty="0" smtClean="0"/>
              <a:t>bankovní úvěry si můžeme</a:t>
            </a:r>
            <a:r>
              <a:rPr lang="cs-CZ" sz="3500" b="1" dirty="0" smtClean="0"/>
              <a:t> sjednat </a:t>
            </a:r>
          </a:p>
          <a:p>
            <a:pPr>
              <a:buNone/>
            </a:pPr>
            <a:r>
              <a:rPr lang="cs-CZ" sz="3500" b="1" dirty="0"/>
              <a:t> </a:t>
            </a:r>
            <a:r>
              <a:rPr lang="cs-CZ" sz="3500" b="1" dirty="0" smtClean="0"/>
              <a:t>   v jakékoliv pobočce banky</a:t>
            </a:r>
          </a:p>
          <a:p>
            <a:pPr>
              <a:buNone/>
            </a:pPr>
            <a:endParaRPr lang="cs-CZ" sz="1500" b="1" dirty="0" smtClean="0"/>
          </a:p>
          <a:p>
            <a:r>
              <a:rPr lang="cs-CZ" sz="3500" dirty="0" smtClean="0"/>
              <a:t>peníze mohou být poskytnuty: </a:t>
            </a:r>
          </a:p>
          <a:p>
            <a:pPr lvl="2">
              <a:buNone/>
            </a:pPr>
            <a:r>
              <a:rPr lang="cs-CZ" sz="3500" dirty="0" smtClean="0"/>
              <a:t>a) v hotovosti</a:t>
            </a:r>
          </a:p>
          <a:p>
            <a:pPr lvl="2">
              <a:buNone/>
            </a:pPr>
            <a:r>
              <a:rPr lang="cs-CZ" sz="3500" dirty="0" smtClean="0"/>
              <a:t>b) převedeny na bankovní účet klienta</a:t>
            </a:r>
            <a:endParaRPr lang="cs-CZ" sz="3500" dirty="0"/>
          </a:p>
        </p:txBody>
      </p:sp>
      <p:cxnSp>
        <p:nvCxnSpPr>
          <p:cNvPr id="4" name="Přímá spojovací čára 3"/>
          <p:cNvCxnSpPr/>
          <p:nvPr/>
        </p:nvCxnSpPr>
        <p:spPr>
          <a:xfrm flipH="1">
            <a:off x="0" y="5589240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051720" y="5605560"/>
            <a:ext cx="2483768" cy="1279824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11960" y="5605560"/>
            <a:ext cx="2483768" cy="1279824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5605560"/>
            <a:ext cx="2483768" cy="1279824"/>
          </a:xfrm>
          <a:prstGeom prst="rect">
            <a:avLst/>
          </a:prstGeom>
          <a:noFill/>
        </p:spPr>
      </p:pic>
      <p:pic>
        <p:nvPicPr>
          <p:cNvPr id="8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5605560"/>
            <a:ext cx="2483768" cy="1279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Půjčit si, či nepůjčit?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3500" dirty="0"/>
              <a:t>p</a:t>
            </a:r>
            <a:r>
              <a:rPr lang="cs-CZ" sz="3500" dirty="0" smtClean="0"/>
              <a:t>ůjčku musíme splatit</a:t>
            </a:r>
          </a:p>
          <a:p>
            <a:r>
              <a:rPr lang="cs-CZ" sz="3500" dirty="0" smtClean="0"/>
              <a:t>je potřeba se důkladně zamyslet nad tím, zda budeme schopni půjčku v budoucnu splácet</a:t>
            </a:r>
          </a:p>
          <a:p>
            <a:endParaRPr lang="cs-CZ" dirty="0"/>
          </a:p>
        </p:txBody>
      </p:sp>
      <p:pic>
        <p:nvPicPr>
          <p:cNvPr id="4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5004048" y="4869160"/>
            <a:ext cx="2483768" cy="1279824"/>
          </a:xfrm>
          <a:prstGeom prst="rect">
            <a:avLst/>
          </a:prstGeom>
          <a:noFill/>
        </p:spPr>
      </p:pic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 rot="2157778">
            <a:off x="6223257" y="4684414"/>
            <a:ext cx="2483768" cy="1279824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771800" y="5085184"/>
            <a:ext cx="2483768" cy="1279824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11960" y="3933056"/>
            <a:ext cx="2483768" cy="1279824"/>
          </a:xfrm>
          <a:prstGeom prst="rect">
            <a:avLst/>
          </a:prstGeom>
          <a:noFill/>
        </p:spPr>
      </p:pic>
      <p:pic>
        <p:nvPicPr>
          <p:cNvPr id="8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 rot="1093754">
            <a:off x="2405593" y="4217418"/>
            <a:ext cx="2483768" cy="1279824"/>
          </a:xfrm>
          <a:prstGeom prst="rect">
            <a:avLst/>
          </a:prstGeom>
          <a:noFill/>
        </p:spPr>
      </p:pic>
      <p:pic>
        <p:nvPicPr>
          <p:cNvPr id="9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 rot="20910616">
            <a:off x="683568" y="5157192"/>
            <a:ext cx="2483768" cy="1279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r>
              <a:rPr lang="cs-CZ" b="1" dirty="0" smtClean="0"/>
              <a:t>Formy úvěrů (půjček)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628800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sz="3800" dirty="0" smtClean="0"/>
              <a:t>spotřebitelský</a:t>
            </a:r>
          </a:p>
          <a:p>
            <a:pPr>
              <a:lnSpc>
                <a:spcPct val="150000"/>
              </a:lnSpc>
            </a:pPr>
            <a:r>
              <a:rPr lang="cs-CZ" sz="3800" dirty="0" smtClean="0"/>
              <a:t>kontokorentní</a:t>
            </a:r>
          </a:p>
          <a:p>
            <a:pPr>
              <a:lnSpc>
                <a:spcPct val="150000"/>
              </a:lnSpc>
            </a:pPr>
            <a:r>
              <a:rPr lang="cs-CZ" sz="3800" dirty="0" smtClean="0"/>
              <a:t>hypoteční</a:t>
            </a:r>
          </a:p>
          <a:p>
            <a:pPr>
              <a:lnSpc>
                <a:spcPct val="150000"/>
              </a:lnSpc>
            </a:pPr>
            <a:r>
              <a:rPr lang="cs-CZ" sz="3800" dirty="0" smtClean="0"/>
              <a:t>revolvingový</a:t>
            </a:r>
          </a:p>
          <a:p>
            <a:endParaRPr lang="cs-CZ" dirty="0"/>
          </a:p>
        </p:txBody>
      </p:sp>
      <p:pic>
        <p:nvPicPr>
          <p:cNvPr id="4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5578176"/>
            <a:ext cx="2483768" cy="1279824"/>
          </a:xfrm>
          <a:prstGeom prst="rect">
            <a:avLst/>
          </a:prstGeom>
          <a:noFill/>
        </p:spPr>
      </p:pic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5508104" y="3068960"/>
            <a:ext cx="2483768" cy="1279824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3013272"/>
            <a:ext cx="2483768" cy="1279824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499992" y="4309416"/>
            <a:ext cx="2483768" cy="1279824"/>
          </a:xfrm>
          <a:prstGeom prst="rect">
            <a:avLst/>
          </a:prstGeom>
          <a:noFill/>
        </p:spPr>
      </p:pic>
      <p:pic>
        <p:nvPicPr>
          <p:cNvPr id="8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4309416"/>
            <a:ext cx="2483768" cy="1279824"/>
          </a:xfrm>
          <a:prstGeom prst="rect">
            <a:avLst/>
          </a:prstGeom>
          <a:noFill/>
        </p:spPr>
      </p:pic>
      <p:pic>
        <p:nvPicPr>
          <p:cNvPr id="9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032448" y="5578176"/>
            <a:ext cx="2627784" cy="1279824"/>
          </a:xfrm>
          <a:prstGeom prst="rect">
            <a:avLst/>
          </a:prstGeom>
          <a:noFill/>
        </p:spPr>
      </p:pic>
      <p:pic>
        <p:nvPicPr>
          <p:cNvPr id="10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1772816"/>
            <a:ext cx="2483768" cy="1279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274638"/>
            <a:ext cx="5544616" cy="114300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Spotřebitelský úvěr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556792"/>
            <a:ext cx="7931224" cy="47811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500" dirty="0" smtClean="0"/>
              <a:t>= slouží běžným občanům (žadatelům) především k nákupu elektroniky, </a:t>
            </a:r>
          </a:p>
          <a:p>
            <a:pPr>
              <a:spcBef>
                <a:spcPts val="0"/>
              </a:spcBef>
              <a:buNone/>
            </a:pPr>
            <a:r>
              <a:rPr lang="cs-CZ" sz="3500" dirty="0"/>
              <a:t> </a:t>
            </a:r>
            <a:r>
              <a:rPr lang="cs-CZ" sz="3500" dirty="0" smtClean="0"/>
              <a:t>   k pořízení či rekonstrukci bytu, k nákupu vybavení bytu, k zaplacení dovolené nebo koupi auta</a:t>
            </a:r>
            <a:endParaRPr lang="cs-CZ" sz="3500" dirty="0"/>
          </a:p>
        </p:txBody>
      </p:sp>
      <p:pic>
        <p:nvPicPr>
          <p:cNvPr id="4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5578176"/>
            <a:ext cx="2483768" cy="1279824"/>
          </a:xfrm>
          <a:prstGeom prst="rect">
            <a:avLst/>
          </a:prstGeom>
          <a:noFill/>
        </p:spPr>
      </p:pic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83968" y="5578176"/>
            <a:ext cx="2483768" cy="1279824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83968" y="4365104"/>
            <a:ext cx="2483768" cy="1279824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4365104"/>
            <a:ext cx="2483768" cy="1279824"/>
          </a:xfrm>
          <a:prstGeom prst="rect">
            <a:avLst/>
          </a:prstGeom>
          <a:noFill/>
        </p:spPr>
      </p:pic>
      <p:pic>
        <p:nvPicPr>
          <p:cNvPr id="8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1835696" y="5578176"/>
            <a:ext cx="2483768" cy="1279824"/>
          </a:xfrm>
          <a:prstGeom prst="rect">
            <a:avLst/>
          </a:prstGeom>
          <a:noFill/>
        </p:spPr>
      </p:pic>
      <p:pic>
        <p:nvPicPr>
          <p:cNvPr id="9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5578176"/>
            <a:ext cx="2483768" cy="1279824"/>
          </a:xfrm>
          <a:prstGeom prst="rect">
            <a:avLst/>
          </a:prstGeom>
          <a:noFill/>
        </p:spPr>
      </p:pic>
      <p:cxnSp>
        <p:nvCxnSpPr>
          <p:cNvPr id="10" name="Přímá spojovací čára 9"/>
          <p:cNvCxnSpPr/>
          <p:nvPr/>
        </p:nvCxnSpPr>
        <p:spPr>
          <a:xfrm flipH="1">
            <a:off x="0" y="5589240"/>
            <a:ext cx="435597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H="1">
            <a:off x="4283968" y="4365104"/>
            <a:ext cx="4860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V="1">
            <a:off x="4283968" y="4365104"/>
            <a:ext cx="0" cy="122413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48245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500" b="1" dirty="0" smtClean="0"/>
              <a:t>Doba splatnosti</a:t>
            </a:r>
            <a:endParaRPr lang="cs-CZ" sz="3500" dirty="0" smtClean="0"/>
          </a:p>
          <a:p>
            <a:r>
              <a:rPr lang="cs-CZ" sz="3500" dirty="0" smtClean="0"/>
              <a:t>nejběžnější - 6 až 72 měsíců</a:t>
            </a:r>
          </a:p>
          <a:p>
            <a:r>
              <a:rPr lang="cs-CZ" sz="3500" dirty="0" smtClean="0"/>
              <a:t>je možné se i individuálně dohodnout – 1 až 120 měsíců</a:t>
            </a:r>
          </a:p>
          <a:p>
            <a:endParaRPr lang="cs-CZ" sz="1500" dirty="0" smtClean="0"/>
          </a:p>
          <a:p>
            <a:pPr>
              <a:buNone/>
            </a:pPr>
            <a:r>
              <a:rPr lang="cs-CZ" sz="3500" b="1" dirty="0" smtClean="0"/>
              <a:t>Úrok</a:t>
            </a:r>
          </a:p>
          <a:p>
            <a:r>
              <a:rPr lang="cs-CZ" sz="3500" dirty="0"/>
              <a:t> </a:t>
            </a:r>
            <a:r>
              <a:rPr lang="cs-CZ" sz="3500" dirty="0" smtClean="0"/>
              <a:t>většinou v rozmezí 8 až 16% ročně</a:t>
            </a:r>
            <a:endParaRPr lang="cs-CZ" sz="3500" dirty="0"/>
          </a:p>
        </p:txBody>
      </p:sp>
      <p:pic>
        <p:nvPicPr>
          <p:cNvPr id="4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5578176"/>
            <a:ext cx="2483768" cy="1279824"/>
          </a:xfrm>
          <a:prstGeom prst="rect">
            <a:avLst/>
          </a:prstGeom>
          <a:noFill/>
        </p:spPr>
      </p:pic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932040" y="5578176"/>
            <a:ext cx="2483768" cy="1279824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483768" y="5578176"/>
            <a:ext cx="2483768" cy="1279824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5578176"/>
            <a:ext cx="2483768" cy="1279824"/>
          </a:xfrm>
          <a:prstGeom prst="rect">
            <a:avLst/>
          </a:prstGeom>
          <a:noFill/>
        </p:spPr>
      </p:pic>
      <p:cxnSp>
        <p:nvCxnSpPr>
          <p:cNvPr id="8" name="Přímá spojovací čára 7"/>
          <p:cNvCxnSpPr/>
          <p:nvPr/>
        </p:nvCxnSpPr>
        <p:spPr>
          <a:xfrm flipH="1">
            <a:off x="0" y="5589240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5112568" cy="144016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/>
              <a:t>Kontokorentní úvěr</a:t>
            </a:r>
            <a:br>
              <a:rPr lang="cs-CZ" b="1" dirty="0" smtClean="0"/>
            </a:br>
            <a:r>
              <a:rPr lang="cs-CZ" b="1" dirty="0" smtClean="0"/>
              <a:t>(neboli kontokorent)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400" dirty="0" smtClean="0"/>
              <a:t>= představuje službu, kterou může mít klient sjednánu ke svému běžnému účtu – tzn., že </a:t>
            </a:r>
            <a:r>
              <a:rPr lang="cs-CZ" sz="3400" b="1" dirty="0" smtClean="0"/>
              <a:t>klient může čerpat z účtu peníze, i když na něm již nemá dostatečnou hotovost </a:t>
            </a:r>
          </a:p>
          <a:p>
            <a:pPr>
              <a:buNone/>
            </a:pPr>
            <a:endParaRPr lang="cs-CZ" sz="800" b="1" dirty="0" smtClean="0"/>
          </a:p>
          <a:p>
            <a:r>
              <a:rPr lang="cs-CZ" sz="3400" dirty="0"/>
              <a:t> </a:t>
            </a:r>
            <a:r>
              <a:rPr lang="cs-CZ" sz="3400" dirty="0" smtClean="0"/>
              <a:t>může jít vlastně do „mínusu“ </a:t>
            </a:r>
          </a:p>
          <a:p>
            <a:endParaRPr lang="cs-CZ" sz="800" dirty="0" smtClean="0"/>
          </a:p>
          <a:p>
            <a:r>
              <a:rPr lang="cs-CZ" sz="3400" dirty="0" smtClean="0"/>
              <a:t>má však stanoven horní limit kontokorentu, tj. </a:t>
            </a:r>
            <a:r>
              <a:rPr lang="cs-CZ" sz="3400" b="1" dirty="0" smtClean="0"/>
              <a:t>maximální částku, kterou může čerpat</a:t>
            </a:r>
            <a:endParaRPr lang="cs-CZ" sz="3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500" b="1" dirty="0" smtClean="0"/>
              <a:t>Doba splatnosti</a:t>
            </a:r>
          </a:p>
          <a:p>
            <a:r>
              <a:rPr lang="cs-CZ" sz="3500" dirty="0" smtClean="0"/>
              <a:t>stanovena bankou </a:t>
            </a:r>
          </a:p>
          <a:p>
            <a:endParaRPr lang="cs-CZ" sz="1500" dirty="0" smtClean="0"/>
          </a:p>
          <a:p>
            <a:pPr>
              <a:buNone/>
            </a:pPr>
            <a:r>
              <a:rPr lang="cs-CZ" sz="3500" b="1" dirty="0" smtClean="0"/>
              <a:t>Úrok </a:t>
            </a:r>
          </a:p>
          <a:p>
            <a:r>
              <a:rPr lang="cs-CZ" sz="3500" dirty="0" smtClean="0"/>
              <a:t>poměrně vyšší, většinou v rozmezí 12 až 19%</a:t>
            </a:r>
            <a:endParaRPr lang="cs-CZ" sz="3500" dirty="0"/>
          </a:p>
        </p:txBody>
      </p:sp>
      <p:pic>
        <p:nvPicPr>
          <p:cNvPr id="4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051720" y="5578176"/>
            <a:ext cx="2483768" cy="1279824"/>
          </a:xfrm>
          <a:prstGeom prst="rect">
            <a:avLst/>
          </a:prstGeom>
          <a:noFill/>
        </p:spPr>
      </p:pic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123728" y="4365104"/>
            <a:ext cx="2483768" cy="1279824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11960" y="4365104"/>
            <a:ext cx="2483768" cy="1279824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11960" y="5578176"/>
            <a:ext cx="2483768" cy="1279824"/>
          </a:xfrm>
          <a:prstGeom prst="rect">
            <a:avLst/>
          </a:prstGeom>
          <a:noFill/>
        </p:spPr>
      </p:pic>
      <p:pic>
        <p:nvPicPr>
          <p:cNvPr id="8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4365104"/>
            <a:ext cx="2483768" cy="1279824"/>
          </a:xfrm>
          <a:prstGeom prst="rect">
            <a:avLst/>
          </a:prstGeom>
          <a:noFill/>
        </p:spPr>
      </p:pic>
      <p:pic>
        <p:nvPicPr>
          <p:cNvPr id="9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5578176"/>
            <a:ext cx="2483768" cy="1279824"/>
          </a:xfrm>
          <a:prstGeom prst="rect">
            <a:avLst/>
          </a:prstGeom>
          <a:noFill/>
        </p:spPr>
      </p:pic>
      <p:pic>
        <p:nvPicPr>
          <p:cNvPr id="10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5578176"/>
            <a:ext cx="2483768" cy="1279824"/>
          </a:xfrm>
          <a:prstGeom prst="rect">
            <a:avLst/>
          </a:prstGeom>
          <a:noFill/>
        </p:spPr>
      </p:pic>
      <p:pic>
        <p:nvPicPr>
          <p:cNvPr id="11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4365104"/>
            <a:ext cx="2483768" cy="1279824"/>
          </a:xfrm>
          <a:prstGeom prst="rect">
            <a:avLst/>
          </a:prstGeom>
          <a:noFill/>
        </p:spPr>
      </p:pic>
      <p:cxnSp>
        <p:nvCxnSpPr>
          <p:cNvPr id="12" name="Přímá spojovací čára 11"/>
          <p:cNvCxnSpPr/>
          <p:nvPr/>
        </p:nvCxnSpPr>
        <p:spPr>
          <a:xfrm flipH="1">
            <a:off x="0" y="4365104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188640"/>
            <a:ext cx="5760640" cy="158417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4500" b="1" dirty="0" smtClean="0"/>
              <a:t/>
            </a:r>
            <a:br>
              <a:rPr lang="cs-CZ" sz="4500" b="1" dirty="0" smtClean="0"/>
            </a:br>
            <a:r>
              <a:rPr lang="cs-CZ" sz="4500" b="1" dirty="0" smtClean="0"/>
              <a:t>Hypoteční úvěr</a:t>
            </a:r>
            <a:br>
              <a:rPr lang="cs-CZ" sz="4500" b="1" dirty="0" smtClean="0"/>
            </a:br>
            <a:r>
              <a:rPr lang="cs-CZ" sz="4500" b="1" dirty="0" smtClean="0"/>
              <a:t>(neboli hypotéka)</a:t>
            </a:r>
            <a:br>
              <a:rPr lang="cs-CZ" sz="4500" b="1" dirty="0" smtClean="0"/>
            </a:br>
            <a:r>
              <a:rPr lang="cs-CZ" sz="500" b="1" dirty="0"/>
              <a:t/>
            </a:r>
            <a:br>
              <a:rPr lang="cs-CZ" sz="500" b="1" dirty="0"/>
            </a:br>
            <a:endParaRPr lang="cs-CZ" sz="45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88840"/>
            <a:ext cx="8604448" cy="4525963"/>
          </a:xfrm>
        </p:spPr>
        <p:txBody>
          <a:bodyPr/>
          <a:lstStyle/>
          <a:p>
            <a:pPr>
              <a:buNone/>
            </a:pPr>
            <a:r>
              <a:rPr lang="cs-CZ" sz="3500" dirty="0" smtClean="0"/>
              <a:t>= dlouhodobá půjčka, jejíž splácení je rozloženo na více let</a:t>
            </a:r>
          </a:p>
          <a:p>
            <a:r>
              <a:rPr lang="cs-CZ" sz="3500" dirty="0" smtClean="0"/>
              <a:t>potřebujeme-li větší obnos peněz ke stavbě či koupi domu</a:t>
            </a:r>
          </a:p>
          <a:p>
            <a:r>
              <a:rPr lang="cs-CZ" sz="3500" b="1" dirty="0" smtClean="0"/>
              <a:t>měsíční splátka hypotéky </a:t>
            </a:r>
            <a:r>
              <a:rPr lang="cs-CZ" sz="3500" dirty="0" smtClean="0"/>
              <a:t>se určuje </a:t>
            </a:r>
            <a:r>
              <a:rPr lang="cs-CZ" sz="3500" b="1" dirty="0" smtClean="0"/>
              <a:t>podle ceny domu (bytu) a doby</a:t>
            </a:r>
            <a:r>
              <a:rPr lang="cs-CZ" sz="3500" dirty="0" smtClean="0"/>
              <a:t>, po kterou se bude splácet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433467"/>
          </a:xfrm>
        </p:spPr>
        <p:txBody>
          <a:bodyPr/>
          <a:lstStyle/>
          <a:p>
            <a:r>
              <a:rPr lang="cs-CZ" sz="3500" dirty="0" smtClean="0"/>
              <a:t>takto financovaná nemovitost je zatížena tzv. </a:t>
            </a:r>
            <a:r>
              <a:rPr lang="cs-CZ" sz="3500" b="1" dirty="0" smtClean="0"/>
              <a:t>ZÁSTAVNÍM PRÁVEM </a:t>
            </a:r>
            <a:r>
              <a:rPr lang="cs-CZ" sz="3500" dirty="0" smtClean="0"/>
              <a:t>(neboli ručením)</a:t>
            </a:r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r>
              <a:rPr lang="cs-CZ" sz="3500" u="sng" dirty="0" smtClean="0"/>
              <a:t>Vysvětlení pojmu: </a:t>
            </a:r>
          </a:p>
          <a:p>
            <a:pPr>
              <a:buNone/>
            </a:pPr>
            <a:r>
              <a:rPr lang="cs-CZ" sz="3500" dirty="0" smtClean="0"/>
              <a:t>    žadatel o hypoteční úvěr </a:t>
            </a:r>
            <a:r>
              <a:rPr lang="cs-CZ" sz="3500" b="1" dirty="0" smtClean="0"/>
              <a:t>dává bance do zástavy</a:t>
            </a:r>
            <a:r>
              <a:rPr lang="cs-CZ" sz="3500" dirty="0" smtClean="0"/>
              <a:t> financovanou nemovitost (tu, kterou kupuje či opravuje) nebo i jinou nemovitost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051720" y="5949280"/>
            <a:ext cx="2483768" cy="908720"/>
          </a:xfrm>
          <a:prstGeom prst="rect">
            <a:avLst/>
          </a:prstGeom>
          <a:noFill/>
        </p:spPr>
      </p:pic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11960" y="5949280"/>
            <a:ext cx="2483768" cy="908720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5949280"/>
            <a:ext cx="2483768" cy="908720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5949280"/>
            <a:ext cx="2483768" cy="908720"/>
          </a:xfrm>
          <a:prstGeom prst="rect">
            <a:avLst/>
          </a:prstGeom>
          <a:noFill/>
        </p:spPr>
      </p:pic>
      <p:cxnSp>
        <p:nvCxnSpPr>
          <p:cNvPr id="8" name="Přímá spojovací čára 7"/>
          <p:cNvCxnSpPr/>
          <p:nvPr/>
        </p:nvCxnSpPr>
        <p:spPr>
          <a:xfrm flipH="1">
            <a:off x="0" y="5949280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sz="3500" b="1" dirty="0" smtClean="0"/>
              <a:t>Doba splatnosti</a:t>
            </a:r>
          </a:p>
          <a:p>
            <a:r>
              <a:rPr lang="cs-CZ" sz="3500" dirty="0" smtClean="0"/>
              <a:t>měsíční splátky po dobu 5 až 30 let</a:t>
            </a:r>
          </a:p>
          <a:p>
            <a:r>
              <a:rPr lang="cs-CZ" sz="3500" dirty="0" smtClean="0"/>
              <a:t>(avšak i od 1 do 40 let) </a:t>
            </a:r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r>
              <a:rPr lang="cs-CZ" sz="3500" b="1" dirty="0" smtClean="0"/>
              <a:t>Úrok</a:t>
            </a:r>
          </a:p>
          <a:p>
            <a:r>
              <a:rPr lang="cs-CZ" sz="3500" dirty="0" smtClean="0"/>
              <a:t>většinou v rozmezí 2,5 až 5% ročně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051720" y="5578176"/>
            <a:ext cx="2483768" cy="1279824"/>
          </a:xfrm>
          <a:prstGeom prst="rect">
            <a:avLst/>
          </a:prstGeom>
          <a:noFill/>
        </p:spPr>
      </p:pic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11960" y="5578176"/>
            <a:ext cx="2483768" cy="1279824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5578176"/>
            <a:ext cx="2483768" cy="1279824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5578176"/>
            <a:ext cx="2483768" cy="1279824"/>
          </a:xfrm>
          <a:prstGeom prst="rect">
            <a:avLst/>
          </a:prstGeom>
          <a:noFill/>
        </p:spPr>
      </p:pic>
      <p:cxnSp>
        <p:nvCxnSpPr>
          <p:cNvPr id="8" name="Přímá spojovací čára 7"/>
          <p:cNvCxnSpPr/>
          <p:nvPr/>
        </p:nvCxnSpPr>
        <p:spPr>
          <a:xfrm flipH="1">
            <a:off x="0" y="5589240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5544616" cy="149817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b="1" dirty="0" smtClean="0"/>
              <a:t>Revolvingový úvěr</a:t>
            </a:r>
            <a:br>
              <a:rPr lang="cs-CZ" b="1" dirty="0" smtClean="0"/>
            </a:br>
            <a:r>
              <a:rPr lang="cs-CZ" b="1" dirty="0" smtClean="0"/>
              <a:t>(obnovující se)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13285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500" dirty="0" smtClean="0"/>
              <a:t>= poskytován ke kreditní kartě </a:t>
            </a:r>
          </a:p>
          <a:p>
            <a:pPr>
              <a:buNone/>
            </a:pPr>
            <a:endParaRPr lang="cs-CZ" sz="1500" dirty="0" smtClean="0"/>
          </a:p>
          <a:p>
            <a:r>
              <a:rPr lang="cs-CZ" sz="3500" dirty="0" smtClean="0"/>
              <a:t>držitel karty může využít peněz banky, tedy půjčky (nikoliv svých úspor) </a:t>
            </a:r>
          </a:p>
          <a:p>
            <a:endParaRPr lang="cs-CZ" sz="1500" dirty="0" smtClean="0"/>
          </a:p>
          <a:p>
            <a:r>
              <a:rPr lang="cs-CZ" sz="3500" dirty="0" smtClean="0"/>
              <a:t>musí tento úvěr svými penězi splácet</a:t>
            </a:r>
            <a:endParaRPr lang="cs-CZ" sz="3500" dirty="0"/>
          </a:p>
        </p:txBody>
      </p:sp>
      <p:pic>
        <p:nvPicPr>
          <p:cNvPr id="4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2051720" y="5578176"/>
            <a:ext cx="2483768" cy="1279824"/>
          </a:xfrm>
          <a:prstGeom prst="rect">
            <a:avLst/>
          </a:prstGeom>
          <a:noFill/>
        </p:spPr>
      </p:pic>
      <p:pic>
        <p:nvPicPr>
          <p:cNvPr id="5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4211960" y="5578176"/>
            <a:ext cx="2483768" cy="1279824"/>
          </a:xfrm>
          <a:prstGeom prst="rect">
            <a:avLst/>
          </a:prstGeom>
          <a:noFill/>
        </p:spPr>
      </p:pic>
      <p:pic>
        <p:nvPicPr>
          <p:cNvPr id="6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6660232" y="5578176"/>
            <a:ext cx="2483768" cy="1279824"/>
          </a:xfrm>
          <a:prstGeom prst="rect">
            <a:avLst/>
          </a:prstGeom>
          <a:noFill/>
        </p:spPr>
      </p:pic>
      <p:pic>
        <p:nvPicPr>
          <p:cNvPr id="7" name="Picture 2" descr="http://i.lidovky.cz/09/084/lngal/MTR2d7590_penize.jpg"/>
          <p:cNvPicPr>
            <a:picLocks noChangeAspect="1" noChangeArrowheads="1"/>
          </p:cNvPicPr>
          <p:nvPr/>
        </p:nvPicPr>
        <p:blipFill>
          <a:blip r:embed="rId2" cstate="print"/>
          <a:srcRect t="30010" r="8793" b="7327"/>
          <a:stretch>
            <a:fillRect/>
          </a:stretch>
        </p:blipFill>
        <p:spPr bwMode="auto">
          <a:xfrm>
            <a:off x="0" y="5578176"/>
            <a:ext cx="2483768" cy="1279824"/>
          </a:xfrm>
          <a:prstGeom prst="rect">
            <a:avLst/>
          </a:prstGeom>
          <a:noFill/>
        </p:spPr>
      </p:pic>
      <p:cxnSp>
        <p:nvCxnSpPr>
          <p:cNvPr id="8" name="Přímá spojovací čára 7"/>
          <p:cNvCxnSpPr/>
          <p:nvPr/>
        </p:nvCxnSpPr>
        <p:spPr>
          <a:xfrm flipH="1">
            <a:off x="0" y="5589240"/>
            <a:ext cx="914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 idx="4294967295"/>
          </p:nvPr>
        </p:nvSpPr>
        <p:spPr>
          <a:xfrm>
            <a:off x="467544" y="404664"/>
            <a:ext cx="7920038" cy="1143000"/>
          </a:xfrm>
          <a:ln>
            <a:solidFill>
              <a:schemeClr val="tx1"/>
            </a:solidFill>
          </a:ln>
        </p:spPr>
        <p:txBody>
          <a:bodyPr/>
          <a:lstStyle/>
          <a:p>
            <a:pPr algn="l"/>
            <a:r>
              <a:rPr lang="cs-CZ" b="1" dirty="0" smtClean="0">
                <a:effectLst/>
              </a:rPr>
              <a:t> Použité zdroje:</a:t>
            </a:r>
            <a:endParaRPr lang="cs-CZ" b="1" dirty="0">
              <a:effectLst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205561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611560" y="1844824"/>
            <a:ext cx="853244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5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NAVRÁTILOVÁ, P. – Finanční gramotnost – učebnice žáka.      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II.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Vyd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Kralice na Hané: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Computer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Media, 2011. </a:t>
            </a: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 42 – 47 s. ISBN 978-80-7402-106-0</a:t>
            </a:r>
          </a:p>
          <a:p>
            <a:pPr>
              <a:buFont typeface="Arial" pitchFamily="34" charset="0"/>
              <a:buChar char="•"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latin typeface="Arial" pitchFamily="34" charset="0"/>
                <a:cs typeface="Arial" pitchFamily="34" charset="0"/>
                <a:hlinkClick r:id="rId3"/>
              </a:rPr>
              <a:t>http://i.lidovky.</a:t>
            </a:r>
            <a:r>
              <a:rPr lang="cs-CZ" sz="2400" dirty="0" err="1" smtClean="0">
                <a:latin typeface="Arial" pitchFamily="34" charset="0"/>
                <a:cs typeface="Arial" pitchFamily="34" charset="0"/>
                <a:hlinkClick r:id="rId3"/>
              </a:rPr>
              <a:t>cz</a:t>
            </a:r>
            <a:r>
              <a:rPr lang="cs-CZ" sz="2400" dirty="0" smtClean="0">
                <a:latin typeface="Arial" pitchFamily="34" charset="0"/>
                <a:cs typeface="Arial" pitchFamily="34" charset="0"/>
                <a:hlinkClick r:id="rId3"/>
              </a:rPr>
              <a:t>/09/084/</a:t>
            </a:r>
            <a:r>
              <a:rPr lang="cs-CZ" sz="2400" dirty="0" err="1" smtClean="0">
                <a:latin typeface="Arial" pitchFamily="34" charset="0"/>
                <a:cs typeface="Arial" pitchFamily="34" charset="0"/>
                <a:hlinkClick r:id="rId3"/>
              </a:rPr>
              <a:t>lngal</a:t>
            </a:r>
            <a:r>
              <a:rPr lang="cs-CZ" sz="2400" dirty="0" smtClean="0">
                <a:latin typeface="Arial" pitchFamily="34" charset="0"/>
                <a:cs typeface="Arial" pitchFamily="34" charset="0"/>
                <a:hlinkClick r:id="rId3"/>
              </a:rPr>
              <a:t>/MTR2d7590_</a:t>
            </a:r>
            <a:r>
              <a:rPr lang="cs-CZ" sz="2400" dirty="0" err="1" smtClean="0">
                <a:latin typeface="Arial" pitchFamily="34" charset="0"/>
                <a:cs typeface="Arial" pitchFamily="34" charset="0"/>
                <a:hlinkClick r:id="rId3"/>
              </a:rPr>
              <a:t>penize.jpg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r>
              <a:rPr lang="cs-CZ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fotografie bankovek</a:t>
            </a:r>
          </a:p>
          <a:p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  Citace 20. 2. 2012</a:t>
            </a:r>
          </a:p>
          <a:p>
            <a:endParaRPr lang="cs-CZ" sz="2600" dirty="0" smtClean="0"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496</Words>
  <Application>Microsoft Office PowerPoint</Application>
  <PresentationFormat>Předvádění na obrazovce (4:3)</PresentationFormat>
  <Paragraphs>81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    Finanční produkty Bankovní finanční produkty   </vt:lpstr>
      <vt:lpstr>A proč si vůbec půjčovat finance?  Zamyslete se:</vt:lpstr>
      <vt:lpstr>Podmínky získání úvěru od banky</vt:lpstr>
      <vt:lpstr>Snímek 5</vt:lpstr>
      <vt:lpstr>Půjčit si, či nepůjčit?</vt:lpstr>
      <vt:lpstr>Formy úvěrů (půjček)</vt:lpstr>
      <vt:lpstr>Spotřebitelský úvěr</vt:lpstr>
      <vt:lpstr>Snímek 9</vt:lpstr>
      <vt:lpstr>Kontokorentní úvěr (neboli kontokorent)</vt:lpstr>
      <vt:lpstr>Snímek 11</vt:lpstr>
      <vt:lpstr> Hypoteční úvěr (neboli hypotéka)  </vt:lpstr>
      <vt:lpstr>Snímek 13</vt:lpstr>
      <vt:lpstr>Snímek 14</vt:lpstr>
      <vt:lpstr>Revolvingový úvěr (obnovující se)</vt:lpstr>
      <vt:lpstr> 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Hela</dc:creator>
  <cp:lastModifiedBy>Rumcajs</cp:lastModifiedBy>
  <cp:revision>9</cp:revision>
  <dcterms:created xsi:type="dcterms:W3CDTF">2012-02-20T14:08:23Z</dcterms:created>
  <dcterms:modified xsi:type="dcterms:W3CDTF">2012-05-15T17:26:54Z</dcterms:modified>
</cp:coreProperties>
</file>