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BEDEF-4647-4F34-BE40-3EB881C21887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7A280-1442-4651-81F9-68221AA3BD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DC398-6CC1-4CCA-A60A-0ABF1FF7B045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E2DA2-9966-4099-B99A-725466DC5E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C892F-7752-44C0-B8F2-953D6AADE746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48DD4-C403-4377-8BCA-7173E3DB79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31908-C416-434B-84EF-E930BAFA1245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B30BB-5407-4E34-B714-8036BC78B3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680D6-B719-4A49-A69E-392B2B2EB223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71E16-77B4-431E-A883-1F9CD3D27C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DA3DE-D10E-49C3-BFAD-42E5A6E62E19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17EC3-DF7A-426E-8A1E-B008A7ED2F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CEBEB-C665-489A-92A3-21C6D9EE458C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8D634-938B-47CC-88F2-D8EEC96073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11E3B-62A4-49AC-A56A-5C013A389AA3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A40EF-8A2C-4E50-A67D-CC2749A6329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034CD-B7C8-45AF-9EE6-01791A268F39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DB9F2-2687-4B1B-9A6C-030AC3C4F4B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1F335-8E88-4DDD-B14B-EF0D1B913D9D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0DB4B-DDF8-4C7D-BAC0-16DFF778B6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D4D93-7936-4741-9535-74C4556DE0EE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1B8BD-151B-4DAC-8164-B0CA24B47A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4BD918-E6E6-41A7-924E-26C07E415743}" type="datetimeFigureOut">
              <a:rPr lang="cs-CZ"/>
              <a:pPr>
                <a:defRPr/>
              </a:pPr>
              <a:t>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4C1322-CB18-499B-B4E0-3BB20CE559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../Local%20Settings/Temp/VY_32_inovace_01_C_3_%20n&#225;soben&#237;%20a%20d&#283;len&#237;%20mocnin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smtClean="0"/>
              <a:t>NÁSOBENÍ A DĚLENÍ MOCNIN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Název:  VY_32_INOVACE_01_C_3_Násobení a dělení mocnin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  <a:p>
            <a:pPr algn="l"/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38" y="928688"/>
          <a:ext cx="6477000" cy="3646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11.11.2011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21.11.2011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Násobení</a:t>
                      </a:r>
                      <a:r>
                        <a:rPr lang="cs-CZ" baseline="0" dirty="0" smtClean="0"/>
                        <a:t> a dělení mocnin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mocnina, mocnitel, součin,</a:t>
                      </a:r>
                      <a:r>
                        <a:rPr lang="cs-CZ" baseline="0" dirty="0" smtClean="0"/>
                        <a:t> podíl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MOCNINY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NÁSOBENÍ    A	DĚLENÍ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NÁSOBENÍ MOCNIN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mtClean="0"/>
              <a:t>5</a:t>
            </a:r>
            <a:r>
              <a:rPr lang="cs-CZ" baseline="30000" smtClean="0"/>
              <a:t>2</a:t>
            </a:r>
            <a:r>
              <a:rPr lang="cs-CZ" smtClean="0"/>
              <a:t> . 5</a:t>
            </a:r>
            <a:r>
              <a:rPr lang="cs-CZ" baseline="30000" smtClean="0"/>
              <a:t>3</a:t>
            </a:r>
            <a:r>
              <a:rPr lang="cs-CZ" smtClean="0"/>
              <a:t>		</a:t>
            </a:r>
            <a:r>
              <a:rPr lang="cs-CZ" smtClean="0">
                <a:solidFill>
                  <a:srgbClr val="7030A0"/>
                </a:solidFill>
              </a:rPr>
              <a:t>(5  .5)  .(5 . 5 . 5)= 5</a:t>
            </a:r>
            <a:r>
              <a:rPr lang="cs-CZ" baseline="30000" smtClean="0">
                <a:solidFill>
                  <a:srgbClr val="7030A0"/>
                </a:solidFill>
              </a:rPr>
              <a:t>5 </a:t>
            </a:r>
          </a:p>
          <a:p>
            <a:pPr>
              <a:buFont typeface="Arial" charset="0"/>
              <a:buNone/>
            </a:pPr>
            <a:r>
              <a:rPr lang="cs-CZ" baseline="30000" smtClean="0"/>
              <a:t>				</a:t>
            </a:r>
            <a:r>
              <a:rPr lang="cs-CZ" smtClean="0">
                <a:solidFill>
                  <a:srgbClr val="984807"/>
                </a:solidFill>
              </a:rPr>
              <a:t> 25 . 125 = 3 125</a:t>
            </a:r>
            <a:r>
              <a:rPr lang="cs-CZ" baseline="30000" smtClean="0">
                <a:solidFill>
                  <a:srgbClr val="984807"/>
                </a:solidFill>
              </a:rPr>
              <a:t>	</a:t>
            </a:r>
          </a:p>
          <a:p>
            <a:pPr>
              <a:buFont typeface="Arial" charset="0"/>
              <a:buNone/>
            </a:pPr>
            <a:r>
              <a:rPr lang="cs-CZ" baseline="30000" smtClean="0"/>
              <a:t>				</a:t>
            </a:r>
            <a:r>
              <a:rPr lang="cs-CZ" smtClean="0">
                <a:solidFill>
                  <a:srgbClr val="77933C"/>
                </a:solidFill>
              </a:rPr>
              <a:t> 5</a:t>
            </a:r>
            <a:r>
              <a:rPr lang="cs-CZ" baseline="30000" smtClean="0">
                <a:solidFill>
                  <a:srgbClr val="77933C"/>
                </a:solidFill>
              </a:rPr>
              <a:t>(2+3)</a:t>
            </a:r>
            <a:r>
              <a:rPr lang="cs-CZ" smtClean="0">
                <a:solidFill>
                  <a:srgbClr val="77933C"/>
                </a:solidFill>
              </a:rPr>
              <a:t>= 5</a:t>
            </a:r>
            <a:r>
              <a:rPr lang="cs-CZ" baseline="30000" smtClean="0">
                <a:solidFill>
                  <a:srgbClr val="77933C"/>
                </a:solidFill>
              </a:rPr>
              <a:t>5 </a:t>
            </a:r>
            <a:r>
              <a:rPr lang="cs-CZ" smtClean="0">
                <a:solidFill>
                  <a:srgbClr val="77933C"/>
                </a:solidFill>
              </a:rPr>
              <a:t>	</a:t>
            </a:r>
          </a:p>
          <a:p>
            <a:pPr algn="just">
              <a:buFont typeface="Arial" charset="0"/>
              <a:buNone/>
            </a:pPr>
            <a:endParaRPr lang="cs-CZ" smtClean="0"/>
          </a:p>
          <a:p>
            <a:pPr algn="just">
              <a:buFont typeface="Arial" charset="0"/>
              <a:buNone/>
            </a:pPr>
            <a:r>
              <a:rPr lang="cs-CZ" smtClean="0">
                <a:solidFill>
                  <a:srgbClr val="7030A0"/>
                </a:solidFill>
              </a:rPr>
              <a:t>Násobit spolu můžeme pouze ty mocniny, které mají společný základ.Mocniny násobíme tak</a:t>
            </a:r>
            <a:r>
              <a:rPr lang="cs-CZ" smtClean="0">
                <a:solidFill>
                  <a:srgbClr val="7030A0"/>
                </a:solidFill>
                <a:latin typeface="Arial" charset="0"/>
              </a:rPr>
              <a:t>,</a:t>
            </a:r>
            <a:r>
              <a:rPr lang="cs-CZ" smtClean="0">
                <a:solidFill>
                  <a:srgbClr val="7030A0"/>
                </a:solidFill>
              </a:rPr>
              <a:t> že základ opíšeme a exponenty (mocnitele) sečteme.	 a</a:t>
            </a:r>
            <a:r>
              <a:rPr lang="cs-CZ" baseline="30000" smtClean="0">
                <a:solidFill>
                  <a:srgbClr val="7030A0"/>
                </a:solidFill>
              </a:rPr>
              <a:t>r</a:t>
            </a:r>
            <a:r>
              <a:rPr lang="cs-CZ" smtClean="0">
                <a:solidFill>
                  <a:srgbClr val="7030A0"/>
                </a:solidFill>
              </a:rPr>
              <a:t> . a</a:t>
            </a:r>
            <a:r>
              <a:rPr lang="cs-CZ" baseline="30000" smtClean="0">
                <a:solidFill>
                  <a:srgbClr val="7030A0"/>
                </a:solidFill>
              </a:rPr>
              <a:t>s</a:t>
            </a:r>
            <a:r>
              <a:rPr lang="cs-CZ" smtClean="0">
                <a:solidFill>
                  <a:srgbClr val="7030A0"/>
                </a:solidFill>
              </a:rPr>
              <a:t> = a</a:t>
            </a:r>
            <a:r>
              <a:rPr lang="cs-CZ" baseline="30000" smtClean="0">
                <a:solidFill>
                  <a:srgbClr val="7030A0"/>
                </a:solidFill>
              </a:rPr>
              <a:t>(r+s)</a:t>
            </a:r>
            <a:endParaRPr lang="cs-CZ" smtClean="0">
              <a:solidFill>
                <a:srgbClr val="7030A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643063" y="1928813"/>
            <a:ext cx="1500187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643063" y="2000250"/>
            <a:ext cx="1500187" cy="500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571625" y="2071688"/>
            <a:ext cx="1643063" cy="1000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a</a:t>
            </a:r>
            <a:r>
              <a:rPr lang="cs-CZ" baseline="30000" smtClean="0"/>
              <a:t>r</a:t>
            </a:r>
            <a:r>
              <a:rPr lang="cs-CZ" smtClean="0"/>
              <a:t> . a</a:t>
            </a:r>
            <a:r>
              <a:rPr lang="cs-CZ" baseline="30000" smtClean="0"/>
              <a:t>s</a:t>
            </a:r>
            <a:r>
              <a:rPr lang="cs-CZ" smtClean="0"/>
              <a:t> = a</a:t>
            </a:r>
            <a:r>
              <a:rPr lang="cs-CZ" baseline="30000" smtClean="0"/>
              <a:t>(r+s)</a:t>
            </a:r>
          </a:p>
          <a:p>
            <a:pPr>
              <a:buFont typeface="Arial" charset="0"/>
              <a:buNone/>
            </a:pPr>
            <a:r>
              <a:rPr lang="cs-CZ" smtClean="0"/>
              <a:t> a</a:t>
            </a:r>
            <a:r>
              <a:rPr lang="cs-CZ" baseline="30000" smtClean="0"/>
              <a:t>5</a:t>
            </a:r>
            <a:r>
              <a:rPr lang="cs-CZ" smtClean="0"/>
              <a:t> . a</a:t>
            </a:r>
            <a:r>
              <a:rPr lang="cs-CZ" baseline="30000" smtClean="0"/>
              <a:t>7</a:t>
            </a:r>
            <a:r>
              <a:rPr lang="cs-CZ" smtClean="0"/>
              <a:t> = a</a:t>
            </a:r>
            <a:r>
              <a:rPr lang="cs-CZ" baseline="30000" smtClean="0"/>
              <a:t>(5+7)</a:t>
            </a:r>
            <a:r>
              <a:rPr lang="cs-CZ" smtClean="0"/>
              <a:t> = a</a:t>
            </a:r>
            <a:r>
              <a:rPr lang="cs-CZ" baseline="30000" smtClean="0"/>
              <a:t>12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b</a:t>
            </a:r>
            <a:r>
              <a:rPr lang="cs-CZ" baseline="30000" smtClean="0"/>
              <a:t>3</a:t>
            </a:r>
            <a:r>
              <a:rPr lang="cs-CZ" smtClean="0"/>
              <a:t> . b</a:t>
            </a:r>
            <a:r>
              <a:rPr lang="cs-CZ" baseline="30000" smtClean="0"/>
              <a:t>7</a:t>
            </a:r>
            <a:r>
              <a:rPr lang="cs-CZ" smtClean="0"/>
              <a:t> . b</a:t>
            </a:r>
            <a:r>
              <a:rPr lang="cs-CZ" baseline="30000" smtClean="0"/>
              <a:t>5 </a:t>
            </a:r>
            <a:r>
              <a:rPr lang="cs-CZ" smtClean="0"/>
              <a:t> = b</a:t>
            </a:r>
            <a:r>
              <a:rPr lang="cs-CZ" baseline="30000" smtClean="0"/>
              <a:t>(3+7+5)</a:t>
            </a:r>
            <a:r>
              <a:rPr lang="cs-CZ" smtClean="0"/>
              <a:t> = b</a:t>
            </a:r>
            <a:r>
              <a:rPr lang="cs-CZ" baseline="30000" smtClean="0"/>
              <a:t>15</a:t>
            </a:r>
          </a:p>
          <a:p>
            <a:pPr>
              <a:buFont typeface="Arial" charset="0"/>
              <a:buNone/>
            </a:pPr>
            <a:r>
              <a:rPr lang="cs-CZ" smtClean="0"/>
              <a:t> 4</a:t>
            </a:r>
            <a:r>
              <a:rPr lang="cs-CZ" baseline="30000" smtClean="0"/>
              <a:t>3</a:t>
            </a:r>
            <a:r>
              <a:rPr lang="cs-CZ" smtClean="0"/>
              <a:t> . 4</a:t>
            </a:r>
            <a:r>
              <a:rPr lang="cs-CZ" baseline="30000" smtClean="0"/>
              <a:t>7</a:t>
            </a:r>
            <a:r>
              <a:rPr lang="cs-CZ" smtClean="0"/>
              <a:t> . 4</a:t>
            </a:r>
            <a:r>
              <a:rPr lang="cs-CZ" baseline="30000" smtClean="0"/>
              <a:t>5 </a:t>
            </a:r>
            <a:r>
              <a:rPr lang="cs-CZ" smtClean="0"/>
              <a:t> = 4</a:t>
            </a:r>
            <a:r>
              <a:rPr lang="cs-CZ" baseline="30000" smtClean="0"/>
              <a:t>15</a:t>
            </a:r>
          </a:p>
          <a:p>
            <a:pPr>
              <a:buFont typeface="Arial" charset="0"/>
              <a:buNone/>
            </a:pP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a</a:t>
            </a:r>
            <a:r>
              <a:rPr lang="cs-CZ" baseline="30000" smtClean="0"/>
              <a:t>3</a:t>
            </a:r>
            <a:r>
              <a:rPr lang="cs-CZ" smtClean="0"/>
              <a:t> . a</a:t>
            </a:r>
            <a:r>
              <a:rPr lang="cs-CZ" baseline="30000" smtClean="0"/>
              <a:t>2 .</a:t>
            </a:r>
            <a:r>
              <a:rPr lang="cs-CZ" smtClean="0"/>
              <a:t> c</a:t>
            </a:r>
            <a:r>
              <a:rPr lang="cs-CZ" baseline="30000" smtClean="0"/>
              <a:t>5</a:t>
            </a:r>
            <a:r>
              <a:rPr lang="cs-CZ" smtClean="0"/>
              <a:t> . c</a:t>
            </a:r>
            <a:r>
              <a:rPr lang="cs-CZ" baseline="30000" smtClean="0"/>
              <a:t>7</a:t>
            </a:r>
            <a:r>
              <a:rPr lang="cs-CZ" smtClean="0"/>
              <a:t> = a</a:t>
            </a:r>
            <a:r>
              <a:rPr lang="cs-CZ" baseline="30000" smtClean="0"/>
              <a:t>5</a:t>
            </a:r>
            <a:r>
              <a:rPr lang="cs-CZ" smtClean="0"/>
              <a:t> . c</a:t>
            </a:r>
            <a:r>
              <a:rPr lang="cs-CZ" baseline="30000" smtClean="0"/>
              <a:t>12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00B050"/>
                </a:solidFill>
              </a:rPr>
              <a:t>Postup: 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1) určíme znaménka výsledku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2) vynásobíme koeficienty ( čísla )</a:t>
            </a:r>
          </a:p>
          <a:p>
            <a:pPr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3) sečteme exponenty ( vynásobíme mocniny 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285750" y="1285875"/>
            <a:ext cx="8643938" cy="48402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smtClean="0">
                <a:solidFill>
                  <a:srgbClr val="FF0000"/>
                </a:solidFill>
              </a:rPr>
              <a:t>2</a:t>
            </a:r>
            <a:r>
              <a:rPr lang="cs-CZ" sz="3600" smtClean="0">
                <a:solidFill>
                  <a:srgbClr val="00B050"/>
                </a:solidFill>
              </a:rPr>
              <a:t>a</a:t>
            </a:r>
            <a:r>
              <a:rPr lang="cs-CZ" sz="3600" baseline="30000" smtClean="0">
                <a:solidFill>
                  <a:srgbClr val="00B050"/>
                </a:solidFill>
              </a:rPr>
              <a:t>4</a:t>
            </a:r>
            <a:r>
              <a:rPr lang="cs-CZ" sz="3600" smtClean="0"/>
              <a:t> . </a:t>
            </a:r>
            <a:r>
              <a:rPr lang="cs-CZ" sz="3600" smtClean="0">
                <a:solidFill>
                  <a:srgbClr val="FF0000"/>
                </a:solidFill>
              </a:rPr>
              <a:t>3</a:t>
            </a:r>
            <a:r>
              <a:rPr lang="cs-CZ" sz="3600" smtClean="0">
                <a:solidFill>
                  <a:srgbClr val="00B050"/>
                </a:solidFill>
              </a:rPr>
              <a:t>a</a:t>
            </a:r>
            <a:r>
              <a:rPr lang="cs-CZ" sz="3600" baseline="30000" smtClean="0">
                <a:solidFill>
                  <a:srgbClr val="00B050"/>
                </a:solidFill>
              </a:rPr>
              <a:t>3</a:t>
            </a:r>
            <a:r>
              <a:rPr lang="cs-CZ" sz="3600" baseline="30000" smtClean="0"/>
              <a:t> </a:t>
            </a:r>
            <a:r>
              <a:rPr lang="cs-CZ" sz="3600" smtClean="0"/>
              <a:t>. </a:t>
            </a:r>
            <a:r>
              <a:rPr lang="cs-CZ" sz="3600" smtClean="0">
                <a:solidFill>
                  <a:srgbClr val="FF0000"/>
                </a:solidFill>
              </a:rPr>
              <a:t>5</a:t>
            </a:r>
            <a:r>
              <a:rPr lang="cs-CZ" sz="3600" smtClean="0">
                <a:solidFill>
                  <a:srgbClr val="00B050"/>
                </a:solidFill>
              </a:rPr>
              <a:t>a</a:t>
            </a:r>
            <a:r>
              <a:rPr lang="cs-CZ" sz="3600" smtClean="0"/>
              <a:t> = </a:t>
            </a:r>
            <a:r>
              <a:rPr lang="cs-CZ" sz="3600" smtClean="0">
                <a:solidFill>
                  <a:srgbClr val="FF0000"/>
                </a:solidFill>
              </a:rPr>
              <a:t>2 . 3 . 5</a:t>
            </a:r>
            <a:r>
              <a:rPr lang="cs-CZ" sz="3600" smtClean="0">
                <a:solidFill>
                  <a:srgbClr val="00B050"/>
                </a:solidFill>
              </a:rPr>
              <a:t>. a</a:t>
            </a:r>
            <a:r>
              <a:rPr lang="cs-CZ" sz="3600" baseline="30000" smtClean="0">
                <a:solidFill>
                  <a:srgbClr val="00B050"/>
                </a:solidFill>
              </a:rPr>
              <a:t>4</a:t>
            </a:r>
            <a:r>
              <a:rPr lang="cs-CZ" sz="3600" smtClean="0">
                <a:solidFill>
                  <a:srgbClr val="00B050"/>
                </a:solidFill>
              </a:rPr>
              <a:t> . a</a:t>
            </a:r>
            <a:r>
              <a:rPr lang="cs-CZ" sz="3600" baseline="30000" smtClean="0">
                <a:solidFill>
                  <a:srgbClr val="00B050"/>
                </a:solidFill>
              </a:rPr>
              <a:t>3</a:t>
            </a:r>
            <a:r>
              <a:rPr lang="cs-CZ" sz="3600" smtClean="0">
                <a:solidFill>
                  <a:srgbClr val="00B050"/>
                </a:solidFill>
              </a:rPr>
              <a:t> . a </a:t>
            </a:r>
            <a:r>
              <a:rPr lang="cs-CZ" sz="3600" smtClean="0"/>
              <a:t>= </a:t>
            </a:r>
            <a:r>
              <a:rPr lang="cs-CZ" sz="3600" smtClean="0">
                <a:solidFill>
                  <a:srgbClr val="FF0000"/>
                </a:solidFill>
              </a:rPr>
              <a:t>30</a:t>
            </a:r>
            <a:r>
              <a:rPr lang="cs-CZ" sz="3600" smtClean="0">
                <a:solidFill>
                  <a:srgbClr val="00B050"/>
                </a:solidFill>
              </a:rPr>
              <a:t>a</a:t>
            </a:r>
            <a:r>
              <a:rPr lang="cs-CZ" sz="3600" baseline="30000" smtClean="0">
                <a:solidFill>
                  <a:srgbClr val="00B050"/>
                </a:solidFill>
              </a:rPr>
              <a:t>8</a:t>
            </a:r>
          </a:p>
          <a:p>
            <a:pPr>
              <a:buFont typeface="Arial" charset="0"/>
              <a:buNone/>
            </a:pPr>
            <a:r>
              <a:rPr lang="cs-CZ" sz="3600" smtClean="0"/>
              <a:t>(-4a</a:t>
            </a:r>
            <a:r>
              <a:rPr lang="cs-CZ" sz="3600" baseline="30000" smtClean="0"/>
              <a:t>3</a:t>
            </a:r>
            <a:r>
              <a:rPr lang="cs-CZ" sz="3600" smtClean="0"/>
              <a:t>b</a:t>
            </a:r>
            <a:r>
              <a:rPr lang="cs-CZ" sz="3600" baseline="30000" smtClean="0"/>
              <a:t>3</a:t>
            </a:r>
            <a:r>
              <a:rPr lang="cs-CZ" sz="3600" smtClean="0"/>
              <a:t>c</a:t>
            </a:r>
            <a:r>
              <a:rPr lang="cs-CZ" sz="3600" baseline="30000" smtClean="0"/>
              <a:t>4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 . 3ab</a:t>
            </a:r>
            <a:r>
              <a:rPr lang="cs-CZ" sz="3600" baseline="30000" smtClean="0"/>
              <a:t>3</a:t>
            </a:r>
            <a:r>
              <a:rPr lang="cs-CZ" sz="3600" smtClean="0"/>
              <a:t>c</a:t>
            </a:r>
            <a:r>
              <a:rPr lang="cs-CZ" sz="3600" baseline="30000" smtClean="0"/>
              <a:t>3 </a:t>
            </a:r>
            <a:r>
              <a:rPr lang="cs-CZ" sz="3600" smtClean="0"/>
              <a:t>=			-12a</a:t>
            </a:r>
            <a:r>
              <a:rPr lang="cs-CZ" sz="3600" baseline="30000" smtClean="0"/>
              <a:t>4 </a:t>
            </a:r>
            <a:r>
              <a:rPr lang="cs-CZ" sz="3600" smtClean="0"/>
              <a:t>b</a:t>
            </a:r>
            <a:r>
              <a:rPr lang="cs-CZ" sz="3600" baseline="30000" smtClean="0"/>
              <a:t>6</a:t>
            </a:r>
            <a:r>
              <a:rPr lang="cs-CZ" sz="3600" smtClean="0"/>
              <a:t>c</a:t>
            </a:r>
            <a:r>
              <a:rPr lang="cs-CZ" sz="3600" baseline="30000" smtClean="0"/>
              <a:t>7</a:t>
            </a:r>
          </a:p>
          <a:p>
            <a:pPr>
              <a:buFont typeface="Arial" charset="0"/>
              <a:buNone/>
            </a:pPr>
            <a:r>
              <a:rPr lang="cs-CZ" sz="3600" smtClean="0"/>
              <a:t>(-3x</a:t>
            </a:r>
            <a:r>
              <a:rPr lang="cs-CZ" sz="3600" baseline="30000" smtClean="0"/>
              <a:t>4</a:t>
            </a:r>
            <a:r>
              <a:rPr lang="cs-CZ" sz="3600" smtClean="0"/>
              <a:t>y</a:t>
            </a:r>
            <a:r>
              <a:rPr lang="cs-CZ" sz="3600" baseline="30000" smtClean="0"/>
              <a:t>2</a:t>
            </a:r>
            <a:r>
              <a:rPr lang="cs-CZ" sz="3600" smtClean="0"/>
              <a:t>z</a:t>
            </a:r>
            <a:r>
              <a:rPr lang="cs-CZ" sz="3600" baseline="30000" smtClean="0"/>
              <a:t>3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 . (-2x</a:t>
            </a:r>
            <a:r>
              <a:rPr lang="cs-CZ" sz="3600" baseline="30000" smtClean="0"/>
              <a:t>5</a:t>
            </a:r>
            <a:r>
              <a:rPr lang="cs-CZ" sz="3600" smtClean="0"/>
              <a:t>y</a:t>
            </a:r>
            <a:r>
              <a:rPr lang="cs-CZ" sz="3600" baseline="30000" smtClean="0"/>
              <a:t>3</a:t>
            </a:r>
            <a:r>
              <a:rPr lang="cs-CZ" sz="3600" smtClean="0"/>
              <a:t>z</a:t>
            </a:r>
            <a:r>
              <a:rPr lang="cs-CZ" sz="3600" baseline="30000" smtClean="0"/>
              <a:t>6</a:t>
            </a:r>
            <a:r>
              <a:rPr lang="cs-CZ" sz="3600" smtClean="0"/>
              <a:t>)=			6x</a:t>
            </a:r>
            <a:r>
              <a:rPr lang="cs-CZ" sz="3600" baseline="30000" smtClean="0"/>
              <a:t>9 </a:t>
            </a:r>
            <a:r>
              <a:rPr lang="cs-CZ" sz="3600" smtClean="0"/>
              <a:t>y</a:t>
            </a:r>
            <a:r>
              <a:rPr lang="cs-CZ" sz="3600" baseline="30000" smtClean="0"/>
              <a:t>5</a:t>
            </a:r>
            <a:r>
              <a:rPr lang="cs-CZ" sz="3600" smtClean="0"/>
              <a:t>z</a:t>
            </a:r>
            <a:r>
              <a:rPr lang="cs-CZ" sz="3600" baseline="30000" smtClean="0"/>
              <a:t>9</a:t>
            </a:r>
            <a:endParaRPr lang="cs-CZ" sz="3600" smtClean="0"/>
          </a:p>
          <a:p>
            <a:pPr>
              <a:buFont typeface="Arial" charset="0"/>
              <a:buNone/>
            </a:pPr>
            <a:r>
              <a:rPr lang="cs-CZ" sz="3600" smtClean="0"/>
              <a:t>(-u</a:t>
            </a:r>
            <a:r>
              <a:rPr lang="cs-CZ" sz="3600" baseline="30000" smtClean="0"/>
              <a:t>3</a:t>
            </a:r>
            <a:r>
              <a:rPr lang="cs-CZ" sz="3600" smtClean="0"/>
              <a:t>v</a:t>
            </a:r>
            <a:r>
              <a:rPr lang="cs-CZ" sz="3600" baseline="30000" smtClean="0"/>
              <a:t>4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 . 2u</a:t>
            </a:r>
            <a:r>
              <a:rPr lang="cs-CZ" sz="3600" baseline="30000" smtClean="0"/>
              <a:t>2</a:t>
            </a:r>
            <a:r>
              <a:rPr lang="cs-CZ" sz="3600" smtClean="0"/>
              <a:t>z</a:t>
            </a:r>
            <a:r>
              <a:rPr lang="cs-CZ" sz="3600" baseline="30000" smtClean="0"/>
              <a:t>3 </a:t>
            </a:r>
            <a:r>
              <a:rPr lang="cs-CZ" sz="3600" smtClean="0"/>
              <a:t>. 4v</a:t>
            </a:r>
            <a:r>
              <a:rPr lang="cs-CZ" sz="3600" baseline="30000" smtClean="0"/>
              <a:t>3</a:t>
            </a:r>
            <a:r>
              <a:rPr lang="cs-CZ" sz="3600" smtClean="0"/>
              <a:t>z</a:t>
            </a:r>
            <a:r>
              <a:rPr lang="cs-CZ" sz="3600" baseline="30000" smtClean="0"/>
              <a:t>2 </a:t>
            </a:r>
            <a:r>
              <a:rPr lang="cs-CZ" sz="3600" smtClean="0"/>
              <a:t>=			-8u</a:t>
            </a:r>
            <a:r>
              <a:rPr lang="cs-CZ" sz="3600" baseline="30000" smtClean="0"/>
              <a:t>5 </a:t>
            </a:r>
            <a:r>
              <a:rPr lang="cs-CZ" sz="3600" smtClean="0"/>
              <a:t>v</a:t>
            </a:r>
            <a:r>
              <a:rPr lang="cs-CZ" sz="3600" baseline="30000" smtClean="0"/>
              <a:t>7</a:t>
            </a:r>
            <a:r>
              <a:rPr lang="cs-CZ" sz="3600" smtClean="0"/>
              <a:t>z</a:t>
            </a:r>
            <a:r>
              <a:rPr lang="cs-CZ" sz="3600" baseline="30000" smtClean="0"/>
              <a:t>5</a:t>
            </a:r>
            <a:endParaRPr lang="cs-CZ" sz="3600" smtClean="0"/>
          </a:p>
          <a:p>
            <a:pPr>
              <a:buFont typeface="Arial" charset="0"/>
              <a:buNone/>
            </a:pPr>
            <a:r>
              <a:rPr lang="cs-CZ" sz="3600" smtClean="0"/>
              <a:t>(-6k</a:t>
            </a:r>
            <a:r>
              <a:rPr lang="cs-CZ" sz="3600" baseline="30000" smtClean="0"/>
              <a:t>3</a:t>
            </a:r>
            <a:r>
              <a:rPr lang="cs-CZ" sz="3600" smtClean="0"/>
              <a:t>l</a:t>
            </a:r>
            <a:r>
              <a:rPr lang="cs-CZ" sz="3600" baseline="30000" smtClean="0"/>
              <a:t>2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 . (-k</a:t>
            </a:r>
            <a:r>
              <a:rPr lang="cs-CZ" sz="3600" baseline="30000" smtClean="0"/>
              <a:t>4</a:t>
            </a:r>
            <a:r>
              <a:rPr lang="cs-CZ" sz="3600" smtClean="0"/>
              <a:t>l</a:t>
            </a:r>
            <a:r>
              <a:rPr lang="cs-CZ" sz="3600" baseline="30000" smtClean="0"/>
              <a:t>3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 . (-2kl</a:t>
            </a:r>
            <a:r>
              <a:rPr lang="cs-CZ" sz="3600" baseline="30000" smtClean="0"/>
              <a:t>4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=			-12k</a:t>
            </a:r>
            <a:r>
              <a:rPr lang="cs-CZ" sz="3600" baseline="30000" smtClean="0"/>
              <a:t>8 </a:t>
            </a:r>
            <a:r>
              <a:rPr lang="cs-CZ" sz="3600" smtClean="0"/>
              <a:t>l</a:t>
            </a:r>
            <a:r>
              <a:rPr lang="cs-CZ" sz="3600" baseline="30000" smtClean="0"/>
              <a:t>9</a:t>
            </a:r>
            <a:endParaRPr lang="cs-CZ" sz="3600" smtClean="0"/>
          </a:p>
          <a:p>
            <a:pPr>
              <a:buFont typeface="Arial" charset="0"/>
              <a:buNone/>
            </a:pPr>
            <a:r>
              <a:rPr lang="cs-CZ" sz="3600" smtClean="0"/>
              <a:t>4a</a:t>
            </a:r>
            <a:r>
              <a:rPr lang="cs-CZ" sz="3600" baseline="30000" smtClean="0"/>
              <a:t>5</a:t>
            </a:r>
            <a:r>
              <a:rPr lang="cs-CZ" sz="3600" smtClean="0"/>
              <a:t>b</a:t>
            </a:r>
            <a:r>
              <a:rPr lang="cs-CZ" sz="3600" baseline="30000" smtClean="0"/>
              <a:t>3 </a:t>
            </a:r>
            <a:r>
              <a:rPr lang="cs-CZ" sz="3600" smtClean="0"/>
              <a:t> . (-2a</a:t>
            </a:r>
            <a:r>
              <a:rPr lang="cs-CZ" sz="3600" baseline="30000" smtClean="0"/>
              <a:t>7</a:t>
            </a:r>
            <a:r>
              <a:rPr lang="cs-CZ" sz="3600" smtClean="0"/>
              <a:t>b</a:t>
            </a:r>
            <a:r>
              <a:rPr lang="cs-CZ" sz="3600" baseline="30000" smtClean="0"/>
              <a:t>4</a:t>
            </a:r>
            <a:r>
              <a:rPr lang="cs-CZ" sz="3600" smtClean="0"/>
              <a:t>)</a:t>
            </a:r>
            <a:r>
              <a:rPr lang="cs-CZ" sz="3600" baseline="30000" smtClean="0"/>
              <a:t> </a:t>
            </a:r>
            <a:r>
              <a:rPr lang="cs-CZ" sz="3600" smtClean="0"/>
              <a:t> . 3b</a:t>
            </a:r>
            <a:r>
              <a:rPr lang="cs-CZ" sz="3600" baseline="30000" smtClean="0"/>
              <a:t>3 </a:t>
            </a:r>
            <a:r>
              <a:rPr lang="cs-CZ" sz="3600" smtClean="0"/>
              <a:t>=			-24a</a:t>
            </a:r>
            <a:r>
              <a:rPr lang="cs-CZ" sz="3600" baseline="30000" smtClean="0"/>
              <a:t>12 </a:t>
            </a:r>
            <a:r>
              <a:rPr lang="cs-CZ" sz="3600" smtClean="0"/>
              <a:t>b</a:t>
            </a:r>
            <a:r>
              <a:rPr lang="cs-CZ" sz="3600" baseline="30000" smtClean="0"/>
              <a:t>10</a:t>
            </a:r>
          </a:p>
          <a:p>
            <a:pPr>
              <a:buFont typeface="Arial" charset="0"/>
              <a:buNone/>
            </a:pPr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DĚLENÍ MOCNIN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</a:t>
            </a:r>
            <a:r>
              <a:rPr lang="cs-CZ" baseline="30000" dirty="0" smtClean="0"/>
              <a:t>5</a:t>
            </a:r>
            <a:r>
              <a:rPr lang="cs-CZ" dirty="0" smtClean="0"/>
              <a:t> : 2</a:t>
            </a:r>
            <a:r>
              <a:rPr lang="cs-CZ" baseline="30000" dirty="0" smtClean="0"/>
              <a:t>3</a:t>
            </a:r>
            <a:r>
              <a:rPr lang="cs-CZ" dirty="0" smtClean="0"/>
              <a:t>		32 : 8 = 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aseline="30000" dirty="0" smtClean="0"/>
              <a:t>				</a:t>
            </a:r>
            <a:r>
              <a:rPr lang="cs-CZ" dirty="0" smtClean="0"/>
              <a:t> (2.2.</a:t>
            </a:r>
            <a:r>
              <a:rPr lang="cs-CZ" strike="sngStrike" dirty="0" smtClean="0"/>
              <a:t>2.2.2</a:t>
            </a:r>
            <a:r>
              <a:rPr lang="cs-CZ" dirty="0" smtClean="0"/>
              <a:t>):</a:t>
            </a:r>
            <a:r>
              <a:rPr lang="cs-CZ" dirty="0" smtClean="0">
                <a:sym typeface="Wingdings" pitchFamily="2" charset="2"/>
              </a:rPr>
              <a:t>(</a:t>
            </a:r>
            <a:r>
              <a:rPr lang="cs-CZ" strike="sngStrike" dirty="0" smtClean="0">
                <a:sym typeface="Wingdings" pitchFamily="2" charset="2"/>
              </a:rPr>
              <a:t>2.2.2</a:t>
            </a:r>
            <a:r>
              <a:rPr lang="cs-CZ" dirty="0" smtClean="0">
                <a:sym typeface="Wingdings" pitchFamily="2" charset="2"/>
              </a:rPr>
              <a:t>)</a:t>
            </a:r>
            <a:r>
              <a:rPr lang="cs-CZ" dirty="0" smtClean="0"/>
              <a:t>= 2.2= 4 </a:t>
            </a:r>
            <a:r>
              <a:rPr lang="cs-CZ" baseline="30000" dirty="0" smtClean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aseline="30000" dirty="0" smtClean="0"/>
              <a:t>				</a:t>
            </a:r>
            <a:r>
              <a:rPr lang="cs-CZ" dirty="0" smtClean="0"/>
              <a:t> 2</a:t>
            </a:r>
            <a:r>
              <a:rPr lang="cs-CZ" baseline="30000" dirty="0" smtClean="0"/>
              <a:t>(5-3)</a:t>
            </a:r>
            <a:r>
              <a:rPr lang="cs-CZ" dirty="0" smtClean="0"/>
              <a:t>= 2</a:t>
            </a:r>
            <a:r>
              <a:rPr lang="cs-CZ" baseline="30000" dirty="0"/>
              <a:t>2</a:t>
            </a:r>
            <a:r>
              <a:rPr lang="cs-CZ" baseline="30000" dirty="0" smtClean="0"/>
              <a:t> </a:t>
            </a:r>
            <a:r>
              <a:rPr lang="cs-CZ" dirty="0" smtClean="0"/>
              <a:t>	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Dělit spolu můžeme pouze ty mocniny, které mají společný základ. Mocniny dělíme tak, že základ opíšeme a exponenty (mocnitele) odečteme.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POZOR: nesmíme dělit 0!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baseline="30000" dirty="0" smtClean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 : a</a:t>
            </a:r>
            <a:r>
              <a:rPr lang="cs-CZ" baseline="30000" dirty="0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= a</a:t>
            </a:r>
            <a:r>
              <a:rPr lang="cs-CZ" baseline="30000" dirty="0" smtClean="0">
                <a:solidFill>
                  <a:srgbClr val="FF0000"/>
                </a:solidFill>
              </a:rPr>
              <a:t>(r-s)</a:t>
            </a:r>
            <a:endParaRPr lang="cs-CZ" dirty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1928813" y="1714500"/>
            <a:ext cx="1214437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928813" y="1857375"/>
            <a:ext cx="1285875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928813" y="2000250"/>
            <a:ext cx="1285875" cy="7858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658228" cy="63119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</a:t>
            </a:r>
            <a:r>
              <a:rPr lang="cs-CZ" baseline="30000" dirty="0" smtClean="0"/>
              <a:t>6</a:t>
            </a:r>
            <a:r>
              <a:rPr lang="cs-CZ" dirty="0" smtClean="0"/>
              <a:t> : 2</a:t>
            </a:r>
            <a:r>
              <a:rPr lang="cs-CZ" baseline="30000" dirty="0" smtClean="0"/>
              <a:t>4</a:t>
            </a:r>
            <a:r>
              <a:rPr lang="cs-CZ" dirty="0" smtClean="0"/>
              <a:t>= (</a:t>
            </a:r>
            <a:r>
              <a:rPr lang="cs-CZ" strike="sngStrike" dirty="0" smtClean="0"/>
              <a:t>2.2.2.2</a:t>
            </a:r>
            <a:r>
              <a:rPr lang="cs-CZ" dirty="0" smtClean="0"/>
              <a:t>.2.2):(</a:t>
            </a:r>
            <a:r>
              <a:rPr lang="cs-CZ" strike="sngStrike" dirty="0" smtClean="0"/>
              <a:t>2.2.2.2</a:t>
            </a:r>
            <a:r>
              <a:rPr lang="cs-CZ" dirty="0" smtClean="0"/>
              <a:t>)=2.2=4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</a:t>
            </a:r>
            <a:r>
              <a:rPr lang="cs-CZ" baseline="30000" dirty="0" smtClean="0"/>
              <a:t>4</a:t>
            </a:r>
            <a:r>
              <a:rPr lang="cs-CZ" dirty="0" smtClean="0"/>
              <a:t> : a</a:t>
            </a:r>
            <a:r>
              <a:rPr lang="cs-CZ" baseline="30000" dirty="0" smtClean="0"/>
              <a:t>3</a:t>
            </a:r>
            <a:r>
              <a:rPr lang="cs-CZ" dirty="0" smtClean="0"/>
              <a:t> = a</a:t>
            </a:r>
            <a:r>
              <a:rPr lang="cs-CZ" baseline="30000" dirty="0" smtClean="0"/>
              <a:t>(4-3)</a:t>
            </a:r>
            <a:r>
              <a:rPr lang="cs-CZ" dirty="0" smtClean="0"/>
              <a:t>= a</a:t>
            </a:r>
            <a:r>
              <a:rPr lang="cs-CZ" baseline="30000" dirty="0" smtClean="0"/>
              <a:t>1</a:t>
            </a:r>
            <a:r>
              <a:rPr lang="cs-CZ" dirty="0" smtClean="0"/>
              <a:t>=a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</a:t>
            </a:r>
            <a:r>
              <a:rPr lang="cs-CZ" baseline="30000" dirty="0" smtClean="0"/>
              <a:t>3</a:t>
            </a:r>
            <a:r>
              <a:rPr lang="cs-CZ" dirty="0" smtClean="0"/>
              <a:t> : a</a:t>
            </a:r>
            <a:r>
              <a:rPr lang="cs-CZ" baseline="30000" dirty="0" smtClean="0"/>
              <a:t>3</a:t>
            </a:r>
            <a:r>
              <a:rPr lang="cs-CZ" dirty="0" smtClean="0"/>
              <a:t> = a</a:t>
            </a:r>
            <a:r>
              <a:rPr lang="cs-CZ" baseline="30000" dirty="0" smtClean="0"/>
              <a:t>(3-3)</a:t>
            </a:r>
            <a:r>
              <a:rPr lang="cs-CZ" dirty="0" smtClean="0"/>
              <a:t>= a</a:t>
            </a:r>
            <a:r>
              <a:rPr lang="cs-CZ" baseline="30000" dirty="0" smtClean="0"/>
              <a:t>0</a:t>
            </a:r>
            <a:r>
              <a:rPr lang="cs-CZ" dirty="0" smtClean="0"/>
              <a:t>=1		</a:t>
            </a:r>
            <a:r>
              <a:rPr lang="cs-CZ" dirty="0" smtClean="0">
                <a:solidFill>
                  <a:srgbClr val="FF0000"/>
                </a:solidFill>
              </a:rPr>
              <a:t>POZOR! </a:t>
            </a:r>
            <a:r>
              <a:rPr lang="cs-CZ" baseline="30000" dirty="0" smtClean="0">
                <a:solidFill>
                  <a:srgbClr val="FF0000"/>
                </a:solidFill>
              </a:rPr>
              <a:t>)</a:t>
            </a:r>
            <a:r>
              <a:rPr lang="cs-CZ" dirty="0" smtClean="0">
                <a:solidFill>
                  <a:srgbClr val="FF0000"/>
                </a:solidFill>
              </a:rPr>
              <a:t> a</a:t>
            </a:r>
            <a:r>
              <a:rPr lang="cs-CZ" baseline="30000" dirty="0" smtClean="0">
                <a:solidFill>
                  <a:srgbClr val="FF0000"/>
                </a:solidFill>
              </a:rPr>
              <a:t>0</a:t>
            </a:r>
            <a:r>
              <a:rPr lang="cs-CZ" dirty="0" smtClean="0">
                <a:solidFill>
                  <a:srgbClr val="FF0000"/>
                </a:solidFill>
              </a:rPr>
              <a:t>=1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4x</a:t>
            </a:r>
            <a:r>
              <a:rPr lang="cs-CZ" baseline="30000" dirty="0" smtClean="0"/>
              <a:t>3</a:t>
            </a:r>
            <a:r>
              <a:rPr lang="cs-CZ" dirty="0" smtClean="0"/>
              <a:t> : 2x = 4:2. x</a:t>
            </a:r>
            <a:r>
              <a:rPr lang="cs-CZ" baseline="30000" dirty="0" smtClean="0"/>
              <a:t>3</a:t>
            </a:r>
            <a:r>
              <a:rPr lang="cs-CZ" dirty="0" smtClean="0"/>
              <a:t> : x =2x</a:t>
            </a:r>
            <a:r>
              <a:rPr lang="cs-CZ" baseline="30000" dirty="0" smtClean="0"/>
              <a:t>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8a</a:t>
            </a:r>
            <a:r>
              <a:rPr lang="cs-CZ" baseline="30000" dirty="0" smtClean="0"/>
              <a:t>3</a:t>
            </a:r>
            <a:r>
              <a:rPr lang="cs-CZ" dirty="0" smtClean="0"/>
              <a:t>b</a:t>
            </a:r>
            <a:r>
              <a:rPr lang="cs-CZ" baseline="30000" dirty="0" smtClean="0"/>
              <a:t>5</a:t>
            </a:r>
            <a:r>
              <a:rPr lang="cs-CZ" dirty="0" smtClean="0"/>
              <a:t> : </a:t>
            </a:r>
            <a:r>
              <a:rPr lang="cs-CZ" sz="3600" dirty="0" smtClean="0"/>
              <a:t>(-</a:t>
            </a:r>
            <a:r>
              <a:rPr lang="cs-CZ" dirty="0" smtClean="0"/>
              <a:t>2a</a:t>
            </a:r>
            <a:r>
              <a:rPr lang="cs-CZ" baseline="30000" dirty="0" smtClean="0"/>
              <a:t>2</a:t>
            </a:r>
            <a:r>
              <a:rPr lang="cs-CZ" dirty="0" smtClean="0"/>
              <a:t>b</a:t>
            </a:r>
            <a:r>
              <a:rPr lang="cs-CZ" baseline="30000" dirty="0" smtClean="0"/>
              <a:t>4</a:t>
            </a:r>
            <a:r>
              <a:rPr lang="cs-CZ" dirty="0" smtClean="0"/>
              <a:t>)= -4ab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B0F0"/>
                </a:solidFill>
              </a:rPr>
              <a:t>Záporný exponent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</a:t>
            </a:r>
            <a:r>
              <a:rPr lang="cs-CZ" baseline="30000" dirty="0" smtClean="0"/>
              <a:t>4</a:t>
            </a:r>
            <a:r>
              <a:rPr lang="cs-CZ" dirty="0" smtClean="0"/>
              <a:t> : a</a:t>
            </a:r>
            <a:r>
              <a:rPr lang="cs-CZ" baseline="30000" dirty="0" smtClean="0"/>
              <a:t>5</a:t>
            </a:r>
            <a:r>
              <a:rPr lang="cs-CZ" dirty="0" smtClean="0"/>
              <a:t> = a</a:t>
            </a:r>
            <a:r>
              <a:rPr lang="cs-CZ" baseline="30000" dirty="0" smtClean="0"/>
              <a:t>(4-5)</a:t>
            </a:r>
            <a:r>
              <a:rPr lang="cs-CZ" dirty="0" smtClean="0"/>
              <a:t>= a</a:t>
            </a:r>
            <a:r>
              <a:rPr lang="cs-CZ" baseline="30000" dirty="0" smtClean="0"/>
              <a:t>-1</a:t>
            </a:r>
            <a:r>
              <a:rPr lang="cs-CZ" dirty="0" smtClean="0"/>
              <a:t>=1:a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4x</a:t>
            </a:r>
            <a:r>
              <a:rPr lang="cs-CZ" baseline="30000" dirty="0" smtClean="0"/>
              <a:t>3</a:t>
            </a:r>
            <a:r>
              <a:rPr lang="cs-CZ" dirty="0" smtClean="0"/>
              <a:t> : 2x</a:t>
            </a:r>
            <a:r>
              <a:rPr lang="cs-CZ" baseline="30000" dirty="0" smtClean="0"/>
              <a:t>6</a:t>
            </a:r>
            <a:r>
              <a:rPr lang="cs-CZ" dirty="0" smtClean="0"/>
              <a:t> = 2x</a:t>
            </a:r>
            <a:r>
              <a:rPr lang="cs-CZ" baseline="30000" dirty="0" smtClean="0"/>
              <a:t>-3</a:t>
            </a:r>
            <a:r>
              <a:rPr lang="cs-CZ" dirty="0" smtClean="0"/>
              <a:t> 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16a</a:t>
            </a:r>
            <a:r>
              <a:rPr lang="cs-CZ" baseline="30000" dirty="0" smtClean="0"/>
              <a:t>3</a:t>
            </a:r>
            <a:r>
              <a:rPr lang="cs-CZ" dirty="0" smtClean="0"/>
              <a:t>b</a:t>
            </a:r>
            <a:r>
              <a:rPr lang="cs-CZ" baseline="30000" dirty="0" smtClean="0"/>
              <a:t>5</a:t>
            </a:r>
            <a:r>
              <a:rPr lang="cs-CZ" dirty="0" smtClean="0"/>
              <a:t> : </a:t>
            </a:r>
            <a:r>
              <a:rPr lang="cs-CZ" sz="3600" dirty="0" smtClean="0"/>
              <a:t>(-4</a:t>
            </a:r>
            <a:r>
              <a:rPr lang="cs-CZ" dirty="0" smtClean="0"/>
              <a:t>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4</a:t>
            </a:r>
            <a:r>
              <a:rPr lang="cs-CZ" dirty="0" smtClean="0"/>
              <a:t>)= - 8a</a:t>
            </a:r>
            <a:r>
              <a:rPr lang="cs-CZ" baseline="30000" dirty="0" smtClean="0"/>
              <a:t>-4</a:t>
            </a:r>
            <a:r>
              <a:rPr lang="cs-CZ" dirty="0" smtClean="0"/>
              <a:t>b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Procvičení: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(-16a</a:t>
            </a:r>
            <a:r>
              <a:rPr lang="cs-CZ" baseline="30000" dirty="0" smtClean="0"/>
              <a:t>4</a:t>
            </a:r>
            <a:r>
              <a:rPr lang="cs-CZ" dirty="0" smtClean="0"/>
              <a:t>b</a:t>
            </a:r>
            <a:r>
              <a:rPr lang="cs-CZ" baseline="30000" dirty="0" smtClean="0"/>
              <a:t>6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: (-2a</a:t>
            </a:r>
            <a:r>
              <a:rPr lang="cs-CZ" baseline="30000" dirty="0" smtClean="0"/>
              <a:t>3</a:t>
            </a:r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r>
              <a:rPr lang="cs-CZ" baseline="30000" dirty="0" smtClean="0"/>
              <a:t>  </a:t>
            </a:r>
            <a:r>
              <a:rPr lang="cs-CZ" dirty="0" smtClean="0"/>
              <a:t>=	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(-25a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9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: (-5a</a:t>
            </a:r>
            <a:r>
              <a:rPr lang="cs-CZ" baseline="30000" dirty="0" smtClean="0"/>
              <a:t>5</a:t>
            </a:r>
            <a:r>
              <a:rPr lang="cs-CZ" dirty="0" smtClean="0"/>
              <a:t>b</a:t>
            </a:r>
            <a:r>
              <a:rPr lang="cs-CZ" baseline="30000" dirty="0" smtClean="0"/>
              <a:t>7</a:t>
            </a:r>
            <a:r>
              <a:rPr lang="cs-CZ" dirty="0" smtClean="0"/>
              <a:t>)</a:t>
            </a:r>
            <a:r>
              <a:rPr lang="cs-CZ" baseline="30000" dirty="0" smtClean="0"/>
              <a:t>  </a:t>
            </a:r>
            <a:r>
              <a:rPr lang="cs-CZ" dirty="0" smtClean="0"/>
              <a:t>=	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7x</a:t>
            </a:r>
            <a:r>
              <a:rPr lang="cs-CZ" baseline="30000" dirty="0" smtClean="0"/>
              <a:t>5 </a:t>
            </a:r>
            <a:r>
              <a:rPr lang="cs-CZ" dirty="0" smtClean="0"/>
              <a:t> . (-2x</a:t>
            </a:r>
            <a:r>
              <a:rPr lang="cs-CZ" baseline="30000" dirty="0" smtClean="0"/>
              <a:t>7</a:t>
            </a:r>
            <a:r>
              <a:rPr lang="cs-CZ" dirty="0" smtClean="0"/>
              <a:t>y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3y</a:t>
            </a:r>
            <a:r>
              <a:rPr lang="cs-CZ" baseline="30000" dirty="0" smtClean="0"/>
              <a:t>3 </a:t>
            </a:r>
            <a:r>
              <a:rPr lang="cs-CZ" dirty="0" smtClean="0"/>
              <a:t>=	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8 k</a:t>
            </a:r>
            <a:r>
              <a:rPr lang="cs-CZ" baseline="30000" dirty="0" smtClean="0"/>
              <a:t>5</a:t>
            </a:r>
            <a:r>
              <a:rPr lang="cs-CZ" dirty="0" smtClean="0"/>
              <a:t> l</a:t>
            </a:r>
            <a:r>
              <a:rPr lang="cs-CZ" baseline="30000" dirty="0" smtClean="0"/>
              <a:t>3 </a:t>
            </a:r>
            <a:r>
              <a:rPr lang="cs-CZ" dirty="0" smtClean="0"/>
              <a:t> . (-2 k</a:t>
            </a:r>
            <a:r>
              <a:rPr lang="cs-CZ" baseline="30000" dirty="0" smtClean="0"/>
              <a:t>7</a:t>
            </a:r>
            <a:r>
              <a:rPr lang="cs-CZ" dirty="0" smtClean="0"/>
              <a:t> l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 k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14a</a:t>
            </a:r>
            <a:r>
              <a:rPr lang="cs-CZ" baseline="30000" dirty="0" smtClean="0"/>
              <a:t>10</a:t>
            </a:r>
            <a:r>
              <a:rPr lang="cs-CZ" dirty="0" smtClean="0"/>
              <a:t>b</a:t>
            </a:r>
            <a:r>
              <a:rPr lang="cs-CZ" baseline="30000" dirty="0" smtClean="0"/>
              <a:t>9</a:t>
            </a:r>
            <a:r>
              <a:rPr lang="cs-CZ" dirty="0" smtClean="0"/>
              <a:t> : (-2a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3b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42a</a:t>
            </a:r>
            <a:r>
              <a:rPr lang="cs-CZ" baseline="30000" dirty="0" smtClean="0"/>
              <a:t>8</a:t>
            </a:r>
            <a:r>
              <a:rPr lang="cs-CZ" dirty="0" smtClean="0"/>
              <a:t>b</a:t>
            </a:r>
            <a:r>
              <a:rPr lang="cs-CZ" baseline="30000" dirty="0" smtClean="0"/>
              <a:t>3 </a:t>
            </a:r>
            <a:r>
              <a:rPr lang="cs-CZ" dirty="0" smtClean="0"/>
              <a:t> : (-2a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3b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(-36a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5</a:t>
            </a:r>
            <a:r>
              <a:rPr lang="cs-CZ" dirty="0" smtClean="0"/>
              <a:t>) : (-2a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3b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 s</a:t>
            </a:r>
            <a:r>
              <a:rPr lang="cs-CZ" baseline="30000" dirty="0" smtClean="0"/>
              <a:t>5</a:t>
            </a:r>
            <a:r>
              <a:rPr lang="cs-CZ" dirty="0" smtClean="0"/>
              <a:t>t</a:t>
            </a:r>
            <a:r>
              <a:rPr lang="cs-CZ" baseline="30000" dirty="0" smtClean="0"/>
              <a:t>3 </a:t>
            </a:r>
            <a:r>
              <a:rPr lang="cs-CZ" dirty="0" smtClean="0"/>
              <a:t> . (-3s</a:t>
            </a:r>
            <a:r>
              <a:rPr lang="cs-CZ" baseline="30000" dirty="0" smtClean="0"/>
              <a:t>7</a:t>
            </a:r>
            <a:r>
              <a:rPr lang="cs-CZ" dirty="0" smtClean="0"/>
              <a:t>t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4 t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 m</a:t>
            </a:r>
            <a:r>
              <a:rPr lang="cs-CZ" baseline="30000" dirty="0" smtClean="0"/>
              <a:t>10</a:t>
            </a:r>
            <a:r>
              <a:rPr lang="cs-CZ" dirty="0" smtClean="0"/>
              <a:t>n</a:t>
            </a:r>
            <a:r>
              <a:rPr lang="cs-CZ" baseline="30000" dirty="0" smtClean="0"/>
              <a:t>5 </a:t>
            </a:r>
            <a:r>
              <a:rPr lang="cs-CZ" dirty="0" smtClean="0"/>
              <a:t> :(-2m</a:t>
            </a:r>
            <a:r>
              <a:rPr lang="cs-CZ" baseline="30000" dirty="0" smtClean="0"/>
              <a:t>7</a:t>
            </a:r>
            <a:r>
              <a:rPr lang="cs-CZ" dirty="0" smtClean="0"/>
              <a:t>n</a:t>
            </a:r>
            <a:r>
              <a:rPr lang="cs-CZ" baseline="30000" dirty="0" smtClean="0"/>
              <a:t>4</a:t>
            </a:r>
            <a:r>
              <a:rPr lang="cs-CZ" dirty="0" smtClean="0"/>
              <a:t>) </a:t>
            </a:r>
            <a:r>
              <a:rPr lang="cs-CZ" baseline="30000" dirty="0" smtClean="0"/>
              <a:t> </a:t>
            </a:r>
            <a:r>
              <a:rPr lang="cs-CZ" dirty="0" smtClean="0"/>
              <a:t>. 3m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7 u</a:t>
            </a:r>
            <a:r>
              <a:rPr lang="cs-CZ" baseline="30000" dirty="0" smtClean="0"/>
              <a:t>5</a:t>
            </a:r>
            <a:r>
              <a:rPr lang="cs-CZ" dirty="0" smtClean="0"/>
              <a:t> v</a:t>
            </a:r>
            <a:r>
              <a:rPr lang="cs-CZ" baseline="30000" dirty="0" smtClean="0"/>
              <a:t>3 </a:t>
            </a:r>
            <a:r>
              <a:rPr lang="cs-CZ" dirty="0" smtClean="0"/>
              <a:t> . (-2u</a:t>
            </a:r>
            <a:r>
              <a:rPr lang="cs-CZ" baseline="30000" dirty="0" smtClean="0"/>
              <a:t>7</a:t>
            </a:r>
            <a:r>
              <a:rPr lang="cs-CZ" dirty="0" smtClean="0"/>
              <a:t>v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: 7v</a:t>
            </a:r>
            <a:r>
              <a:rPr lang="cs-CZ" baseline="30000" dirty="0" smtClean="0"/>
              <a:t>3 </a:t>
            </a:r>
            <a:r>
              <a:rPr lang="cs-CZ" dirty="0" smtClean="0"/>
              <a:t>=			</a:t>
            </a:r>
            <a:endParaRPr lang="cs-CZ" baseline="30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569753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(-16a</a:t>
            </a:r>
            <a:r>
              <a:rPr lang="cs-CZ" baseline="30000" dirty="0" smtClean="0"/>
              <a:t>4</a:t>
            </a:r>
            <a:r>
              <a:rPr lang="cs-CZ" dirty="0" smtClean="0"/>
              <a:t>b</a:t>
            </a:r>
            <a:r>
              <a:rPr lang="cs-CZ" baseline="30000" dirty="0" smtClean="0"/>
              <a:t>6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: (-2a</a:t>
            </a:r>
            <a:r>
              <a:rPr lang="cs-CZ" baseline="30000" dirty="0" smtClean="0"/>
              <a:t>3</a:t>
            </a:r>
            <a:r>
              <a:rPr lang="cs-CZ" dirty="0" smtClean="0"/>
              <a:t>b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r>
              <a:rPr lang="cs-CZ" baseline="30000" dirty="0" smtClean="0"/>
              <a:t> 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8a</a:t>
            </a:r>
            <a:r>
              <a:rPr lang="cs-CZ" baseline="30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(-25a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9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: (-5a</a:t>
            </a:r>
            <a:r>
              <a:rPr lang="cs-CZ" baseline="30000" dirty="0" smtClean="0"/>
              <a:t>5</a:t>
            </a:r>
            <a:r>
              <a:rPr lang="cs-CZ" dirty="0" smtClean="0"/>
              <a:t>b</a:t>
            </a:r>
            <a:r>
              <a:rPr lang="cs-CZ" baseline="30000" dirty="0" smtClean="0"/>
              <a:t>7</a:t>
            </a:r>
            <a:r>
              <a:rPr lang="cs-CZ" dirty="0" smtClean="0"/>
              <a:t>)</a:t>
            </a:r>
            <a:r>
              <a:rPr lang="cs-CZ" baseline="30000" dirty="0" smtClean="0"/>
              <a:t> 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-5a</a:t>
            </a:r>
            <a:r>
              <a:rPr lang="cs-CZ" baseline="30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7x</a:t>
            </a:r>
            <a:r>
              <a:rPr lang="cs-CZ" baseline="30000" dirty="0" smtClean="0"/>
              <a:t>5 </a:t>
            </a:r>
            <a:r>
              <a:rPr lang="cs-CZ" dirty="0" smtClean="0"/>
              <a:t> . (-2x</a:t>
            </a:r>
            <a:r>
              <a:rPr lang="cs-CZ" baseline="30000" dirty="0" smtClean="0"/>
              <a:t>7</a:t>
            </a:r>
            <a:r>
              <a:rPr lang="cs-CZ" dirty="0" smtClean="0"/>
              <a:t>y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3y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-42x</a:t>
            </a:r>
            <a:r>
              <a:rPr lang="cs-CZ" baseline="30000" dirty="0" smtClean="0">
                <a:solidFill>
                  <a:srgbClr val="FF0000"/>
                </a:solidFill>
              </a:rPr>
              <a:t>12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baseline="30000" dirty="0" smtClean="0">
                <a:solidFill>
                  <a:srgbClr val="FF0000"/>
                </a:solidFill>
              </a:rPr>
              <a:t>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8 k</a:t>
            </a:r>
            <a:r>
              <a:rPr lang="cs-CZ" baseline="30000" dirty="0" smtClean="0"/>
              <a:t>5</a:t>
            </a:r>
            <a:r>
              <a:rPr lang="cs-CZ" dirty="0" smtClean="0"/>
              <a:t> l</a:t>
            </a:r>
            <a:r>
              <a:rPr lang="cs-CZ" baseline="30000" dirty="0" smtClean="0"/>
              <a:t>3 </a:t>
            </a:r>
            <a:r>
              <a:rPr lang="cs-CZ" dirty="0" smtClean="0"/>
              <a:t> . (-2 k</a:t>
            </a:r>
            <a:r>
              <a:rPr lang="cs-CZ" baseline="30000" dirty="0" smtClean="0"/>
              <a:t>7</a:t>
            </a:r>
            <a:r>
              <a:rPr lang="cs-CZ" dirty="0" smtClean="0"/>
              <a:t> l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 k</a:t>
            </a:r>
            <a:r>
              <a:rPr lang="cs-CZ" baseline="30000" dirty="0" smtClean="0"/>
              <a:t>3 </a:t>
            </a:r>
            <a:r>
              <a:rPr lang="cs-CZ" dirty="0" smtClean="0"/>
              <a:t>=</a:t>
            </a:r>
            <a:r>
              <a:rPr lang="cs-CZ" dirty="0" smtClean="0">
                <a:solidFill>
                  <a:srgbClr val="FF0000"/>
                </a:solidFill>
              </a:rPr>
              <a:t> -48 k</a:t>
            </a:r>
            <a:r>
              <a:rPr lang="cs-CZ" baseline="30000" dirty="0" smtClean="0">
                <a:solidFill>
                  <a:srgbClr val="FF0000"/>
                </a:solidFill>
              </a:rPr>
              <a:t>15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baseline="30000" dirty="0" smtClean="0">
                <a:solidFill>
                  <a:srgbClr val="FF0000"/>
                </a:solidFill>
              </a:rPr>
              <a:t>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14a</a:t>
            </a:r>
            <a:r>
              <a:rPr lang="cs-CZ" baseline="30000" dirty="0" smtClean="0"/>
              <a:t>10</a:t>
            </a:r>
            <a:r>
              <a:rPr lang="cs-CZ" dirty="0" smtClean="0"/>
              <a:t>b</a:t>
            </a:r>
            <a:r>
              <a:rPr lang="cs-CZ" baseline="30000" dirty="0" smtClean="0"/>
              <a:t>9</a:t>
            </a:r>
            <a:r>
              <a:rPr lang="cs-CZ" dirty="0" smtClean="0"/>
              <a:t> : (-2a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3b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-21a</a:t>
            </a:r>
            <a:r>
              <a:rPr lang="cs-CZ" baseline="30000" dirty="0" smtClean="0">
                <a:solidFill>
                  <a:srgbClr val="FF0000"/>
                </a:solidFill>
              </a:rPr>
              <a:t>3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baseline="30000" dirty="0" smtClean="0">
                <a:solidFill>
                  <a:srgbClr val="FF0000"/>
                </a:solidFill>
              </a:rPr>
              <a:t>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42a</a:t>
            </a:r>
            <a:r>
              <a:rPr lang="cs-CZ" baseline="30000" dirty="0" smtClean="0"/>
              <a:t>8</a:t>
            </a:r>
            <a:r>
              <a:rPr lang="cs-CZ" dirty="0" smtClean="0"/>
              <a:t>b</a:t>
            </a:r>
            <a:r>
              <a:rPr lang="cs-CZ" baseline="30000" dirty="0" smtClean="0"/>
              <a:t>3 </a:t>
            </a:r>
            <a:r>
              <a:rPr lang="cs-CZ" dirty="0" smtClean="0"/>
              <a:t> : (-2a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3b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-63a</a:t>
            </a:r>
            <a:r>
              <a:rPr lang="cs-CZ" baseline="30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(-36a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5</a:t>
            </a:r>
            <a:r>
              <a:rPr lang="cs-CZ" dirty="0" smtClean="0"/>
              <a:t>) : (-2a</a:t>
            </a:r>
            <a:r>
              <a:rPr lang="cs-CZ" baseline="30000" dirty="0" smtClean="0"/>
              <a:t>7</a:t>
            </a:r>
            <a:r>
              <a:rPr lang="cs-CZ" dirty="0" smtClean="0"/>
              <a:t>b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3b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54b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 s</a:t>
            </a:r>
            <a:r>
              <a:rPr lang="cs-CZ" baseline="30000" dirty="0" smtClean="0"/>
              <a:t>5</a:t>
            </a:r>
            <a:r>
              <a:rPr lang="cs-CZ" dirty="0" smtClean="0"/>
              <a:t>t</a:t>
            </a:r>
            <a:r>
              <a:rPr lang="cs-CZ" baseline="30000" dirty="0" smtClean="0"/>
              <a:t>3 </a:t>
            </a:r>
            <a:r>
              <a:rPr lang="cs-CZ" dirty="0" smtClean="0"/>
              <a:t> . (-3s</a:t>
            </a:r>
            <a:r>
              <a:rPr lang="cs-CZ" baseline="30000" dirty="0" smtClean="0"/>
              <a:t>7</a:t>
            </a:r>
            <a:r>
              <a:rPr lang="cs-CZ" dirty="0" smtClean="0"/>
              <a:t>t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. 4 t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-48 s</a:t>
            </a:r>
            <a:r>
              <a:rPr lang="cs-CZ" baseline="30000" dirty="0" smtClean="0">
                <a:solidFill>
                  <a:srgbClr val="FF0000"/>
                </a:solidFill>
              </a:rPr>
              <a:t>12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baseline="30000" dirty="0" smtClean="0">
                <a:solidFill>
                  <a:srgbClr val="FF0000"/>
                </a:solidFill>
              </a:rPr>
              <a:t>10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 m</a:t>
            </a:r>
            <a:r>
              <a:rPr lang="cs-CZ" baseline="30000" dirty="0" smtClean="0"/>
              <a:t>10</a:t>
            </a:r>
            <a:r>
              <a:rPr lang="cs-CZ" dirty="0" smtClean="0"/>
              <a:t>n</a:t>
            </a:r>
            <a:r>
              <a:rPr lang="cs-CZ" baseline="30000" dirty="0" smtClean="0"/>
              <a:t>5 </a:t>
            </a:r>
            <a:r>
              <a:rPr lang="cs-CZ" dirty="0" smtClean="0"/>
              <a:t> :(-2m</a:t>
            </a:r>
            <a:r>
              <a:rPr lang="cs-CZ" baseline="30000" dirty="0" smtClean="0"/>
              <a:t>7</a:t>
            </a:r>
            <a:r>
              <a:rPr lang="cs-CZ" dirty="0" smtClean="0"/>
              <a:t>n</a:t>
            </a:r>
            <a:r>
              <a:rPr lang="cs-CZ" baseline="30000" dirty="0" smtClean="0"/>
              <a:t>4</a:t>
            </a:r>
            <a:r>
              <a:rPr lang="cs-CZ" dirty="0" smtClean="0"/>
              <a:t>) </a:t>
            </a:r>
            <a:r>
              <a:rPr lang="cs-CZ" baseline="30000" dirty="0" smtClean="0"/>
              <a:t> </a:t>
            </a:r>
            <a:r>
              <a:rPr lang="cs-CZ" dirty="0" smtClean="0"/>
              <a:t>. 3m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6m</a:t>
            </a:r>
            <a:r>
              <a:rPr lang="cs-CZ" baseline="30000" dirty="0" smtClean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7 u</a:t>
            </a:r>
            <a:r>
              <a:rPr lang="cs-CZ" baseline="30000" dirty="0" smtClean="0"/>
              <a:t>5</a:t>
            </a:r>
            <a:r>
              <a:rPr lang="cs-CZ" dirty="0" smtClean="0"/>
              <a:t> v</a:t>
            </a:r>
            <a:r>
              <a:rPr lang="cs-CZ" baseline="30000" dirty="0" smtClean="0"/>
              <a:t>3 </a:t>
            </a:r>
            <a:r>
              <a:rPr lang="cs-CZ" dirty="0" smtClean="0"/>
              <a:t> . (-2u</a:t>
            </a:r>
            <a:r>
              <a:rPr lang="cs-CZ" baseline="30000" dirty="0" smtClean="0"/>
              <a:t>7</a:t>
            </a:r>
            <a:r>
              <a:rPr lang="cs-CZ" dirty="0" smtClean="0"/>
              <a:t>v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 </a:t>
            </a:r>
            <a:r>
              <a:rPr lang="cs-CZ" dirty="0" smtClean="0"/>
              <a:t> : 7v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-2u</a:t>
            </a:r>
            <a:r>
              <a:rPr lang="cs-CZ" baseline="30000" dirty="0" smtClean="0">
                <a:solidFill>
                  <a:srgbClr val="FF0000"/>
                </a:solidFill>
              </a:rPr>
              <a:t>12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u="sng" smtClean="0"/>
              <a:t>Anotace:</a:t>
            </a:r>
          </a:p>
          <a:p>
            <a:pPr algn="just">
              <a:buFont typeface="Arial" charset="0"/>
              <a:buNone/>
            </a:pPr>
            <a:r>
              <a:rPr lang="cs-CZ" sz="2000" smtClean="0"/>
              <a:t>	Tato prezentace slouží jako výklad násobení a dělení mocnin. První část prezentace je výkladová, kde žáci odvozují s učitelem pravidlo násobení a dělení mocnin. Pravidla se procvičují na příkladech, které žáci společně řeší. Vždy jeden žák počítá u interaktivní tabule.</a:t>
            </a:r>
          </a:p>
          <a:p>
            <a:pPr>
              <a:buFont typeface="Arial" charset="0"/>
              <a:buNone/>
            </a:pPr>
            <a:r>
              <a:rPr lang="cs-CZ" sz="2000" smtClean="0"/>
              <a:t>	Prezentace je doplněna </a:t>
            </a:r>
            <a:r>
              <a:rPr lang="cs-CZ" sz="2000" smtClean="0">
                <a:hlinkClick r:id="rId2" action="ppaction://hlinkfile"/>
              </a:rPr>
              <a:t>testem</a:t>
            </a:r>
            <a:r>
              <a:rPr lang="cs-CZ" sz="2000" smtClean="0"/>
              <a:t>. Každý žák dostane nakopírovaný test, který sám doplní. Kontrola probíhá na interaktivní tabuli.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	</a:t>
            </a:r>
            <a:endParaRPr lang="cs-CZ" sz="2000" u="sng" smtClean="0"/>
          </a:p>
          <a:p>
            <a:pPr>
              <a:buFont typeface="Arial" charset="0"/>
              <a:buNone/>
            </a:pPr>
            <a:r>
              <a:rPr lang="cs-CZ" sz="2000" u="sng" smtClean="0"/>
              <a:t>Použité zdroje:</a:t>
            </a:r>
          </a:p>
          <a:p>
            <a:pPr>
              <a:buFont typeface="Arial" charset="0"/>
              <a:buNone/>
            </a:pPr>
            <a:r>
              <a:rPr lang="cs-CZ" sz="2000" smtClean="0"/>
              <a:t>	Karel Kindl: Matematika- Přehled učiva základní školy, vydání 3., Praha 1980, Státní pedagogické nakladatelství, počet stran 408 ,SPN 5-43-11/3, </a:t>
            </a:r>
          </a:p>
          <a:p>
            <a:pPr>
              <a:buFont typeface="Arial" charset="0"/>
              <a:buNone/>
            </a:pPr>
            <a:r>
              <a:rPr lang="cs-CZ" sz="2000" smtClean="0"/>
              <a:t>	14-388-80</a:t>
            </a:r>
          </a:p>
          <a:p>
            <a:pPr>
              <a:buFont typeface="Arial" charset="0"/>
              <a:buNone/>
            </a:pPr>
            <a:r>
              <a:rPr lang="cs-CZ" sz="2000" smtClean="0"/>
              <a:t>	Odvárko Oldřich- Kadleček Jiří:  Matematika pro 8. Ročník ZŠ  1.díl , 1.vydání 1999,  Prometheus, počet stran 95, ISBN 80-7196-148-5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endParaRPr lang="cs-CZ" sz="20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372</Words>
  <Application>Microsoft Office PowerPoint</Application>
  <PresentationFormat>On-screen Show (4:3)</PresentationFormat>
  <Paragraphs>82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Calibri</vt:lpstr>
      <vt:lpstr>Arial</vt:lpstr>
      <vt:lpstr>Motiv sady Office</vt:lpstr>
      <vt:lpstr>NÁSOBENÍ A DĚLENÍ MOCNIN</vt:lpstr>
      <vt:lpstr>Snímek 2</vt:lpstr>
      <vt:lpstr>MOCNINY</vt:lpstr>
      <vt:lpstr>NÁSOBENÍ MOCNIN</vt:lpstr>
      <vt:lpstr>Snímek 5</vt:lpstr>
      <vt:lpstr>Snímek 6</vt:lpstr>
      <vt:lpstr>DĚLENÍ MOCNIN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MOCNINY</dc:title>
  <dc:creator>Vaclav</dc:creator>
  <cp:lastModifiedBy>DUM</cp:lastModifiedBy>
  <cp:revision>72</cp:revision>
  <dcterms:created xsi:type="dcterms:W3CDTF">2011-11-14T15:46:16Z</dcterms:created>
  <dcterms:modified xsi:type="dcterms:W3CDTF">2012-03-02T19:46:01Z</dcterms:modified>
</cp:coreProperties>
</file>