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560" autoAdjust="0"/>
    <p:restoredTop sz="94660"/>
  </p:normalViewPr>
  <p:slideViewPr>
    <p:cSldViewPr>
      <p:cViewPr varScale="1">
        <p:scale>
          <a:sx n="36" d="100"/>
          <a:sy n="36" d="100"/>
        </p:scale>
        <p:origin x="-810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79B445E3-34EF-41B4-A5A2-424AA49EB8EF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B961273-EE9D-4644-ACE4-406C19BF4A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9B445E3-34EF-41B4-A5A2-424AA49EB8EF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B961273-EE9D-4644-ACE4-406C19BF4A5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9B445E3-34EF-41B4-A5A2-424AA49EB8EF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B961273-EE9D-4644-ACE4-406C19BF4A5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9B445E3-34EF-41B4-A5A2-424AA49EB8EF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B961273-EE9D-4644-ACE4-406C19BF4A5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9B445E3-34EF-41B4-A5A2-424AA49EB8EF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B961273-EE9D-4644-ACE4-406C19BF4A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9B445E3-34EF-41B4-A5A2-424AA49EB8EF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B961273-EE9D-4644-ACE4-406C19BF4A5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9B445E3-34EF-41B4-A5A2-424AA49EB8EF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B961273-EE9D-4644-ACE4-406C19BF4A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79B445E3-34EF-41B4-A5A2-424AA49EB8EF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B961273-EE9D-4644-ACE4-406C19BF4A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79B445E3-34EF-41B4-A5A2-424AA49EB8EF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B961273-EE9D-4644-ACE4-406C19BF4A5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9B445E3-34EF-41B4-A5A2-424AA49EB8EF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B961273-EE9D-4644-ACE4-406C19BF4A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9B445E3-34EF-41B4-A5A2-424AA49EB8EF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B961273-EE9D-4644-ACE4-406C19BF4A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79B445E3-34EF-41B4-A5A2-424AA49EB8EF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2B961273-EE9D-4644-ACE4-406C19BF4A5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 txBox="1">
            <a:spLocks/>
          </p:cNvSpPr>
          <p:nvPr/>
        </p:nvSpPr>
        <p:spPr>
          <a:xfrm>
            <a:off x="899592" y="300160"/>
            <a:ext cx="7632848" cy="2808312"/>
          </a:xfrm>
          <a:prstGeom prst="rect">
            <a:avLst/>
          </a:prstGeom>
          <a:noFill/>
          <a:ln w="22225">
            <a:solidFill>
              <a:schemeClr val="tx1"/>
            </a:solidFill>
          </a:ln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lumMod val="95000"/>
                  <a:lumOff val="5000"/>
                </a:schemeClr>
              </a:solidFill>
              <a:effectLst/>
              <a:uLnTx/>
              <a:uFillTx/>
              <a:latin typeface="+mj-lt"/>
              <a:ea typeface="+mj-ea"/>
              <a:cs typeface="Arial" pitchFamily="34" charset="0"/>
            </a:endParaRPr>
          </a:p>
          <a:p>
            <a:pPr lvl="0">
              <a:spcBef>
                <a:spcPts val="1200"/>
              </a:spcBef>
              <a:defRPr/>
            </a:pP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školy: ZŠ Varnsdorf, Edisonova 2821, okres Děčín, příspěvková organizace</a:t>
            </a:r>
            <a:b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lang="cs-CZ" sz="220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Člověk a </a:t>
            </a:r>
            <a:r>
              <a:rPr lang="cs-CZ" sz="220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svět </a:t>
            </a:r>
            <a:r>
              <a:rPr lang="cs-CZ" sz="220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práce, </a:t>
            </a:r>
            <a:r>
              <a:rPr kumimoji="0" lang="cs-CZ" sz="2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Finanční </a:t>
            </a: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gramotnost,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Úvěry od nebankovních institucí </a:t>
            </a: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(prezentace)</a:t>
            </a:r>
            <a:b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Autor: Mgr. Helena </a:t>
            </a:r>
            <a:r>
              <a:rPr kumimoji="0" lang="cs-CZ" sz="2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Foldinová</a:t>
            </a: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a číslo materiálu: </a:t>
            </a:r>
            <a:r>
              <a:rPr kumimoji="0" lang="cs-CZ" sz="2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VY_62_INOVACE_10/II.SADA</a:t>
            </a: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+mj-lt"/>
                <a:ea typeface="+mj-ea"/>
                <a:cs typeface="Arial" pitchFamily="34" charset="0"/>
              </a:rPr>
              <a:t/>
            </a:r>
            <a:b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+mj-lt"/>
                <a:ea typeface="+mj-ea"/>
                <a:cs typeface="Arial" pitchFamily="34" charset="0"/>
              </a:rPr>
            </a:b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95000"/>
                  <a:lumOff val="5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530120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827584" y="3284984"/>
            <a:ext cx="7704856" cy="188359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None/>
              <a:defRPr/>
            </a:pPr>
            <a:r>
              <a:rPr lang="cs-CZ" sz="22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Anotace</a:t>
            </a:r>
            <a:r>
              <a:rPr lang="cs-CZ" sz="2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Prezentace je určena pro žáky 9. ročníku, žáci</a:t>
            </a:r>
          </a:p>
          <a:p>
            <a:pPr marL="342900" indent="-342900">
              <a:buFont typeface="Arial" pitchFamily="34" charset="0"/>
              <a:buNone/>
              <a:defRPr/>
            </a:pPr>
            <a:r>
              <a:rPr lang="cs-CZ" sz="2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se seznamují s nebankovními úvěry pomocí daných otázek</a:t>
            </a:r>
          </a:p>
          <a:p>
            <a:pPr marL="342900" indent="-342900">
              <a:buFont typeface="Arial" pitchFamily="34" charset="0"/>
              <a:buNone/>
              <a:defRPr/>
            </a:pPr>
            <a:r>
              <a:rPr lang="cs-CZ" sz="2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 odpovědí.</a:t>
            </a:r>
            <a:endParaRPr lang="cs-CZ" sz="2200" b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2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Období</a:t>
            </a:r>
            <a:r>
              <a:rPr lang="cs-CZ" sz="2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leden – květen 2012</a:t>
            </a:r>
          </a:p>
          <a:p>
            <a:endParaRPr lang="cs-CZ" sz="2400" dirty="0">
              <a:solidFill>
                <a:schemeClr val="tx1"/>
              </a:solidFill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4000" b="1" dirty="0" smtClean="0">
                <a:latin typeface="Calibri" pitchFamily="34" charset="0"/>
                <a:cs typeface="Calibri" pitchFamily="34" charset="0"/>
              </a:rPr>
              <a:t>O koho se vlastně jedná?</a:t>
            </a:r>
          </a:p>
          <a:p>
            <a:pPr algn="ctr">
              <a:buNone/>
            </a:pPr>
            <a:endParaRPr lang="cs-CZ" sz="2000" b="1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4000" b="1" dirty="0" smtClean="0">
                <a:latin typeface="Calibri" pitchFamily="34" charset="0"/>
                <a:cs typeface="Calibri" pitchFamily="34" charset="0"/>
              </a:rPr>
              <a:t>nebankovní instituce </a:t>
            </a:r>
            <a:r>
              <a:rPr lang="cs-CZ" sz="4000" dirty="0" smtClean="0">
                <a:latin typeface="Calibri" pitchFamily="34" charset="0"/>
                <a:cs typeface="Calibri" pitchFamily="34" charset="0"/>
              </a:rPr>
              <a:t>= </a:t>
            </a:r>
            <a:r>
              <a:rPr lang="cs-CZ" sz="4000" b="1" dirty="0" smtClean="0">
                <a:latin typeface="Calibri" pitchFamily="34" charset="0"/>
                <a:cs typeface="Calibri" pitchFamily="34" charset="0"/>
              </a:rPr>
              <a:t>společnost</a:t>
            </a:r>
          </a:p>
          <a:p>
            <a:pPr>
              <a:buNone/>
            </a:pPr>
            <a:r>
              <a:rPr lang="cs-CZ" sz="4000" dirty="0" smtClean="0">
                <a:latin typeface="Calibri" pitchFamily="34" charset="0"/>
                <a:cs typeface="Calibri" pitchFamily="34" charset="0"/>
              </a:rPr>
              <a:t>(není to tedy banka), která vlastní</a:t>
            </a:r>
          </a:p>
          <a:p>
            <a:pPr>
              <a:buNone/>
            </a:pPr>
            <a:r>
              <a:rPr lang="cs-CZ" sz="4000" u="sng" dirty="0" smtClean="0">
                <a:latin typeface="Calibri" pitchFamily="34" charset="0"/>
                <a:cs typeface="Calibri" pitchFamily="34" charset="0"/>
              </a:rPr>
              <a:t>licenci</a:t>
            </a:r>
            <a:r>
              <a:rPr lang="cs-CZ" sz="4000" dirty="0" smtClean="0">
                <a:latin typeface="Calibri" pitchFamily="34" charset="0"/>
                <a:cs typeface="Calibri" pitchFamily="34" charset="0"/>
              </a:rPr>
              <a:t> k provozování některých</a:t>
            </a:r>
          </a:p>
          <a:p>
            <a:pPr>
              <a:buNone/>
            </a:pPr>
            <a:r>
              <a:rPr lang="cs-CZ" sz="4000" dirty="0" smtClean="0">
                <a:latin typeface="Calibri" pitchFamily="34" charset="0"/>
                <a:cs typeface="Calibri" pitchFamily="34" charset="0"/>
              </a:rPr>
              <a:t>finančních služeb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686800" cy="1143000"/>
          </a:xfrm>
        </p:spPr>
        <p:txBody>
          <a:bodyPr>
            <a:noAutofit/>
          </a:bodyPr>
          <a:lstStyle/>
          <a:p>
            <a:r>
              <a:rPr lang="cs-CZ" sz="48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Úvěry od nebankovních institucí</a:t>
            </a:r>
            <a:endParaRPr lang="cs-CZ" sz="4800" dirty="0">
              <a:solidFill>
                <a:schemeClr val="tx1"/>
              </a:solidFill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352928" cy="4525963"/>
          </a:xfrm>
        </p:spPr>
        <p:txBody>
          <a:bodyPr>
            <a:normAutofit/>
          </a:bodyPr>
          <a:lstStyle/>
          <a:p>
            <a:r>
              <a:rPr lang="cs-CZ" sz="4400" dirty="0">
                <a:latin typeface="Calibri" pitchFamily="34" charset="0"/>
                <a:cs typeface="Calibri" pitchFamily="34" charset="0"/>
              </a:rPr>
              <a:t>p</a:t>
            </a:r>
            <a:r>
              <a:rPr lang="cs-CZ" sz="4400" dirty="0" smtClean="0">
                <a:latin typeface="Calibri" pitchFamily="34" charset="0"/>
                <a:cs typeface="Calibri" pitchFamily="34" charset="0"/>
              </a:rPr>
              <a:t>oskytování </a:t>
            </a:r>
            <a:r>
              <a:rPr lang="cs-CZ" sz="4400" b="1" dirty="0" smtClean="0">
                <a:latin typeface="Calibri" pitchFamily="34" charset="0"/>
                <a:cs typeface="Calibri" pitchFamily="34" charset="0"/>
              </a:rPr>
              <a:t>spotřebitelských úvěrů </a:t>
            </a:r>
          </a:p>
          <a:p>
            <a:r>
              <a:rPr lang="cs-CZ" sz="4400" dirty="0">
                <a:latin typeface="Calibri" pitchFamily="34" charset="0"/>
                <a:cs typeface="Calibri" pitchFamily="34" charset="0"/>
              </a:rPr>
              <a:t>t</a:t>
            </a:r>
            <a:r>
              <a:rPr lang="cs-CZ" sz="4400" dirty="0" smtClean="0">
                <a:latin typeface="Calibri" pitchFamily="34" charset="0"/>
                <a:cs typeface="Calibri" pitchFamily="34" charset="0"/>
              </a:rPr>
              <a:t>zv. </a:t>
            </a:r>
            <a:r>
              <a:rPr lang="cs-CZ" sz="4400" b="1" dirty="0" smtClean="0">
                <a:latin typeface="Calibri" pitchFamily="34" charset="0"/>
                <a:cs typeface="Calibri" pitchFamily="34" charset="0"/>
              </a:rPr>
              <a:t>spotřebitelský leasing </a:t>
            </a:r>
          </a:p>
          <a:p>
            <a:pPr>
              <a:buNone/>
            </a:pPr>
            <a:r>
              <a:rPr lang="cs-CZ" sz="4400" b="1" dirty="0" smtClean="0">
                <a:latin typeface="Calibri" pitchFamily="34" charset="0"/>
                <a:cs typeface="Calibri" pitchFamily="34" charset="0"/>
              </a:rPr>
              <a:t>  </a:t>
            </a:r>
            <a:r>
              <a:rPr lang="cs-CZ" sz="4400" dirty="0" smtClean="0">
                <a:latin typeface="Calibri" pitchFamily="34" charset="0"/>
                <a:cs typeface="Calibri" pitchFamily="34" charset="0"/>
              </a:rPr>
              <a:t>(= finanční produkt, kterým je možné financovat pořízení většinou movité věci)</a:t>
            </a:r>
            <a:endParaRPr lang="cs-CZ" sz="44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Které jsou to nejčastěji?</a:t>
            </a:r>
            <a:endParaRPr lang="cs-CZ" sz="4800" b="1" dirty="0">
              <a:solidFill>
                <a:schemeClr val="tx1"/>
              </a:solidFill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36712" y="1844824"/>
            <a:ext cx="7895728" cy="4637112"/>
          </a:xfrm>
        </p:spPr>
        <p:txBody>
          <a:bodyPr>
            <a:normAutofit/>
          </a:bodyPr>
          <a:lstStyle/>
          <a:p>
            <a:r>
              <a:rPr lang="cs-CZ" sz="4400" dirty="0" smtClean="0">
                <a:latin typeface="Calibri" pitchFamily="34" charset="0"/>
                <a:cs typeface="Calibri" pitchFamily="34" charset="0"/>
              </a:rPr>
              <a:t>úvěry poskytnuté těmito institucemi se splácejí </a:t>
            </a:r>
          </a:p>
          <a:p>
            <a:pPr>
              <a:buNone/>
            </a:pPr>
            <a:r>
              <a:rPr lang="cs-CZ" sz="4400" dirty="0" smtClean="0">
                <a:latin typeface="Calibri" pitchFamily="34" charset="0"/>
                <a:cs typeface="Calibri" pitchFamily="34" charset="0"/>
              </a:rPr>
              <a:t>  s podstatně vyšším úrokem </a:t>
            </a:r>
          </a:p>
          <a:p>
            <a:pPr>
              <a:buNone/>
            </a:pPr>
            <a:r>
              <a:rPr lang="cs-CZ" sz="4400" dirty="0" smtClean="0">
                <a:latin typeface="Calibri" pitchFamily="34" charset="0"/>
                <a:cs typeface="Calibri" pitchFamily="34" charset="0"/>
              </a:rPr>
              <a:t>  než u banky</a:t>
            </a:r>
            <a:endParaRPr lang="cs-CZ" sz="44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S čím počítat?</a:t>
            </a:r>
            <a:endParaRPr lang="cs-CZ" sz="4800" b="1" dirty="0">
              <a:solidFill>
                <a:schemeClr val="tx1"/>
              </a:solidFill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525963"/>
          </a:xfrm>
        </p:spPr>
        <p:txBody>
          <a:bodyPr>
            <a:normAutofit/>
          </a:bodyPr>
          <a:lstStyle/>
          <a:p>
            <a:r>
              <a:rPr lang="cs-CZ" sz="4400" dirty="0">
                <a:latin typeface="Calibri" pitchFamily="34" charset="0"/>
                <a:cs typeface="Calibri" pitchFamily="34" charset="0"/>
              </a:rPr>
              <a:t>j</a:t>
            </a:r>
            <a:r>
              <a:rPr lang="cs-CZ" sz="4400" dirty="0" smtClean="0">
                <a:latin typeface="Calibri" pitchFamily="34" charset="0"/>
                <a:cs typeface="Calibri" pitchFamily="34" charset="0"/>
              </a:rPr>
              <a:t>e to dáno tím, že tyto společnosti se při poskytování svých finančních produktů často spokojí s daleko menšími zárukami ze strany klienta než banky</a:t>
            </a:r>
            <a:endParaRPr lang="cs-CZ" sz="44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>
            <a:noAutofit/>
          </a:bodyPr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Proč tedy lidé využívají jejich služeb?</a:t>
            </a:r>
            <a:endParaRPr lang="cs-CZ" sz="4800" b="1" dirty="0">
              <a:solidFill>
                <a:schemeClr val="tx1"/>
              </a:solidFill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34888" y="1340768"/>
            <a:ext cx="8229600" cy="4525963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4000" b="1" dirty="0" smtClean="0">
                <a:latin typeface="Calibri" pitchFamily="34" charset="0"/>
                <a:cs typeface="Calibri" pitchFamily="34" charset="0"/>
              </a:rPr>
              <a:t>Kdo uděluje licenci nebankovním</a:t>
            </a:r>
          </a:p>
          <a:p>
            <a:pPr>
              <a:buNone/>
            </a:pPr>
            <a:r>
              <a:rPr lang="cs-CZ" sz="4000" b="1" dirty="0" smtClean="0">
                <a:latin typeface="Calibri" pitchFamily="34" charset="0"/>
                <a:cs typeface="Calibri" pitchFamily="34" charset="0"/>
              </a:rPr>
              <a:t>finančním společnostem?</a:t>
            </a:r>
          </a:p>
          <a:p>
            <a:r>
              <a:rPr lang="cs-CZ" sz="4000" dirty="0" smtClean="0">
                <a:latin typeface="Calibri" pitchFamily="34" charset="0"/>
                <a:cs typeface="Calibri" pitchFamily="34" charset="0"/>
              </a:rPr>
              <a:t>Ministerstvo financí ČR</a:t>
            </a:r>
          </a:p>
          <a:p>
            <a:pPr>
              <a:buNone/>
            </a:pPr>
            <a:endParaRPr lang="cs-CZ" sz="3000" dirty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4000" b="1" dirty="0" smtClean="0">
                <a:latin typeface="Calibri" pitchFamily="34" charset="0"/>
                <a:cs typeface="Calibri" pitchFamily="34" charset="0"/>
              </a:rPr>
              <a:t>Kdo dohlíží na činnost nebankovních</a:t>
            </a:r>
          </a:p>
          <a:p>
            <a:pPr>
              <a:buNone/>
            </a:pPr>
            <a:r>
              <a:rPr lang="cs-CZ" sz="4000" b="1" dirty="0" smtClean="0">
                <a:latin typeface="Calibri" pitchFamily="34" charset="0"/>
                <a:cs typeface="Calibri" pitchFamily="34" charset="0"/>
              </a:rPr>
              <a:t>finančních společností?</a:t>
            </a:r>
          </a:p>
          <a:p>
            <a:r>
              <a:rPr lang="cs-CZ" sz="4000" dirty="0" smtClean="0">
                <a:latin typeface="Calibri" pitchFamily="34" charset="0"/>
                <a:cs typeface="Calibri" pitchFamily="34" charset="0"/>
              </a:rPr>
              <a:t>Česká obchodní inspekce (ČOI)</a:t>
            </a:r>
            <a:endParaRPr lang="cs-CZ" sz="40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48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Něco navíc</a:t>
            </a:r>
            <a:endParaRPr lang="cs-CZ" sz="4800" dirty="0">
              <a:solidFill>
                <a:schemeClr val="tx1"/>
              </a:solidFill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525963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4000" b="1" dirty="0" smtClean="0">
                <a:latin typeface="Calibri" pitchFamily="34" charset="0"/>
                <a:cs typeface="Calibri" pitchFamily="34" charset="0"/>
              </a:rPr>
              <a:t>1. Dostupnost </a:t>
            </a:r>
            <a:r>
              <a:rPr lang="cs-CZ" sz="4000" dirty="0" smtClean="0">
                <a:latin typeface="Calibri" pitchFamily="34" charset="0"/>
                <a:cs typeface="Calibri" pitchFamily="34" charset="0"/>
              </a:rPr>
              <a:t>- často odpadá nutnost   			   dokladovat výši svých  			   příjmů</a:t>
            </a:r>
          </a:p>
          <a:p>
            <a:pPr lvl="6">
              <a:buNone/>
            </a:pPr>
            <a:r>
              <a:rPr lang="cs-CZ" sz="4000" dirty="0" smtClean="0">
                <a:latin typeface="Calibri" pitchFamily="34" charset="0"/>
                <a:cs typeface="Calibri" pitchFamily="34" charset="0"/>
              </a:rPr>
              <a:t>            - není potřeba ručit za</a:t>
            </a:r>
          </a:p>
          <a:p>
            <a:pPr lvl="6">
              <a:buNone/>
            </a:pPr>
            <a:r>
              <a:rPr lang="cs-CZ" sz="4000" dirty="0" smtClean="0">
                <a:latin typeface="Calibri" pitchFamily="34" charset="0"/>
                <a:cs typeface="Calibri" pitchFamily="34" charset="0"/>
              </a:rPr>
              <a:t>              půjčení financí  </a:t>
            </a:r>
          </a:p>
          <a:p>
            <a:pPr lvl="6">
              <a:buNone/>
            </a:pPr>
            <a:r>
              <a:rPr lang="cs-CZ" sz="4000" dirty="0" smtClean="0">
                <a:latin typeface="Calibri" pitchFamily="34" charset="0"/>
                <a:cs typeface="Calibri" pitchFamily="34" charset="0"/>
              </a:rPr>
              <a:t>            - k vyřízení půjčky obvykle </a:t>
            </a:r>
          </a:p>
          <a:p>
            <a:pPr lvl="6">
              <a:buNone/>
            </a:pPr>
            <a:r>
              <a:rPr lang="cs-CZ" sz="4000" dirty="0" smtClean="0">
                <a:latin typeface="Calibri" pitchFamily="34" charset="0"/>
                <a:cs typeface="Calibri" pitchFamily="34" charset="0"/>
              </a:rPr>
              <a:t>              stačí dva doklady (např.    </a:t>
            </a:r>
          </a:p>
          <a:p>
            <a:pPr lvl="6">
              <a:buNone/>
            </a:pPr>
            <a:r>
              <a:rPr lang="cs-CZ" sz="4000" dirty="0" smtClean="0">
                <a:latin typeface="Calibri" pitchFamily="34" charset="0"/>
                <a:cs typeface="Calibri" pitchFamily="34" charset="0"/>
              </a:rPr>
              <a:t>              OP+ pas či ŘP)</a:t>
            </a:r>
          </a:p>
          <a:p>
            <a:endParaRPr lang="cs-CZ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91264" cy="1426170"/>
          </a:xfrm>
        </p:spPr>
        <p:txBody>
          <a:bodyPr>
            <a:noAutofit/>
          </a:bodyPr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Jaké jsou hlavní výhody nebankovních půjček?</a:t>
            </a:r>
            <a:endParaRPr lang="cs-CZ" b="1" dirty="0">
              <a:solidFill>
                <a:schemeClr val="tx1"/>
              </a:solidFill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4"/>
            <a:ext cx="82296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400" b="1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sz="4400" dirty="0" smtClean="0">
                <a:latin typeface="Calibri" pitchFamily="34" charset="0"/>
                <a:cs typeface="Calibri" pitchFamily="34" charset="0"/>
              </a:rPr>
              <a:t>. </a:t>
            </a:r>
            <a:r>
              <a:rPr lang="cs-CZ" sz="4400" b="1" dirty="0" smtClean="0">
                <a:latin typeface="Calibri" pitchFamily="34" charset="0"/>
                <a:cs typeface="Calibri" pitchFamily="34" charset="0"/>
              </a:rPr>
              <a:t>Půjčka není pevně vázána na financování určité věci </a:t>
            </a:r>
            <a:r>
              <a:rPr lang="cs-CZ" sz="4400" dirty="0" smtClean="0">
                <a:latin typeface="Calibri" pitchFamily="34" charset="0"/>
                <a:cs typeface="Calibri" pitchFamily="34" charset="0"/>
              </a:rPr>
              <a:t>– žadatel může půjčku peněz využívat </a:t>
            </a:r>
          </a:p>
          <a:p>
            <a:pPr>
              <a:spcBef>
                <a:spcPts val="0"/>
              </a:spcBef>
              <a:buNone/>
            </a:pPr>
            <a:r>
              <a:rPr lang="cs-CZ" sz="4400" dirty="0">
                <a:latin typeface="Calibri" pitchFamily="34" charset="0"/>
                <a:cs typeface="Calibri" pitchFamily="34" charset="0"/>
              </a:rPr>
              <a:t>	</a:t>
            </a:r>
            <a:r>
              <a:rPr lang="cs-CZ" sz="4400" dirty="0" smtClean="0">
                <a:latin typeface="Calibri" pitchFamily="34" charset="0"/>
                <a:cs typeface="Calibri" pitchFamily="34" charset="0"/>
              </a:rPr>
              <a:t>k libovolným účelům a nemusí dokladovat, na koupi čeho peníze použil</a:t>
            </a:r>
            <a:endParaRPr lang="cs-CZ" sz="4400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060848"/>
            <a:ext cx="8229600" cy="4525963"/>
          </a:xfrm>
        </p:spPr>
        <p:txBody>
          <a:bodyPr>
            <a:normAutofit/>
          </a:bodyPr>
          <a:lstStyle/>
          <a:p>
            <a:pPr marL="514350" indent="-514350">
              <a:buNone/>
            </a:pPr>
            <a:r>
              <a:rPr lang="cs-CZ" sz="4000" dirty="0" smtClean="0">
                <a:latin typeface="Calibri" pitchFamily="34" charset="0"/>
                <a:cs typeface="Calibri" pitchFamily="34" charset="0"/>
              </a:rPr>
              <a:t>1. </a:t>
            </a:r>
            <a:r>
              <a:rPr lang="cs-CZ" sz="4000" b="1" dirty="0" smtClean="0">
                <a:latin typeface="Calibri" pitchFamily="34" charset="0"/>
                <a:cs typeface="Calibri" pitchFamily="34" charset="0"/>
              </a:rPr>
              <a:t>Vyšší úroky a doprovodné poplatky </a:t>
            </a:r>
            <a:r>
              <a:rPr lang="cs-CZ" sz="4000" dirty="0" smtClean="0">
                <a:latin typeface="Calibri" pitchFamily="34" charset="0"/>
                <a:cs typeface="Calibri" pitchFamily="34" charset="0"/>
              </a:rPr>
              <a:t>– mohou půjčku podstatně prodražit </a:t>
            </a:r>
          </a:p>
          <a:p>
            <a:pPr marL="514350" indent="-514350">
              <a:buNone/>
            </a:pPr>
            <a:r>
              <a:rPr lang="cs-CZ" sz="4000" dirty="0" smtClean="0">
                <a:latin typeface="Calibri" pitchFamily="34" charset="0"/>
                <a:cs typeface="Calibri" pitchFamily="34" charset="0"/>
              </a:rPr>
              <a:t>2. </a:t>
            </a:r>
            <a:r>
              <a:rPr lang="cs-CZ" sz="4000" b="1" dirty="0" smtClean="0">
                <a:latin typeface="Calibri" pitchFamily="34" charset="0"/>
                <a:cs typeface="Calibri" pitchFamily="34" charset="0"/>
              </a:rPr>
              <a:t>Prověření serióznosti nabídky </a:t>
            </a:r>
          </a:p>
          <a:p>
            <a:pPr marL="514350" indent="-514350">
              <a:buNone/>
            </a:pPr>
            <a:r>
              <a:rPr lang="cs-CZ" sz="4000" b="1" dirty="0" smtClean="0">
                <a:latin typeface="Calibri" pitchFamily="34" charset="0"/>
                <a:cs typeface="Calibri" pitchFamily="34" charset="0"/>
              </a:rPr>
              <a:t>    </a:t>
            </a:r>
            <a:r>
              <a:rPr lang="cs-CZ" sz="4000" dirty="0" smtClean="0">
                <a:latin typeface="Calibri" pitchFamily="34" charset="0"/>
                <a:cs typeface="Calibri" pitchFamily="34" charset="0"/>
              </a:rPr>
              <a:t>– souvisí s pečlivým prostudováním podmínek půjčky a zjištěním všech dostupných informací o společnosti</a:t>
            </a:r>
            <a:endParaRPr lang="cs-CZ" sz="40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>
            <a:noAutofit/>
          </a:bodyPr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Jaké jsou hlavní nevýhody nebankovních půjček?</a:t>
            </a:r>
            <a:endParaRPr lang="cs-CZ" b="1" dirty="0">
              <a:solidFill>
                <a:schemeClr val="tx1"/>
              </a:solidFill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 idx="4294967295"/>
          </p:nvPr>
        </p:nvSpPr>
        <p:spPr>
          <a:xfrm>
            <a:off x="611560" y="404664"/>
            <a:ext cx="7920038" cy="1143000"/>
          </a:xfrm>
          <a:ln>
            <a:solidFill>
              <a:schemeClr val="tx1"/>
            </a:solidFill>
          </a:ln>
        </p:spPr>
        <p:txBody>
          <a:bodyPr/>
          <a:lstStyle/>
          <a:p>
            <a:pPr algn="l"/>
            <a:r>
              <a:rPr lang="cs-CZ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 Použité zdroje:</a:t>
            </a:r>
            <a:endParaRPr lang="cs-CZ" dirty="0">
              <a:solidFill>
                <a:schemeClr val="tx1"/>
              </a:solidFill>
              <a:effectLst/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4797152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Obdélník 6"/>
          <p:cNvSpPr/>
          <p:nvPr/>
        </p:nvSpPr>
        <p:spPr>
          <a:xfrm>
            <a:off x="611560" y="1988840"/>
            <a:ext cx="8532440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  NAVRÁTILOVÁ, P. – Finanční gramotnost – učebnice</a:t>
            </a:r>
          </a:p>
          <a:p>
            <a:r>
              <a:rPr lang="cs-CZ" sz="2800" dirty="0">
                <a:latin typeface="Calibri" pitchFamily="34" charset="0"/>
                <a:cs typeface="Calibri" pitchFamily="34" charset="0"/>
              </a:rPr>
              <a:t> 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  žáka.      </a:t>
            </a:r>
          </a:p>
          <a:p>
            <a:r>
              <a:rPr lang="cs-CZ" sz="2800" dirty="0">
                <a:latin typeface="Calibri" pitchFamily="34" charset="0"/>
                <a:cs typeface="Calibri" pitchFamily="34" charset="0"/>
              </a:rPr>
              <a:t> 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  II. 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Vyd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. Kralice na Hané: 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Computer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Media, 2011. </a:t>
            </a:r>
          </a:p>
          <a:p>
            <a:r>
              <a:rPr lang="cs-CZ" sz="2800" dirty="0">
                <a:latin typeface="Calibri" pitchFamily="34" charset="0"/>
                <a:cs typeface="Calibri" pitchFamily="34" charset="0"/>
              </a:rPr>
              <a:t> 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  47 – 48 s. ISBN 978-80-7402-106-0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>
              <a:solidFill>
                <a:schemeClr val="accent1">
                  <a:lumMod val="75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endParaRPr lang="cs-CZ" sz="2600" dirty="0" smtClean="0"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38</TotalTime>
  <Words>282</Words>
  <Application>Microsoft Office PowerPoint</Application>
  <PresentationFormat>Předvádění na obrazovce (4:3)</PresentationFormat>
  <Paragraphs>51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Shluk</vt:lpstr>
      <vt:lpstr>Snímek 1</vt:lpstr>
      <vt:lpstr>Úvěry od nebankovních institucí</vt:lpstr>
      <vt:lpstr>Které jsou to nejčastěji?</vt:lpstr>
      <vt:lpstr>S čím počítat?</vt:lpstr>
      <vt:lpstr>Proč tedy lidé využívají jejich služeb?</vt:lpstr>
      <vt:lpstr>Něco navíc</vt:lpstr>
      <vt:lpstr>Jaké jsou hlavní výhody nebankovních půjček?</vt:lpstr>
      <vt:lpstr>Snímek 8</vt:lpstr>
      <vt:lpstr>Jaké jsou hlavní nevýhody nebankovních půjček?</vt:lpstr>
      <vt:lpstr> 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Hela</dc:creator>
  <cp:lastModifiedBy>Rumcajs</cp:lastModifiedBy>
  <cp:revision>6</cp:revision>
  <dcterms:created xsi:type="dcterms:W3CDTF">2012-02-28T13:19:18Z</dcterms:created>
  <dcterms:modified xsi:type="dcterms:W3CDTF">2012-05-15T17:31:44Z</dcterms:modified>
</cp:coreProperties>
</file>