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938" autoAdjust="0"/>
    <p:restoredTop sz="94660"/>
  </p:normalViewPr>
  <p:slideViewPr>
    <p:cSldViewPr>
      <p:cViewPr varScale="1">
        <p:scale>
          <a:sx n="36" d="100"/>
          <a:sy n="36" d="100"/>
        </p:scale>
        <p:origin x="-8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E8F7C2B-98BF-443C-A6CD-74ABE2D47E4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97126A-B551-46F1-BC2A-235ED48FF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00160"/>
            <a:ext cx="7632848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svět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Roční procentní sazba nákladů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VY_62_INOVACE_11/II.SADA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7584" y="3284984"/>
            <a:ext cx="7704856" cy="15450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9. ročníku, žáci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poznávají důležitost čísla RPSN při poskytované půjčce.</a:t>
            </a:r>
            <a:endParaRPr lang="cs-CZ" sz="2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leden – květen 2012</a:t>
            </a: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676456" cy="4525963"/>
          </a:xfrm>
        </p:spPr>
        <p:txBody>
          <a:bodyPr>
            <a:noAutofit/>
          </a:bodyPr>
          <a:lstStyle/>
          <a:p>
            <a:r>
              <a:rPr lang="cs-CZ" sz="3400" dirty="0" smtClean="0">
                <a:latin typeface="Calibri" pitchFamily="34" charset="0"/>
                <a:cs typeface="Calibri" pitchFamily="34" charset="0"/>
              </a:rPr>
              <a:t>V souvislosti s poskytovanou půjčkou (např. spotřebitelským úvěrem) bychom měli počítat, že u půjčky nebudeme splácet pouze úrok, ale také další poplatky.</a:t>
            </a:r>
          </a:p>
          <a:p>
            <a:r>
              <a:rPr lang="cs-CZ" sz="3400" dirty="0" smtClean="0">
                <a:latin typeface="Calibri" pitchFamily="34" charset="0"/>
                <a:cs typeface="Calibri" pitchFamily="34" charset="0"/>
              </a:rPr>
              <a:t>jimi jsou: </a:t>
            </a:r>
            <a:r>
              <a:rPr lang="cs-CZ" sz="3400" u="sng" dirty="0" smtClean="0">
                <a:latin typeface="Calibri" pitchFamily="34" charset="0"/>
                <a:cs typeface="Calibri" pitchFamily="34" charset="0"/>
              </a:rPr>
              <a:t>poplatek</a:t>
            </a:r>
            <a:r>
              <a:rPr lang="cs-CZ" sz="3400" dirty="0" smtClean="0">
                <a:latin typeface="Calibri" pitchFamily="34" charset="0"/>
                <a:cs typeface="Calibri" pitchFamily="34" charset="0"/>
              </a:rPr>
              <a:t> za poskytnutí úvěru</a:t>
            </a:r>
          </a:p>
          <a:p>
            <a:pPr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                    </a:t>
            </a:r>
            <a:r>
              <a:rPr lang="cs-CZ" sz="3400" u="sng" dirty="0" smtClean="0">
                <a:latin typeface="Calibri" pitchFamily="34" charset="0"/>
                <a:cs typeface="Calibri" pitchFamily="34" charset="0"/>
              </a:rPr>
              <a:t>poplatek </a:t>
            </a:r>
            <a:r>
              <a:rPr lang="cs-CZ" sz="3400" dirty="0" smtClean="0">
                <a:latin typeface="Calibri" pitchFamily="34" charset="0"/>
                <a:cs typeface="Calibri" pitchFamily="34" charset="0"/>
              </a:rPr>
              <a:t>za vedení úvěrového  			   účtu</a:t>
            </a:r>
          </a:p>
          <a:p>
            <a:pPr>
              <a:spcBef>
                <a:spcPts val="0"/>
              </a:spcBef>
              <a:buNone/>
            </a:pPr>
            <a:r>
              <a:rPr lang="cs-CZ" sz="3400" dirty="0" smtClean="0">
                <a:latin typeface="Calibri" pitchFamily="34" charset="0"/>
                <a:cs typeface="Calibri" pitchFamily="34" charset="0"/>
              </a:rPr>
              <a:t>                    </a:t>
            </a:r>
            <a:r>
              <a:rPr lang="cs-CZ" sz="3400" u="sng" dirty="0" smtClean="0">
                <a:latin typeface="Calibri" pitchFamily="34" charset="0"/>
                <a:cs typeface="Calibri" pitchFamily="34" charset="0"/>
              </a:rPr>
              <a:t>poplatky</a:t>
            </a:r>
            <a:r>
              <a:rPr lang="cs-CZ" sz="3400" dirty="0" smtClean="0">
                <a:latin typeface="Calibri" pitchFamily="34" charset="0"/>
                <a:cs typeface="Calibri" pitchFamily="34" charset="0"/>
              </a:rPr>
              <a:t> za zasílání výpisů z účtu  			  atd. </a:t>
            </a:r>
            <a:endParaRPr lang="cs-CZ" sz="3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Roční procentní sazba nákladů</a:t>
            </a:r>
            <a:br>
              <a:rPr lang="cs-CZ" sz="4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RPSN</a:t>
            </a:r>
            <a:endParaRPr lang="cs-CZ" sz="4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507288" cy="5400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Číslo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, které vyjadřuje celkovou nákladnost úvěru, tj. </a:t>
            </a: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roční úrokovou míru i poplatky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, se nazývá </a:t>
            </a: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roční procentní sazba nákladů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neboli </a:t>
            </a: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RPSN.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spcBef>
                <a:spcPts val="1800"/>
              </a:spcBef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jinak: RPSN je určitý procentuální 	  		      podíl z dlužné částky, který musí 	      spotřebitel zaplatit za období 	   	      jednoho roku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Arial Narrow" pitchFamily="34" charset="0"/>
                <a:cs typeface="Calibri" pitchFamily="34" charset="0"/>
              </a:rPr>
              <a:t>Tato hodnota může být poměrně vysoká,  proto se při zvažování spotřebitelského úvěru s výší RPSN dobře seznamte! </a:t>
            </a:r>
            <a:endParaRPr lang="cs-CZ" sz="4400" dirty="0">
              <a:latin typeface="Arial Narrow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Výše RPSN</a:t>
            </a:r>
            <a:endParaRPr lang="cs-CZ" sz="5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Výše RPSN:</a:t>
            </a:r>
          </a:p>
          <a:p>
            <a:r>
              <a:rPr lang="cs-CZ" sz="3600" dirty="0" smtClean="0">
                <a:latin typeface="Calibri" pitchFamily="34" charset="0"/>
                <a:cs typeface="Calibri" pitchFamily="34" charset="0"/>
              </a:rPr>
              <a:t>je stanovena u každé půjčky individuálně;  obvykle kolísá kolem hodnoty 12 – 17%</a:t>
            </a:r>
          </a:p>
          <a:p>
            <a:pPr>
              <a:spcBef>
                <a:spcPts val="1800"/>
              </a:spcBef>
            </a:pPr>
            <a:r>
              <a:rPr lang="cs-CZ" sz="3600" dirty="0" smtClean="0">
                <a:latin typeface="Calibri" pitchFamily="34" charset="0"/>
                <a:cs typeface="Calibri" pitchFamily="34" charset="0"/>
              </a:rPr>
              <a:t>obecně platí, že by mělo být možné najít na trhu nabídku spotřebitelského úvěru </a:t>
            </a:r>
          </a:p>
          <a:p>
            <a:pPr>
              <a:spcBef>
                <a:spcPts val="0"/>
              </a:spcBef>
              <a:buNone/>
            </a:pPr>
            <a:r>
              <a:rPr lang="cs-CZ" sz="3600" dirty="0" smtClean="0">
                <a:latin typeface="Calibri" pitchFamily="34" charset="0"/>
                <a:cs typeface="Calibri" pitchFamily="34" charset="0"/>
              </a:rPr>
              <a:t>   s RPSN nižší než 30 % </a:t>
            </a:r>
            <a:endParaRPr lang="cs-CZ" sz="36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Arial Narrow" pitchFamily="34" charset="0"/>
              </a:rPr>
              <a:t>Podle zákona je každý poskytovatel spotřebitelského úvěru povinen seznámit s výší RPSN! </a:t>
            </a:r>
            <a:endParaRPr lang="cs-CZ" sz="4400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4032448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Úkol č. 1: </a:t>
            </a:r>
            <a:r>
              <a:rPr lang="cs-CZ" sz="40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Konkrétní procentní sazbu RPSN si můžeš zjistit prostřednictvím on-line kalkulátoru RPSN na internetu. </a:t>
            </a:r>
            <a:r>
              <a:rPr lang="cs-CZ" sz="4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Zadej v něm požadované údaje a přesvědč se </a:t>
            </a:r>
            <a:br>
              <a:rPr lang="cs-CZ" sz="4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 výši % této sazby</a:t>
            </a:r>
            <a:endParaRPr lang="cs-CZ" sz="4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 descr="osobní počítače,osoby,počítače,školy,studenti,třídy,žác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429000"/>
            <a:ext cx="3239641" cy="32396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9155360" cy="100811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Úkol č. 2: </a:t>
            </a:r>
            <a:r>
              <a:rPr lang="cs-CZ" sz="40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Doplň větu.</a:t>
            </a:r>
            <a:br>
              <a:rPr lang="cs-CZ" sz="40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endParaRPr lang="cs-CZ" sz="4000" dirty="0"/>
          </a:p>
        </p:txBody>
      </p:sp>
      <p:pic>
        <p:nvPicPr>
          <p:cNvPr id="4097" name="Picture 1" descr="C:\Users\Deniska\Desktop\MP900439450.JPG"/>
          <p:cNvPicPr>
            <a:picLocks noChangeAspect="1" noChangeArrowheads="1"/>
          </p:cNvPicPr>
          <p:nvPr/>
        </p:nvPicPr>
        <p:blipFill>
          <a:blip r:embed="rId2" cstate="print"/>
          <a:srcRect l="9093" b="19601"/>
          <a:stretch>
            <a:fillRect/>
          </a:stretch>
        </p:blipFill>
        <p:spPr bwMode="auto">
          <a:xfrm>
            <a:off x="0" y="1484785"/>
            <a:ext cx="9003466" cy="54006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051720" y="2204864"/>
            <a:ext cx="666023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Úvěr je tím výhodnější, čím _________ je RPSN. </a:t>
            </a:r>
            <a:endParaRPr lang="cs-CZ" sz="5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55446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cs-CZ" sz="40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Úkol č. 3: </a:t>
            </a:r>
            <a:r>
              <a:rPr lang="cs-CZ" sz="40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40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40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Vyber si některou z bank a zjisti RPSN, kterou požaduje za spotřebitelský úvěr. </a:t>
            </a:r>
            <a:br>
              <a:rPr lang="cs-CZ" sz="40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40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Zapiš si: název banky:___________</a:t>
            </a:r>
            <a:br>
              <a:rPr lang="cs-CZ" sz="40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40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	        RPSN: _________________%</a:t>
            </a:r>
            <a:endParaRPr lang="cs-CZ" sz="4000" b="0" dirty="0"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755576" y="404664"/>
            <a:ext cx="7920038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Použité zdroje:</a:t>
            </a:r>
            <a:endParaRPr lang="cs-CZ" b="1" dirty="0"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080120" y="1628800"/>
            <a:ext cx="8532440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5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NAVRÁTILOVÁ, P. – Finanční gramotnost – učebnice žáka.      </a:t>
            </a:r>
          </a:p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II.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Kralice na Hané: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Computer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Media, 2011. </a:t>
            </a:r>
          </a:p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49 s. ISBN 978-80-7402-106-0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400" cap="all" dirty="0" smtClean="0">
                <a:latin typeface="Calibri" pitchFamily="34" charset="0"/>
                <a:cs typeface="Calibri" pitchFamily="34" charset="0"/>
              </a:rPr>
              <a:t>Skořepa, M. – Skořepová E.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Finanční a ekonomická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gramotnost I.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Praha: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Scientia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2008. ISBN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978-80-86960-40-1</a:t>
            </a:r>
          </a:p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Obrázky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z galerie www.office.</a:t>
            </a:r>
            <a:r>
              <a:rPr lang="cs-CZ" sz="2400" dirty="0" err="1">
                <a:latin typeface="Calibri" pitchFamily="34" charset="0"/>
                <a:cs typeface="Calibri" pitchFamily="34" charset="0"/>
              </a:rPr>
              <a:t>com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600" dirty="0" smtClean="0"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">
      <a:dk1>
        <a:sysClr val="windowText" lastClr="000000"/>
      </a:dk1>
      <a:lt1>
        <a:sysClr val="window" lastClr="FFFFFF"/>
      </a:lt1>
      <a:dk2>
        <a:srgbClr val="C1C1C1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57</TotalTime>
  <Words>302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Roční procentní sazba nákladů RPSN</vt:lpstr>
      <vt:lpstr>Snímek 3</vt:lpstr>
      <vt:lpstr>Výše RPSN</vt:lpstr>
      <vt:lpstr>Snímek 5</vt:lpstr>
      <vt:lpstr>Snímek 6</vt:lpstr>
      <vt:lpstr>Úkol č. 1: Konkrétní procentní sazbu RPSN si můžeš zjistit prostřednictvím on-line kalkulátoru RPSN na internetu. Zadej v něm požadované údaje a přesvědč se  o výši % této sazby</vt:lpstr>
      <vt:lpstr>Úkol č. 2: Doplň větu.   </vt:lpstr>
      <vt:lpstr>Úkol č. 3:  Vyber si některou z bank a zjisti RPSN, kterou požaduje za spotřebitelský úvěr.  Zapiš si: název banky:___________          RPSN: _________________%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7</cp:revision>
  <dcterms:created xsi:type="dcterms:W3CDTF">2012-02-28T13:58:16Z</dcterms:created>
  <dcterms:modified xsi:type="dcterms:W3CDTF">2012-05-15T17:32:26Z</dcterms:modified>
</cp:coreProperties>
</file>