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50" autoAdjust="0"/>
  </p:normalViewPr>
  <p:slideViewPr>
    <p:cSldViewPr>
      <p:cViewPr>
        <p:scale>
          <a:sx n="90" d="100"/>
          <a:sy n="90" d="100"/>
        </p:scale>
        <p:origin x="-8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232ABE-5C6A-40B5-A059-785320A1082B}" type="datetimeFigureOut">
              <a:rPr lang="cs-CZ" smtClean="0"/>
              <a:t>15.5.2012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56EDBB4-242C-423F-B2AC-8D46DA895D4D}" type="slidenum">
              <a:rPr lang="cs-CZ" smtClean="0"/>
              <a:t>‹#›</a:t>
            </a:fld>
            <a:endParaRPr lang="cs-CZ"/>
          </a:p>
        </p:txBody>
      </p:sp>
    </p:spTree>
    <p:extLst>
      <p:ext uri="{BB962C8B-B14F-4D97-AF65-F5344CB8AC3E}">
        <p14:creationId xmlns:p14="http://schemas.microsoft.com/office/powerpoint/2010/main" val="99336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http://www.krasohled.org/obr/Vyhlidka/velke/vel-sup5.JPG</a:t>
            </a:r>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3</a:t>
            </a:fld>
            <a:endParaRPr lang="cs-CZ"/>
          </a:p>
        </p:txBody>
      </p:sp>
    </p:spTree>
    <p:extLst>
      <p:ext uri="{BB962C8B-B14F-4D97-AF65-F5344CB8AC3E}">
        <p14:creationId xmlns:p14="http://schemas.microsoft.com/office/powerpoint/2010/main" val="177169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http://www.supikovice.estranky.cz/img/original/6/dobre-dilo-dokonano.jpg</a:t>
            </a:r>
          </a:p>
          <a:p>
            <a:r>
              <a:rPr lang="cs-CZ" dirty="0" smtClean="0"/>
              <a:t>http://www.supikovice.estranky.cz/img/mid/8/supikovice-z-rozhledny.jpg</a:t>
            </a:r>
          </a:p>
          <a:p>
            <a:r>
              <a:rPr lang="cs-CZ" dirty="0" smtClean="0"/>
              <a:t>http://www.krasohled.org/obr/Vyhlidka/velke/vel-sup4.JPG</a:t>
            </a:r>
          </a:p>
          <a:p>
            <a:r>
              <a:rPr lang="cs-CZ" dirty="0" smtClean="0"/>
              <a:t>http://www.krasohled.org/obr/Vyhlidka/velke/vel-roz1.JPG</a:t>
            </a:r>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4</a:t>
            </a:fld>
            <a:endParaRPr lang="cs-CZ"/>
          </a:p>
        </p:txBody>
      </p:sp>
    </p:spTree>
    <p:extLst>
      <p:ext uri="{BB962C8B-B14F-4D97-AF65-F5344CB8AC3E}">
        <p14:creationId xmlns:p14="http://schemas.microsoft.com/office/powerpoint/2010/main" val="1771695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http://www.ejeseniky.com/foto/fotogalerie/zlaty_chlum_02.jpg</a:t>
            </a:r>
          </a:p>
          <a:p>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5</a:t>
            </a:fld>
            <a:endParaRPr lang="cs-CZ"/>
          </a:p>
        </p:txBody>
      </p:sp>
    </p:spTree>
    <p:extLst>
      <p:ext uri="{BB962C8B-B14F-4D97-AF65-F5344CB8AC3E}">
        <p14:creationId xmlns:p14="http://schemas.microsoft.com/office/powerpoint/2010/main" val="2151901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http://www.ejeseniky.com/foto/fotogalerie/biskupska_kupa_rozhledna.jpg</a:t>
            </a:r>
          </a:p>
          <a:p>
            <a:r>
              <a:rPr lang="cs-CZ" dirty="0" smtClean="0"/>
              <a:t>http://www.ejeseniky.com/foto/fotogalerie/biskupska_kupa_1936.jpg</a:t>
            </a:r>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6</a:t>
            </a:fld>
            <a:endParaRPr lang="cs-CZ"/>
          </a:p>
        </p:txBody>
      </p:sp>
    </p:spTree>
    <p:extLst>
      <p:ext uri="{BB962C8B-B14F-4D97-AF65-F5344CB8AC3E}">
        <p14:creationId xmlns:p14="http://schemas.microsoft.com/office/powerpoint/2010/main" val="2877945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http://www.ejeseniky.com/turistika/veze-rozhledny/boruvkova-hora-rozhledna#</a:t>
            </a:r>
          </a:p>
          <a:p>
            <a:r>
              <a:rPr lang="cs-CZ" dirty="0" smtClean="0"/>
              <a:t>http://www.ejeseniky.com/turistika/veze-rozhledny/boruvkova-hora-rozhledna#</a:t>
            </a:r>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7</a:t>
            </a:fld>
            <a:endParaRPr lang="cs-CZ"/>
          </a:p>
        </p:txBody>
      </p:sp>
    </p:spTree>
    <p:extLst>
      <p:ext uri="{BB962C8B-B14F-4D97-AF65-F5344CB8AC3E}">
        <p14:creationId xmlns:p14="http://schemas.microsoft.com/office/powerpoint/2010/main" val="1997146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http://www.kudyznudy.cz/getmedia/82dd2724-5a17-4720-84e9-8a01cf9dfec2/foto.aspx?width=800</a:t>
            </a:r>
          </a:p>
          <a:p>
            <a:r>
              <a:rPr lang="cs-CZ" dirty="0" smtClean="0"/>
              <a:t>http://www.ejeseniky.com/foto/fotogalerie/dobove_praded_1906.jpg</a:t>
            </a:r>
            <a:endParaRPr lang="cs-CZ" dirty="0"/>
          </a:p>
        </p:txBody>
      </p:sp>
      <p:sp>
        <p:nvSpPr>
          <p:cNvPr id="4" name="Zástupný symbol pro číslo snímku 3"/>
          <p:cNvSpPr>
            <a:spLocks noGrp="1"/>
          </p:cNvSpPr>
          <p:nvPr>
            <p:ph type="sldNum" sz="quarter" idx="10"/>
          </p:nvPr>
        </p:nvSpPr>
        <p:spPr/>
        <p:txBody>
          <a:bodyPr/>
          <a:lstStyle/>
          <a:p>
            <a:fld id="{E56EDBB4-242C-423F-B2AC-8D46DA895D4D}" type="slidenum">
              <a:rPr lang="cs-CZ" smtClean="0"/>
              <a:t>8</a:t>
            </a:fld>
            <a:endParaRPr lang="cs-CZ"/>
          </a:p>
        </p:txBody>
      </p:sp>
    </p:spTree>
    <p:extLst>
      <p:ext uri="{BB962C8B-B14F-4D97-AF65-F5344CB8AC3E}">
        <p14:creationId xmlns:p14="http://schemas.microsoft.com/office/powerpoint/2010/main" val="3266087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3078952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4016801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2089834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3884047-6950-494C-A9F2-CE82C77D9632}" type="datetimeFigureOut">
              <a:rPr lang="cs-CZ" smtClean="0"/>
              <a:t>15.5.2012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2970149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3884047-6950-494C-A9F2-CE82C77D9632}" type="datetimeFigureOut">
              <a:rPr lang="cs-CZ" smtClean="0"/>
              <a:t>15.5.2012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3307109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3884047-6950-494C-A9F2-CE82C77D9632}" type="datetimeFigureOut">
              <a:rPr lang="cs-CZ" smtClean="0"/>
              <a:t>15.5.2012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4121468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3884047-6950-494C-A9F2-CE82C77D9632}" type="datetimeFigureOut">
              <a:rPr lang="cs-CZ" smtClean="0"/>
              <a:t>15.5.2012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3496245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3884047-6950-494C-A9F2-CE82C77D9632}" type="datetimeFigureOut">
              <a:rPr lang="cs-CZ" smtClean="0"/>
              <a:t>15.5.2012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1054868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3884047-6950-494C-A9F2-CE82C77D9632}" type="datetimeFigureOut">
              <a:rPr lang="cs-CZ" smtClean="0"/>
              <a:t>15.5.2012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843761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185262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BBE33C4-2049-4AC0-8F49-133E1B3E19C4}" type="slidenum">
              <a:rPr lang="cs-CZ" smtClean="0"/>
              <a:t>‹#›</a:t>
            </a:fld>
            <a:endParaRPr lang="cs-CZ"/>
          </a:p>
        </p:txBody>
      </p:sp>
    </p:spTree>
    <p:extLst>
      <p:ext uri="{BB962C8B-B14F-4D97-AF65-F5344CB8AC3E}">
        <p14:creationId xmlns:p14="http://schemas.microsoft.com/office/powerpoint/2010/main" val="4023670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4000">
              <a:srgbClr val="D2DDF1"/>
            </a:gs>
            <a:gs pos="27000">
              <a:schemeClr val="accent6">
                <a:lumMod val="40000"/>
                <a:lumOff val="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884047-6950-494C-A9F2-CE82C77D9632}" type="datetimeFigureOut">
              <a:rPr lang="cs-CZ" smtClean="0"/>
              <a:t>15.5.2012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BE33C4-2049-4AC0-8F49-133E1B3E19C4}" type="slidenum">
              <a:rPr lang="cs-CZ" smtClean="0"/>
              <a:t>‹#›</a:t>
            </a:fld>
            <a:endParaRPr lang="cs-CZ"/>
          </a:p>
        </p:txBody>
      </p:sp>
    </p:spTree>
    <p:extLst>
      <p:ext uri="{BB962C8B-B14F-4D97-AF65-F5344CB8AC3E}">
        <p14:creationId xmlns:p14="http://schemas.microsoft.com/office/powerpoint/2010/main" val="2702215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supikovice.estranky.cz/fotoalbum/stavba-/rozhledna-hemberg-supikovice-kremenac-jeseniky/dobre-dilo-dokonano.jpg.-.html" TargetMode="External"/><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supikovice.estranky.cz/fotoalbum/stavba-/rozhledna-hemberg-supikovice-kremenac-jeseniky/supikovice-z-rozhledny.jpg.-.html"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hyperlink" Target="http://www.ejeseniky.com/foto/fotogalerie/dobove_praded_1906.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a:xfrm>
            <a:off x="251520" y="2130425"/>
            <a:ext cx="8424936" cy="1470025"/>
          </a:xfrm>
        </p:spPr>
        <p:txBody>
          <a:bodyPr/>
          <a:lstStyle/>
          <a:p>
            <a:pPr>
              <a:defRPr/>
            </a:pPr>
            <a:r>
              <a:rPr lang="cs-CZ" sz="3200" b="1" dirty="0" smtClean="0"/>
              <a:t>VY_32_INOVACE_286_Rozhledny Jesenicka</a:t>
            </a:r>
            <a:endParaRPr lang="cs-CZ" sz="3200" dirty="0" smtClean="0">
              <a:latin typeface="+mn-lt"/>
            </a:endParaRPr>
          </a:p>
        </p:txBody>
      </p:sp>
      <p:pic>
        <p:nvPicPr>
          <p:cNvPr id="205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2" name="TextovéPole 2"/>
          <p:cNvSpPr txBox="1">
            <a:spLocks noChangeArrowheads="1"/>
          </p:cNvSpPr>
          <p:nvPr/>
        </p:nvSpPr>
        <p:spPr bwMode="auto">
          <a:xfrm>
            <a:off x="3851275" y="1498600"/>
            <a:ext cx="12255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defRPr/>
            </a:pPr>
            <a:r>
              <a:rPr lang="cs-CZ" dirty="0" smtClean="0">
                <a:solidFill>
                  <a:prstClr val="black"/>
                </a:solidFill>
                <a:latin typeface="Calibri"/>
              </a:rPr>
              <a:t>Šablona</a:t>
            </a:r>
          </a:p>
        </p:txBody>
      </p:sp>
      <p:sp>
        <p:nvSpPr>
          <p:cNvPr id="2" name="TextovéPole 1"/>
          <p:cNvSpPr txBox="1"/>
          <p:nvPr/>
        </p:nvSpPr>
        <p:spPr>
          <a:xfrm>
            <a:off x="684213" y="620713"/>
            <a:ext cx="1493837" cy="215900"/>
          </a:xfrm>
          <a:prstGeom prst="rect">
            <a:avLst/>
          </a:prstGeom>
          <a:noFill/>
        </p:spPr>
        <p:txBody>
          <a:bodyPr wrap="none">
            <a:spAutoFit/>
          </a:bodyPr>
          <a:lstStyle/>
          <a:p>
            <a:pPr fontAlgn="base">
              <a:spcBef>
                <a:spcPct val="0"/>
              </a:spcBef>
              <a:spcAft>
                <a:spcPct val="0"/>
              </a:spcAft>
              <a:defRPr/>
            </a:pPr>
            <a:r>
              <a:rPr lang="cs-CZ" sz="800" dirty="0">
                <a:solidFill>
                  <a:prstClr val="black"/>
                </a:solidFill>
                <a:cs typeface="Arial" charset="0"/>
              </a:rPr>
              <a:t>Identifikátor školy: 600 150 569</a:t>
            </a:r>
          </a:p>
        </p:txBody>
      </p:sp>
      <p:sp>
        <p:nvSpPr>
          <p:cNvPr id="3" name="TextovéPole 2"/>
          <p:cNvSpPr txBox="1"/>
          <p:nvPr/>
        </p:nvSpPr>
        <p:spPr>
          <a:xfrm>
            <a:off x="716842" y="1052736"/>
            <a:ext cx="1535998" cy="215444"/>
          </a:xfrm>
          <a:prstGeom prst="rect">
            <a:avLst/>
          </a:prstGeom>
          <a:noFill/>
        </p:spPr>
        <p:txBody>
          <a:bodyPr wrap="none" rtlCol="0">
            <a:spAutoFit/>
          </a:bodyPr>
          <a:lstStyle/>
          <a:p>
            <a:pPr fontAlgn="base">
              <a:spcBef>
                <a:spcPct val="0"/>
              </a:spcBef>
              <a:spcAft>
                <a:spcPct val="0"/>
              </a:spcAft>
            </a:pPr>
            <a:r>
              <a:rPr lang="cs-CZ" sz="800" dirty="0" smtClean="0">
                <a:solidFill>
                  <a:prstClr val="black"/>
                </a:solidFill>
                <a:cs typeface="Calibri" pitchFamily="34" charset="0"/>
              </a:rPr>
              <a:t>Jméno autora: Ivana Kašpárková</a:t>
            </a:r>
            <a:endParaRPr lang="cs-CZ" sz="800" dirty="0">
              <a:solidFill>
                <a:prstClr val="black"/>
              </a:solidFill>
              <a:cs typeface="Calibri" pitchFamily="34" charset="0"/>
            </a:endParaRPr>
          </a:p>
        </p:txBody>
      </p:sp>
      <p:sp>
        <p:nvSpPr>
          <p:cNvPr id="7" name="TextovéPole 6"/>
          <p:cNvSpPr txBox="1"/>
          <p:nvPr/>
        </p:nvSpPr>
        <p:spPr>
          <a:xfrm>
            <a:off x="6214229" y="1107963"/>
            <a:ext cx="1393330" cy="215444"/>
          </a:xfrm>
          <a:prstGeom prst="rect">
            <a:avLst/>
          </a:prstGeom>
          <a:noFill/>
        </p:spPr>
        <p:txBody>
          <a:bodyPr wrap="none" rtlCol="0">
            <a:spAutoFit/>
          </a:bodyPr>
          <a:lstStyle/>
          <a:p>
            <a:pPr fontAlgn="base">
              <a:spcBef>
                <a:spcPct val="0"/>
              </a:spcBef>
              <a:spcAft>
                <a:spcPct val="0"/>
              </a:spcAft>
            </a:pPr>
            <a:r>
              <a:rPr lang="cs-CZ" sz="800" dirty="0" smtClean="0">
                <a:solidFill>
                  <a:prstClr val="black"/>
                </a:solidFill>
                <a:cs typeface="Calibri" pitchFamily="34" charset="0"/>
              </a:rPr>
              <a:t>Datum vytvoření: </a:t>
            </a:r>
            <a:r>
              <a:rPr lang="cs-CZ" sz="800" dirty="0">
                <a:solidFill>
                  <a:prstClr val="black"/>
                </a:solidFill>
                <a:cs typeface="Calibri" pitchFamily="34" charset="0"/>
              </a:rPr>
              <a:t>20.11.2011</a:t>
            </a:r>
          </a:p>
        </p:txBody>
      </p:sp>
      <p:sp>
        <p:nvSpPr>
          <p:cNvPr id="8" name="TextovéPole 7"/>
          <p:cNvSpPr txBox="1"/>
          <p:nvPr/>
        </p:nvSpPr>
        <p:spPr>
          <a:xfrm>
            <a:off x="716842" y="3933056"/>
            <a:ext cx="2581156" cy="215444"/>
          </a:xfrm>
          <a:prstGeom prst="rect">
            <a:avLst/>
          </a:prstGeom>
          <a:noFill/>
        </p:spPr>
        <p:txBody>
          <a:bodyPr wrap="none" rtlCol="0">
            <a:spAutoFit/>
          </a:bodyPr>
          <a:lstStyle/>
          <a:p>
            <a:pPr fontAlgn="base">
              <a:spcBef>
                <a:spcPct val="0"/>
              </a:spcBef>
              <a:spcAft>
                <a:spcPct val="0"/>
              </a:spcAft>
            </a:pPr>
            <a:r>
              <a:rPr lang="cs-CZ" sz="800" dirty="0" smtClean="0">
                <a:solidFill>
                  <a:prstClr val="black"/>
                </a:solidFill>
                <a:cs typeface="Calibri" pitchFamily="34" charset="0"/>
              </a:rPr>
              <a:t>Vzdělávací obor, téma: </a:t>
            </a:r>
            <a:r>
              <a:rPr lang="cs-CZ" sz="800" smtClean="0">
                <a:solidFill>
                  <a:prstClr val="black"/>
                </a:solidFill>
                <a:cs typeface="Calibri" pitchFamily="34" charset="0"/>
              </a:rPr>
              <a:t>Přírodovědná praktika, </a:t>
            </a:r>
            <a:r>
              <a:rPr lang="cs-CZ" sz="800" dirty="0" smtClean="0">
                <a:solidFill>
                  <a:prstClr val="black"/>
                </a:solidFill>
                <a:cs typeface="Calibri" pitchFamily="34" charset="0"/>
              </a:rPr>
              <a:t>Jesenicko </a:t>
            </a:r>
            <a:endParaRPr lang="cs-CZ" sz="800" dirty="0">
              <a:solidFill>
                <a:prstClr val="black"/>
              </a:solidFill>
              <a:cs typeface="Calibri" pitchFamily="34" charset="0"/>
            </a:endParaRPr>
          </a:p>
        </p:txBody>
      </p:sp>
      <p:sp>
        <p:nvSpPr>
          <p:cNvPr id="9" name="TextovéPole 8"/>
          <p:cNvSpPr txBox="1"/>
          <p:nvPr/>
        </p:nvSpPr>
        <p:spPr>
          <a:xfrm>
            <a:off x="716842" y="4300900"/>
            <a:ext cx="715260" cy="215444"/>
          </a:xfrm>
          <a:prstGeom prst="rect">
            <a:avLst/>
          </a:prstGeom>
          <a:noFill/>
        </p:spPr>
        <p:txBody>
          <a:bodyPr wrap="none" rtlCol="0">
            <a:spAutoFit/>
          </a:bodyPr>
          <a:lstStyle/>
          <a:p>
            <a:pPr fontAlgn="base">
              <a:spcBef>
                <a:spcPct val="0"/>
              </a:spcBef>
              <a:spcAft>
                <a:spcPct val="0"/>
              </a:spcAft>
            </a:pPr>
            <a:r>
              <a:rPr lang="cs-CZ" sz="800" dirty="0" smtClean="0">
                <a:solidFill>
                  <a:prstClr val="black"/>
                </a:solidFill>
                <a:cs typeface="Calibri" pitchFamily="34" charset="0"/>
              </a:rPr>
              <a:t>Ročník: 8.,9.</a:t>
            </a:r>
            <a:endParaRPr lang="cs-CZ" sz="800" dirty="0">
              <a:solidFill>
                <a:prstClr val="black"/>
              </a:solidFill>
              <a:cs typeface="Calibri" pitchFamily="34" charset="0"/>
            </a:endParaRPr>
          </a:p>
        </p:txBody>
      </p:sp>
    </p:spTree>
    <p:extLst>
      <p:ext uri="{BB962C8B-B14F-4D97-AF65-F5344CB8AC3E}">
        <p14:creationId xmlns:p14="http://schemas.microsoft.com/office/powerpoint/2010/main" val="21635203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5497" y="620688"/>
            <a:ext cx="9001000" cy="1200329"/>
          </a:xfrm>
          <a:prstGeom prst="rect">
            <a:avLst/>
          </a:prstGeom>
          <a:noFill/>
        </p:spPr>
        <p:txBody>
          <a:bodyPr wrap="square" rtlCol="0">
            <a:spAutoFit/>
          </a:bodyPr>
          <a:lstStyle/>
          <a:p>
            <a:pPr algn="ctr"/>
            <a:r>
              <a:rPr lang="cs-CZ" sz="7200" b="1" dirty="0" smtClean="0">
                <a:latin typeface="Times New Roman" pitchFamily="18" charset="0"/>
                <a:cs typeface="Times New Roman" pitchFamily="18" charset="0"/>
              </a:rPr>
              <a:t>Rozhledny Jesenicka</a:t>
            </a:r>
            <a:endParaRPr lang="cs-CZ" sz="7200" dirty="0">
              <a:latin typeface="Times New Roman" pitchFamily="18" charset="0"/>
              <a:cs typeface="Times New Roman" pitchFamily="18" charset="0"/>
            </a:endParaRPr>
          </a:p>
        </p:txBody>
      </p:sp>
      <p:sp>
        <p:nvSpPr>
          <p:cNvPr id="4" name="Obdélník 3"/>
          <p:cNvSpPr/>
          <p:nvPr/>
        </p:nvSpPr>
        <p:spPr>
          <a:xfrm>
            <a:off x="1247532" y="2204864"/>
            <a:ext cx="6768752" cy="3785652"/>
          </a:xfrm>
          <a:prstGeom prst="rect">
            <a:avLst/>
          </a:prstGeom>
        </p:spPr>
        <p:txBody>
          <a:bodyPr wrap="square">
            <a:spAutoFit/>
          </a:bodyPr>
          <a:lstStyle/>
          <a:p>
            <a:pPr marL="285750" indent="-285750">
              <a:buFont typeface="Arial" charset="0"/>
              <a:buChar char="•"/>
            </a:pPr>
            <a:r>
              <a:rPr lang="cs-CZ" sz="4800" dirty="0" err="1" smtClean="0">
                <a:latin typeface="Times New Roman" pitchFamily="18" charset="0"/>
                <a:cs typeface="Times New Roman" pitchFamily="18" charset="0"/>
              </a:rPr>
              <a:t>Supíkovická</a:t>
            </a:r>
            <a:r>
              <a:rPr lang="cs-CZ" sz="4800" dirty="0" smtClean="0">
                <a:latin typeface="Times New Roman" pitchFamily="18" charset="0"/>
                <a:cs typeface="Times New Roman" pitchFamily="18" charset="0"/>
              </a:rPr>
              <a:t> rozhledna</a:t>
            </a:r>
          </a:p>
          <a:p>
            <a:pPr marL="285750" indent="-285750">
              <a:buFont typeface="Arial" charset="0"/>
              <a:buChar char="•"/>
            </a:pPr>
            <a:r>
              <a:rPr lang="cs-CZ" sz="4800" dirty="0" smtClean="0">
                <a:latin typeface="Times New Roman" pitchFamily="18" charset="0"/>
                <a:cs typeface="Times New Roman" pitchFamily="18" charset="0"/>
              </a:rPr>
              <a:t>Zlatý chlum</a:t>
            </a:r>
          </a:p>
          <a:p>
            <a:pPr marL="285750" indent="-285750">
              <a:buFont typeface="Arial" charset="0"/>
              <a:buChar char="•"/>
            </a:pPr>
            <a:r>
              <a:rPr lang="cs-CZ" sz="4800" dirty="0" smtClean="0">
                <a:latin typeface="Times New Roman" pitchFamily="18" charset="0"/>
                <a:cs typeface="Times New Roman" pitchFamily="18" charset="0"/>
              </a:rPr>
              <a:t>Biskupská kupa</a:t>
            </a:r>
          </a:p>
          <a:p>
            <a:pPr marL="285750" indent="-285750">
              <a:buFont typeface="Arial" charset="0"/>
              <a:buChar char="•"/>
            </a:pPr>
            <a:r>
              <a:rPr lang="cs-CZ" sz="4800" dirty="0" smtClean="0">
                <a:latin typeface="Times New Roman" pitchFamily="18" charset="0"/>
                <a:cs typeface="Times New Roman" pitchFamily="18" charset="0"/>
              </a:rPr>
              <a:t>Borůvková hora</a:t>
            </a:r>
          </a:p>
          <a:p>
            <a:pPr marL="285750" indent="-285750">
              <a:buFont typeface="Arial" charset="0"/>
              <a:buChar char="•"/>
            </a:pPr>
            <a:r>
              <a:rPr lang="cs-CZ" sz="4800" dirty="0" smtClean="0">
                <a:latin typeface="Times New Roman" pitchFamily="18" charset="0"/>
                <a:cs typeface="Times New Roman" pitchFamily="18" charset="0"/>
              </a:rPr>
              <a:t>Praděd</a:t>
            </a:r>
          </a:p>
        </p:txBody>
      </p:sp>
    </p:spTree>
    <p:extLst>
      <p:ext uri="{BB962C8B-B14F-4D97-AF65-F5344CB8AC3E}">
        <p14:creationId xmlns:p14="http://schemas.microsoft.com/office/powerpoint/2010/main" val="31005214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65865" y="252716"/>
            <a:ext cx="8784976" cy="273921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Rozhledna </a:t>
            </a:r>
            <a:r>
              <a:rPr lang="cs-CZ" sz="3600" b="1" dirty="0" err="1" smtClean="0">
                <a:latin typeface="Times New Roman" pitchFamily="18" charset="0"/>
                <a:cs typeface="Times New Roman" pitchFamily="18" charset="0"/>
              </a:rPr>
              <a:t>Hemberg</a:t>
            </a:r>
            <a:r>
              <a:rPr lang="cs-CZ" dirty="0" smtClean="0">
                <a:latin typeface="Times New Roman" pitchFamily="18" charset="0"/>
                <a:cs typeface="Times New Roman" pitchFamily="18" charset="0"/>
              </a:rPr>
              <a:t> </a:t>
            </a:r>
          </a:p>
          <a:p>
            <a:pPr algn="ctr"/>
            <a:r>
              <a:rPr lang="cs-CZ" sz="2800" b="1" dirty="0" smtClean="0">
                <a:latin typeface="Times New Roman" pitchFamily="18" charset="0"/>
                <a:cs typeface="Times New Roman" pitchFamily="18" charset="0"/>
              </a:rPr>
              <a:t>(Vyhlídka)</a:t>
            </a:r>
          </a:p>
          <a:p>
            <a:pPr algn="ctr"/>
            <a:endParaRPr lang="cs-CZ" dirty="0" smtClean="0">
              <a:latin typeface="Times New Roman" pitchFamily="18" charset="0"/>
              <a:cs typeface="Times New Roman" pitchFamily="18" charset="0"/>
            </a:endParaRPr>
          </a:p>
          <a:p>
            <a:pPr algn="ctr"/>
            <a:r>
              <a:rPr lang="cs-CZ" dirty="0" smtClean="0">
                <a:latin typeface="Times New Roman" pitchFamily="18" charset="0"/>
                <a:cs typeface="Times New Roman" pitchFamily="18" charset="0"/>
              </a:rPr>
              <a:t>Nadšení </a:t>
            </a:r>
            <a:r>
              <a:rPr lang="cs-CZ" dirty="0">
                <a:latin typeface="Times New Roman" pitchFamily="18" charset="0"/>
                <a:cs typeface="Times New Roman" pitchFamily="18" charset="0"/>
              </a:rPr>
              <a:t>některých občanů nevelké obce Supíkovice vedlo k vybudování nádherné výstavní rozhledny z přírodních materiálů a to vše </a:t>
            </a:r>
            <a:r>
              <a:rPr lang="cs-CZ" dirty="0" smtClean="0">
                <a:latin typeface="Times New Roman" pitchFamily="18" charset="0"/>
                <a:cs typeface="Times New Roman" pitchFamily="18" charset="0"/>
              </a:rPr>
              <a:t>pod vrcholem </a:t>
            </a:r>
            <a:r>
              <a:rPr lang="cs-CZ" dirty="0" err="1" smtClean="0">
                <a:latin typeface="Times New Roman" pitchFamily="18" charset="0"/>
                <a:cs typeface="Times New Roman" pitchFamily="18" charset="0"/>
              </a:rPr>
              <a:t>Hemberg</a:t>
            </a:r>
            <a:r>
              <a:rPr lang="cs-CZ" dirty="0" smtClean="0">
                <a:latin typeface="Times New Roman" pitchFamily="18" charset="0"/>
                <a:cs typeface="Times New Roman" pitchFamily="18" charset="0"/>
              </a:rPr>
              <a:t> (Křemenáč)</a:t>
            </a:r>
          </a:p>
          <a:p>
            <a:pPr algn="ctr"/>
            <a:r>
              <a:rPr lang="cs-CZ" dirty="0" smtClean="0">
                <a:latin typeface="Times New Roman" pitchFamily="18" charset="0"/>
                <a:cs typeface="Times New Roman" pitchFamily="18" charset="0"/>
              </a:rPr>
              <a:t>v </a:t>
            </a:r>
            <a:r>
              <a:rPr lang="cs-CZ" dirty="0">
                <a:latin typeface="Times New Roman" pitchFamily="18" charset="0"/>
                <a:cs typeface="Times New Roman" pitchFamily="18" charset="0"/>
              </a:rPr>
              <a:t>nadmořské výšce 677 </a:t>
            </a:r>
            <a:r>
              <a:rPr lang="cs-CZ" dirty="0" err="1">
                <a:latin typeface="Times New Roman" pitchFamily="18" charset="0"/>
                <a:cs typeface="Times New Roman" pitchFamily="18" charset="0"/>
              </a:rPr>
              <a:t>m.n.m</a:t>
            </a:r>
            <a:r>
              <a:rPr lang="cs-CZ" dirty="0">
                <a:latin typeface="Times New Roman" pitchFamily="18" charset="0"/>
                <a:cs typeface="Times New Roman" pitchFamily="18" charset="0"/>
              </a:rPr>
              <a:t>.</a:t>
            </a:r>
            <a:endParaRPr lang="cs-CZ" dirty="0" smtClean="0">
              <a:latin typeface="Times New Roman" pitchFamily="18" charset="0"/>
              <a:cs typeface="Times New Roman" pitchFamily="18" charset="0"/>
            </a:endParaRPr>
          </a:p>
          <a:p>
            <a:pPr algn="ctr"/>
            <a:r>
              <a:rPr lang="cs-CZ" dirty="0" smtClean="0">
                <a:latin typeface="Times New Roman" pitchFamily="18" charset="0"/>
                <a:cs typeface="Times New Roman" pitchFamily="18" charset="0"/>
              </a:rPr>
              <a:t> Nepřístupné </a:t>
            </a:r>
            <a:r>
              <a:rPr lang="cs-CZ" dirty="0">
                <a:latin typeface="Times New Roman" pitchFamily="18" charset="0"/>
                <a:cs typeface="Times New Roman" pitchFamily="18" charset="0"/>
              </a:rPr>
              <a:t>místo </a:t>
            </a:r>
            <a:r>
              <a:rPr lang="cs-CZ" dirty="0" smtClean="0">
                <a:latin typeface="Times New Roman" pitchFamily="18" charset="0"/>
                <a:cs typeface="Times New Roman" pitchFamily="18" charset="0"/>
              </a:rPr>
              <a:t>se </a:t>
            </a:r>
            <a:r>
              <a:rPr lang="cs-CZ" dirty="0">
                <a:latin typeface="Times New Roman" pitchFamily="18" charset="0"/>
                <a:cs typeface="Times New Roman" pitchFamily="18" charset="0"/>
              </a:rPr>
              <a:t>stalo místem, </a:t>
            </a:r>
            <a:r>
              <a:rPr lang="cs-CZ" dirty="0" smtClean="0">
                <a:latin typeface="Times New Roman" pitchFamily="18" charset="0"/>
                <a:cs typeface="Times New Roman" pitchFamily="18" charset="0"/>
              </a:rPr>
              <a:t>kde vznikla krásná dřevěná rozhledna.</a:t>
            </a:r>
          </a:p>
          <a:p>
            <a:pPr algn="ctr"/>
            <a:endParaRPr lang="cs-CZ" dirty="0">
              <a:latin typeface="Times New Roman" pitchFamily="18" charset="0"/>
              <a:cs typeface="Times New Roman" pitchFamily="18" charset="0"/>
            </a:endParaRPr>
          </a:p>
        </p:txBody>
      </p:sp>
      <p:sp>
        <p:nvSpPr>
          <p:cNvPr id="3" name="TextovéPole 2"/>
          <p:cNvSpPr txBox="1"/>
          <p:nvPr/>
        </p:nvSpPr>
        <p:spPr>
          <a:xfrm>
            <a:off x="2132048" y="6045457"/>
            <a:ext cx="4852610" cy="338554"/>
          </a:xfrm>
          <a:prstGeom prst="rect">
            <a:avLst/>
          </a:prstGeom>
          <a:noFill/>
        </p:spPr>
        <p:txBody>
          <a:bodyPr wrap="none" rtlCol="0">
            <a:spAutoFit/>
          </a:bodyPr>
          <a:lstStyle/>
          <a:p>
            <a:r>
              <a:rPr lang="cs-CZ" sz="1600" dirty="0">
                <a:latin typeface="Times New Roman" pitchFamily="18" charset="0"/>
                <a:cs typeface="Times New Roman" pitchFamily="18" charset="0"/>
              </a:rPr>
              <a:t>v</a:t>
            </a:r>
            <a:r>
              <a:rPr lang="cs-CZ" sz="1600" dirty="0" smtClean="0">
                <a:latin typeface="Times New Roman" pitchFamily="18" charset="0"/>
                <a:cs typeface="Times New Roman" pitchFamily="18" charset="0"/>
              </a:rPr>
              <a:t>rch Křemenáč, šipka ukazuje místo, </a:t>
            </a:r>
            <a:r>
              <a:rPr lang="cs-CZ" sz="1600" dirty="0">
                <a:latin typeface="Times New Roman" pitchFamily="18" charset="0"/>
                <a:cs typeface="Times New Roman" pitchFamily="18" charset="0"/>
              </a:rPr>
              <a:t>k</a:t>
            </a:r>
            <a:r>
              <a:rPr lang="cs-CZ" sz="1600" dirty="0" smtClean="0">
                <a:latin typeface="Times New Roman" pitchFamily="18" charset="0"/>
                <a:cs typeface="Times New Roman" pitchFamily="18" charset="0"/>
              </a:rPr>
              <a:t>de rozhledna stojí</a:t>
            </a:r>
            <a:endParaRPr lang="cs-CZ" sz="1600" dirty="0">
              <a:latin typeface="Times New Roman" pitchFamily="18" charset="0"/>
              <a:cs typeface="Times New Roman" pitchFamily="18" charset="0"/>
            </a:endParaRPr>
          </a:p>
        </p:txBody>
      </p:sp>
      <p:pic>
        <p:nvPicPr>
          <p:cNvPr id="1030" name="Picture 6" descr="http://www.krasohled.org/obr/Vyhlidka/velke/vel-sup5.JPG"/>
          <p:cNvPicPr>
            <a:picLocks noChangeAspect="1" noChangeArrowheads="1"/>
          </p:cNvPicPr>
          <p:nvPr/>
        </p:nvPicPr>
        <p:blipFill rotWithShape="1">
          <a:blip r:embed="rId3">
            <a:extLst>
              <a:ext uri="{28A0092B-C50C-407E-A947-70E740481C1C}">
                <a14:useLocalDpi xmlns:a14="http://schemas.microsoft.com/office/drawing/2010/main" val="0"/>
              </a:ext>
            </a:extLst>
          </a:blip>
          <a:srcRect t="14882" b="15323"/>
          <a:stretch/>
        </p:blipFill>
        <p:spPr bwMode="auto">
          <a:xfrm>
            <a:off x="1439486" y="3156454"/>
            <a:ext cx="6237734" cy="2729552"/>
          </a:xfrm>
          <a:prstGeom prst="rect">
            <a:avLst/>
          </a:prstGeom>
          <a:noFill/>
          <a:extLst>
            <a:ext uri="{909E8E84-426E-40DD-AFC4-6F175D3DCCD1}">
              <a14:hiddenFill xmlns:a14="http://schemas.microsoft.com/office/drawing/2010/main">
                <a:solidFill>
                  <a:srgbClr val="FFFFFF"/>
                </a:solidFill>
              </a14:hiddenFill>
            </a:ext>
          </a:extLst>
        </p:spPr>
      </p:pic>
      <p:cxnSp>
        <p:nvCxnSpPr>
          <p:cNvPr id="10" name="Přímá spojnice se šipkou 9"/>
          <p:cNvCxnSpPr/>
          <p:nvPr/>
        </p:nvCxnSpPr>
        <p:spPr>
          <a:xfrm flipH="1">
            <a:off x="4355976" y="3789040"/>
            <a:ext cx="576064" cy="288032"/>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74055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upikovice.estranky.cz/img/mid/6/dobre-dilo-dokonano.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7275" y="264829"/>
            <a:ext cx="3325383" cy="24940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supikovice.estranky.cz/img/mid/8/supikovice-z-rozhledny.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2236" y="3405174"/>
            <a:ext cx="3888432" cy="2916325"/>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5124728" y="2912755"/>
            <a:ext cx="3411511" cy="307777"/>
          </a:xfrm>
          <a:prstGeom prst="rect">
            <a:avLst/>
          </a:prstGeom>
          <a:noFill/>
        </p:spPr>
        <p:txBody>
          <a:bodyPr wrap="none" rtlCol="0">
            <a:spAutoFit/>
          </a:bodyPr>
          <a:lstStyle/>
          <a:p>
            <a:r>
              <a:rPr lang="cs-CZ" sz="1400" dirty="0">
                <a:latin typeface="Times New Roman" pitchFamily="18" charset="0"/>
                <a:cs typeface="Times New Roman" pitchFamily="18" charset="0"/>
              </a:rPr>
              <a:t>s</a:t>
            </a:r>
            <a:r>
              <a:rPr lang="cs-CZ" sz="1400" dirty="0" smtClean="0">
                <a:latin typeface="Times New Roman" pitchFamily="18" charset="0"/>
                <a:cs typeface="Times New Roman" pitchFamily="18" charset="0"/>
              </a:rPr>
              <a:t>polutvůrci rozhledny s rozhlednou v pozadí</a:t>
            </a:r>
            <a:endParaRPr lang="cs-CZ" sz="1400" dirty="0">
              <a:latin typeface="Times New Roman" pitchFamily="18" charset="0"/>
              <a:cs typeface="Times New Roman" pitchFamily="18" charset="0"/>
            </a:endParaRPr>
          </a:p>
        </p:txBody>
      </p:sp>
      <p:sp>
        <p:nvSpPr>
          <p:cNvPr id="4" name="TextovéPole 3"/>
          <p:cNvSpPr txBox="1"/>
          <p:nvPr/>
        </p:nvSpPr>
        <p:spPr>
          <a:xfrm>
            <a:off x="1065949" y="6475387"/>
            <a:ext cx="3042821" cy="307777"/>
          </a:xfrm>
          <a:prstGeom prst="rect">
            <a:avLst/>
          </a:prstGeom>
          <a:noFill/>
        </p:spPr>
        <p:txBody>
          <a:bodyPr wrap="none" rtlCol="0">
            <a:spAutoFit/>
          </a:bodyPr>
          <a:lstStyle/>
          <a:p>
            <a:r>
              <a:rPr lang="cs-CZ" sz="1400" dirty="0" smtClean="0">
                <a:latin typeface="Times New Roman" pitchFamily="18" charset="0"/>
                <a:cs typeface="Times New Roman" pitchFamily="18" charset="0"/>
              </a:rPr>
              <a:t>Supíkovice - krásný pohled z rozhledny</a:t>
            </a:r>
            <a:endParaRPr lang="cs-CZ" sz="1400" dirty="0">
              <a:latin typeface="Times New Roman" pitchFamily="18" charset="0"/>
              <a:cs typeface="Times New Roman" pitchFamily="18" charset="0"/>
            </a:endParaRPr>
          </a:p>
        </p:txBody>
      </p:sp>
      <p:pic>
        <p:nvPicPr>
          <p:cNvPr id="2050" name="Picture 2" descr="http://www.krasohled.org/obr/Vyhlidka/velke/vel-v2011-06-06--17.46.32-29.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4427" y="264490"/>
            <a:ext cx="4264049" cy="283325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www.krasohled.org/obr/Vyhlidka/velke/vel-v2011-06-06--18.08.00-67.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48069" y="3548497"/>
            <a:ext cx="3957665" cy="2629678"/>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6223087" y="6321499"/>
            <a:ext cx="1444626" cy="307777"/>
          </a:xfrm>
          <a:prstGeom prst="rect">
            <a:avLst/>
          </a:prstGeom>
          <a:noFill/>
        </p:spPr>
        <p:txBody>
          <a:bodyPr wrap="none" rtlCol="0">
            <a:spAutoFit/>
          </a:bodyPr>
          <a:lstStyle/>
          <a:p>
            <a:r>
              <a:rPr lang="cs-CZ" sz="1400" dirty="0">
                <a:latin typeface="Times New Roman" pitchFamily="18" charset="0"/>
                <a:cs typeface="Times New Roman" pitchFamily="18" charset="0"/>
              </a:rPr>
              <a:t>č</a:t>
            </a:r>
            <a:r>
              <a:rPr lang="cs-CZ" sz="1400" dirty="0" smtClean="0">
                <a:latin typeface="Times New Roman" pitchFamily="18" charset="0"/>
                <a:cs typeface="Times New Roman" pitchFamily="18" charset="0"/>
              </a:rPr>
              <a:t>ást obce Písečná</a:t>
            </a:r>
            <a:endParaRPr lang="cs-CZ" sz="1400" dirty="0">
              <a:latin typeface="Times New Roman" pitchFamily="18" charset="0"/>
              <a:cs typeface="Times New Roman" pitchFamily="18" charset="0"/>
            </a:endParaRPr>
          </a:p>
        </p:txBody>
      </p:sp>
    </p:spTree>
    <p:extLst>
      <p:ext uri="{BB962C8B-B14F-4D97-AF65-F5344CB8AC3E}">
        <p14:creationId xmlns:p14="http://schemas.microsoft.com/office/powerpoint/2010/main" val="15062951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www.ejeseniky.com/foto/fotogalerie/zlaty_chlum_0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04664"/>
            <a:ext cx="4572000" cy="6096001"/>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588208" y="404664"/>
            <a:ext cx="2710999" cy="1200329"/>
          </a:xfrm>
          <a:prstGeom prst="rect">
            <a:avLst/>
          </a:prstGeom>
          <a:noFill/>
        </p:spPr>
        <p:txBody>
          <a:bodyPr wrap="none" rtlCol="0">
            <a:spAutoFit/>
          </a:bodyPr>
          <a:lstStyle/>
          <a:p>
            <a:r>
              <a:rPr lang="cs-CZ" sz="3600" b="1" dirty="0" smtClean="0">
                <a:latin typeface="Times New Roman" pitchFamily="18" charset="0"/>
                <a:cs typeface="Times New Roman" pitchFamily="18" charset="0"/>
              </a:rPr>
              <a:t>Rozhledna </a:t>
            </a:r>
          </a:p>
          <a:p>
            <a:r>
              <a:rPr lang="cs-CZ" sz="3600" b="1" dirty="0" smtClean="0">
                <a:latin typeface="Times New Roman" pitchFamily="18" charset="0"/>
                <a:cs typeface="Times New Roman" pitchFamily="18" charset="0"/>
              </a:rPr>
              <a:t>Zlatý Chlum</a:t>
            </a:r>
            <a:endParaRPr lang="cs-CZ" sz="3600" b="1" dirty="0">
              <a:latin typeface="Times New Roman" pitchFamily="18" charset="0"/>
              <a:cs typeface="Times New Roman" pitchFamily="18" charset="0"/>
            </a:endParaRPr>
          </a:p>
        </p:txBody>
      </p:sp>
      <p:sp>
        <p:nvSpPr>
          <p:cNvPr id="3" name="TextovéPole 2"/>
          <p:cNvSpPr txBox="1"/>
          <p:nvPr/>
        </p:nvSpPr>
        <p:spPr>
          <a:xfrm>
            <a:off x="296501" y="1823913"/>
            <a:ext cx="3240360" cy="3693319"/>
          </a:xfrm>
          <a:prstGeom prst="rect">
            <a:avLst/>
          </a:prstGeom>
          <a:noFill/>
        </p:spPr>
        <p:txBody>
          <a:bodyPr wrap="square" rtlCol="0">
            <a:spAutoFit/>
          </a:bodyPr>
          <a:lstStyle/>
          <a:p>
            <a:r>
              <a:rPr lang="cs-CZ" dirty="0" smtClean="0">
                <a:latin typeface="Times New Roman" pitchFamily="18" charset="0"/>
                <a:cs typeface="Times New Roman" pitchFamily="18" charset="0"/>
              </a:rPr>
              <a:t>Dominantou malebného okresního městečka Jeseník je kromě </a:t>
            </a:r>
            <a:r>
              <a:rPr lang="cs-CZ" dirty="0" err="1" smtClean="0">
                <a:latin typeface="Times New Roman" pitchFamily="18" charset="0"/>
                <a:cs typeface="Times New Roman" pitchFamily="18" charset="0"/>
              </a:rPr>
              <a:t>Priessnitzových</a:t>
            </a:r>
            <a:r>
              <a:rPr lang="cs-CZ" dirty="0" smtClean="0">
                <a:latin typeface="Times New Roman" pitchFamily="18" charset="0"/>
                <a:cs typeface="Times New Roman" pitchFamily="18" charset="0"/>
              </a:rPr>
              <a:t> lázní také nedaleký vrchol Zlatý Chlum 875 (</a:t>
            </a:r>
            <a:r>
              <a:rPr lang="cs-CZ" dirty="0" err="1" smtClean="0">
                <a:latin typeface="Times New Roman" pitchFamily="18" charset="0"/>
                <a:cs typeface="Times New Roman" pitchFamily="18" charset="0"/>
              </a:rPr>
              <a:t>m.n.m</a:t>
            </a:r>
            <a:r>
              <a:rPr lang="cs-CZ" dirty="0" smtClean="0">
                <a:latin typeface="Times New Roman" pitchFamily="18" charset="0"/>
                <a:cs typeface="Times New Roman" pitchFamily="18" charset="0"/>
              </a:rPr>
              <a:t>.) s kamennou, rozhlednou. Historie věže spadá až do dalekého 19. století. Popud ke stavbě vzešel od tehdejší </a:t>
            </a:r>
            <a:r>
              <a:rPr lang="cs-CZ" dirty="0" err="1" smtClean="0">
                <a:latin typeface="Times New Roman" pitchFamily="18" charset="0"/>
                <a:cs typeface="Times New Roman" pitchFamily="18" charset="0"/>
              </a:rPr>
              <a:t>Frývaldovské</a:t>
            </a:r>
            <a:r>
              <a:rPr lang="cs-CZ" dirty="0" smtClean="0">
                <a:latin typeface="Times New Roman" pitchFamily="18" charset="0"/>
                <a:cs typeface="Times New Roman" pitchFamily="18" charset="0"/>
              </a:rPr>
              <a:t> pobočky turistického spolku. Mezi zakladateli můžeme nalézt zetě světově proslulého léčitele </a:t>
            </a:r>
            <a:r>
              <a:rPr lang="cs-CZ" dirty="0" err="1" smtClean="0">
                <a:latin typeface="Times New Roman" pitchFamily="18" charset="0"/>
                <a:cs typeface="Times New Roman" pitchFamily="18" charset="0"/>
              </a:rPr>
              <a:t>Vinzenze</a:t>
            </a:r>
            <a:r>
              <a:rPr lang="cs-CZ" dirty="0" smtClean="0">
                <a:latin typeface="Times New Roman" pitchFamily="18" charset="0"/>
                <a:cs typeface="Times New Roman" pitchFamily="18" charset="0"/>
              </a:rPr>
              <a:t> </a:t>
            </a:r>
            <a:r>
              <a:rPr lang="cs-CZ" dirty="0" err="1" smtClean="0">
                <a:latin typeface="Times New Roman" pitchFamily="18" charset="0"/>
                <a:cs typeface="Times New Roman" pitchFamily="18" charset="0"/>
              </a:rPr>
              <a:t>Priessnitze</a:t>
            </a:r>
            <a:r>
              <a:rPr lang="cs-CZ"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p:txBody>
      </p:sp>
      <p:sp>
        <p:nvSpPr>
          <p:cNvPr id="4" name="TextovéPole 3"/>
          <p:cNvSpPr txBox="1"/>
          <p:nvPr/>
        </p:nvSpPr>
        <p:spPr>
          <a:xfrm>
            <a:off x="296501" y="5517232"/>
            <a:ext cx="3168352" cy="1200329"/>
          </a:xfrm>
          <a:prstGeom prst="rect">
            <a:avLst/>
          </a:prstGeom>
          <a:noFill/>
        </p:spPr>
        <p:txBody>
          <a:bodyPr wrap="square" rtlCol="0">
            <a:spAutoFit/>
          </a:bodyPr>
          <a:lstStyle/>
          <a:p>
            <a:r>
              <a:rPr lang="cs-CZ" dirty="0" smtClean="0"/>
              <a:t>Počet schodů: 145 </a:t>
            </a:r>
          </a:p>
          <a:p>
            <a:r>
              <a:rPr lang="cs-CZ" dirty="0" smtClean="0"/>
              <a:t>Výška ochozu: 26 m </a:t>
            </a:r>
          </a:p>
          <a:p>
            <a:r>
              <a:rPr lang="cs-CZ" dirty="0" smtClean="0"/>
              <a:t>Nadmořská výška: 875 </a:t>
            </a:r>
            <a:r>
              <a:rPr lang="cs-CZ" dirty="0" err="1" smtClean="0"/>
              <a:t>m.n.m</a:t>
            </a:r>
            <a:r>
              <a:rPr lang="cs-CZ" dirty="0" smtClean="0"/>
              <a:t>. Rok dokončení: 1899</a:t>
            </a:r>
            <a:endParaRPr lang="cs-CZ" dirty="0"/>
          </a:p>
        </p:txBody>
      </p:sp>
    </p:spTree>
    <p:extLst>
      <p:ext uri="{BB962C8B-B14F-4D97-AF65-F5344CB8AC3E}">
        <p14:creationId xmlns:p14="http://schemas.microsoft.com/office/powerpoint/2010/main" val="8311848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7504" y="260648"/>
            <a:ext cx="8928992" cy="3970318"/>
          </a:xfrm>
          <a:prstGeom prst="rect">
            <a:avLst/>
          </a:prstGeom>
          <a:noFill/>
        </p:spPr>
        <p:txBody>
          <a:bodyPr wrap="square" rtlCol="0">
            <a:spAutoFit/>
          </a:bodyPr>
          <a:lstStyle/>
          <a:p>
            <a:r>
              <a:rPr lang="cs-CZ" sz="3600" b="1" dirty="0" smtClean="0">
                <a:latin typeface="Times New Roman" pitchFamily="18" charset="0"/>
                <a:cs typeface="Times New Roman" pitchFamily="18" charset="0"/>
              </a:rPr>
              <a:t>Rozhledna Biskupská kupa</a:t>
            </a:r>
          </a:p>
          <a:p>
            <a:r>
              <a:rPr lang="cs-CZ" dirty="0" smtClean="0">
                <a:latin typeface="Times New Roman" pitchFamily="18" charset="0"/>
                <a:cs typeface="Times New Roman" pitchFamily="18" charset="0"/>
              </a:rPr>
              <a:t>Rozhledna Biskupská kupa je nejstarší rozhlednou v Jeseníkách. Postavena byla roku 1898 na vrcholku Biskupská kupa (</a:t>
            </a:r>
            <a:r>
              <a:rPr lang="cs-CZ" i="1" dirty="0" err="1" smtClean="0">
                <a:latin typeface="Times New Roman" pitchFamily="18" charset="0"/>
                <a:cs typeface="Times New Roman" pitchFamily="18" charset="0"/>
              </a:rPr>
              <a:t>Cukmantl</a:t>
            </a:r>
            <a:r>
              <a:rPr lang="cs-CZ" dirty="0" smtClean="0">
                <a:latin typeface="Times New Roman" pitchFamily="18" charset="0"/>
                <a:cs typeface="Times New Roman" pitchFamily="18" charset="0"/>
              </a:rPr>
              <a:t>, 890 </a:t>
            </a:r>
            <a:r>
              <a:rPr lang="cs-CZ" dirty="0" err="1" smtClean="0">
                <a:latin typeface="Times New Roman" pitchFamily="18" charset="0"/>
                <a:cs typeface="Times New Roman" pitchFamily="18" charset="0"/>
              </a:rPr>
              <a:t>m.n.m</a:t>
            </a:r>
            <a:r>
              <a:rPr lang="cs-CZ" dirty="0" smtClean="0">
                <a:latin typeface="Times New Roman" pitchFamily="18" charset="0"/>
                <a:cs typeface="Times New Roman" pitchFamily="18" charset="0"/>
              </a:rPr>
              <a:t>.) na česko-polské hranici (V době stavby to byla hranice mezi Rakousko - Uherskem a Pruskem.), která byla ve středověku centrem těžby zlata. Realizátorem stavby byl německý turistický spolek u příležitosti 50 let panování císaře Františka Josefa I.  </a:t>
            </a:r>
            <a:r>
              <a:rPr lang="cs-CZ" dirty="0">
                <a:latin typeface="Times New Roman" pitchFamily="18" charset="0"/>
                <a:cs typeface="Times New Roman" pitchFamily="18" charset="0"/>
              </a:rPr>
              <a:t>a</a:t>
            </a:r>
            <a:r>
              <a:rPr lang="cs-CZ" dirty="0" smtClean="0">
                <a:latin typeface="Times New Roman" pitchFamily="18" charset="0"/>
                <a:cs typeface="Times New Roman" pitchFamily="18" charset="0"/>
              </a:rPr>
              <a:t> i původní název rozhledny zněl Rozhledna císaře Františka Josefa I. - </a:t>
            </a:r>
            <a:r>
              <a:rPr lang="cs-CZ" i="1" dirty="0" smtClean="0">
                <a:latin typeface="Times New Roman" pitchFamily="18" charset="0"/>
                <a:cs typeface="Times New Roman" pitchFamily="18" charset="0"/>
              </a:rPr>
              <a:t>Kaiser Franz Josef </a:t>
            </a:r>
            <a:r>
              <a:rPr lang="cs-CZ" i="1" dirty="0" err="1" smtClean="0">
                <a:latin typeface="Times New Roman" pitchFamily="18" charset="0"/>
                <a:cs typeface="Times New Roman" pitchFamily="18" charset="0"/>
              </a:rPr>
              <a:t>Warte</a:t>
            </a:r>
            <a:r>
              <a:rPr lang="cs-CZ" dirty="0" smtClean="0">
                <a:latin typeface="Times New Roman" pitchFamily="18" charset="0"/>
                <a:cs typeface="Times New Roman" pitchFamily="18" charset="0"/>
              </a:rPr>
              <a:t>. Slavnostní otevření proběhlo 26. srpna 1898.</a:t>
            </a:r>
          </a:p>
          <a:p>
            <a:r>
              <a:rPr lang="cs-CZ" dirty="0" smtClean="0">
                <a:latin typeface="Times New Roman" pitchFamily="18" charset="0"/>
                <a:cs typeface="Times New Roman" pitchFamily="18" charset="0"/>
              </a:rPr>
              <a:t>Rozhledna stojí na místě </a:t>
            </a:r>
            <a:r>
              <a:rPr lang="cs-CZ" dirty="0" err="1" smtClean="0">
                <a:latin typeface="Times New Roman" pitchFamily="18" charset="0"/>
                <a:cs typeface="Times New Roman" pitchFamily="18" charset="0"/>
              </a:rPr>
              <a:t>dřevené</a:t>
            </a:r>
            <a:r>
              <a:rPr lang="cs-CZ" dirty="0" smtClean="0">
                <a:latin typeface="Times New Roman" pitchFamily="18" charset="0"/>
                <a:cs typeface="Times New Roman" pitchFamily="18" charset="0"/>
              </a:rPr>
              <a:t> vyhlídkové věže z roku 1890, ve které byla v roce 1896 zřízena první poštovna na Moravě. Jako vynikající vyhlídkové místo ji kolem roku 1875 objevilo pár nadšenců, kteří sem vynosili několik kamenů, aby vytvořili jednoduchý vyhlídkový bod. Třináctimetrová pyramida byla otevřena za velkého zájmu veřejnosti 9. července 1890, ale věž o pár let později strhla vichřice (1896).</a:t>
            </a:r>
          </a:p>
          <a:p>
            <a:endParaRPr lang="cs-CZ" dirty="0">
              <a:latin typeface="Times New Roman" pitchFamily="18" charset="0"/>
              <a:cs typeface="Times New Roman" pitchFamily="18" charset="0"/>
            </a:endParaRPr>
          </a:p>
        </p:txBody>
      </p:sp>
      <p:sp>
        <p:nvSpPr>
          <p:cNvPr id="4" name="TextovéPole 3"/>
          <p:cNvSpPr txBox="1"/>
          <p:nvPr/>
        </p:nvSpPr>
        <p:spPr>
          <a:xfrm>
            <a:off x="107504" y="4274017"/>
            <a:ext cx="3024336" cy="1477328"/>
          </a:xfrm>
          <a:prstGeom prst="rect">
            <a:avLst/>
          </a:prstGeom>
          <a:noFill/>
        </p:spPr>
        <p:txBody>
          <a:bodyPr wrap="square" rtlCol="0">
            <a:spAutoFit/>
          </a:bodyPr>
          <a:lstStyle/>
          <a:p>
            <a:r>
              <a:rPr lang="cs-CZ" dirty="0" smtClean="0">
                <a:latin typeface="Times New Roman" pitchFamily="18" charset="0"/>
                <a:cs typeface="Times New Roman" pitchFamily="18" charset="0"/>
              </a:rPr>
              <a:t>Výška rozhledny: 19,3 m </a:t>
            </a:r>
          </a:p>
          <a:p>
            <a:r>
              <a:rPr lang="cs-CZ" dirty="0" smtClean="0">
                <a:latin typeface="Times New Roman" pitchFamily="18" charset="0"/>
                <a:cs typeface="Times New Roman" pitchFamily="18" charset="0"/>
              </a:rPr>
              <a:t>Výška ochozu: 17,8 m </a:t>
            </a:r>
          </a:p>
          <a:p>
            <a:r>
              <a:rPr lang="cs-CZ" dirty="0" smtClean="0">
                <a:latin typeface="Times New Roman" pitchFamily="18" charset="0"/>
                <a:cs typeface="Times New Roman" pitchFamily="18" charset="0"/>
              </a:rPr>
              <a:t>Počet schodů: 95 </a:t>
            </a:r>
            <a:endParaRPr lang="cs-CZ" dirty="0">
              <a:latin typeface="Times New Roman" pitchFamily="18" charset="0"/>
              <a:cs typeface="Times New Roman" pitchFamily="18" charset="0"/>
            </a:endParaRPr>
          </a:p>
          <a:p>
            <a:r>
              <a:rPr lang="cs-CZ" dirty="0" smtClean="0">
                <a:latin typeface="Times New Roman" pitchFamily="18" charset="0"/>
                <a:cs typeface="Times New Roman" pitchFamily="18" charset="0"/>
              </a:rPr>
              <a:t>Nadmořská výška: 890 </a:t>
            </a:r>
            <a:r>
              <a:rPr lang="cs-CZ" dirty="0" err="1" smtClean="0">
                <a:latin typeface="Times New Roman" pitchFamily="18" charset="0"/>
                <a:cs typeface="Times New Roman" pitchFamily="18" charset="0"/>
              </a:rPr>
              <a:t>m.n.m</a:t>
            </a:r>
            <a:r>
              <a:rPr lang="cs-CZ" dirty="0" smtClean="0">
                <a:latin typeface="Times New Roman" pitchFamily="18" charset="0"/>
                <a:cs typeface="Times New Roman" pitchFamily="18" charset="0"/>
              </a:rPr>
              <a:t>. </a:t>
            </a:r>
          </a:p>
          <a:p>
            <a:r>
              <a:rPr lang="cs-CZ" dirty="0" smtClean="0">
                <a:latin typeface="Times New Roman" pitchFamily="18" charset="0"/>
                <a:cs typeface="Times New Roman" pitchFamily="18" charset="0"/>
              </a:rPr>
              <a:t>Postavena: 1898</a:t>
            </a:r>
            <a:endParaRPr lang="cs-CZ" dirty="0"/>
          </a:p>
        </p:txBody>
      </p:sp>
      <p:pic>
        <p:nvPicPr>
          <p:cNvPr id="4102" name="Picture 6" descr="Rozhledna Biskupská ku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1840" y="4307189"/>
            <a:ext cx="2498623" cy="187396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http://www.ejeseniky.com/foto/fotogalerie/biskupska_kupa_1936.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237" y="3858373"/>
            <a:ext cx="1545344" cy="2544218"/>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4014704" y="6236607"/>
            <a:ext cx="732893" cy="338554"/>
          </a:xfrm>
          <a:prstGeom prst="rect">
            <a:avLst/>
          </a:prstGeom>
          <a:noFill/>
        </p:spPr>
        <p:txBody>
          <a:bodyPr wrap="none" rtlCol="0">
            <a:spAutoFit/>
          </a:bodyPr>
          <a:lstStyle/>
          <a:p>
            <a:r>
              <a:rPr lang="cs-CZ" sz="1600" dirty="0">
                <a:latin typeface="Times New Roman" pitchFamily="18" charset="0"/>
                <a:cs typeface="Times New Roman" pitchFamily="18" charset="0"/>
              </a:rPr>
              <a:t>(</a:t>
            </a:r>
            <a:r>
              <a:rPr lang="cs-CZ" sz="1600" dirty="0" smtClean="0">
                <a:latin typeface="Times New Roman" pitchFamily="18" charset="0"/>
                <a:cs typeface="Times New Roman" pitchFamily="18" charset="0"/>
              </a:rPr>
              <a:t>2001)</a:t>
            </a:r>
            <a:endParaRPr lang="cs-CZ" sz="1600" dirty="0">
              <a:latin typeface="Times New Roman" pitchFamily="18" charset="0"/>
              <a:cs typeface="Times New Roman" pitchFamily="18" charset="0"/>
            </a:endParaRPr>
          </a:p>
        </p:txBody>
      </p:sp>
      <p:sp>
        <p:nvSpPr>
          <p:cNvPr id="12" name="TextovéPole 11"/>
          <p:cNvSpPr txBox="1"/>
          <p:nvPr/>
        </p:nvSpPr>
        <p:spPr>
          <a:xfrm>
            <a:off x="7138463" y="6407683"/>
            <a:ext cx="732893" cy="338554"/>
          </a:xfrm>
          <a:prstGeom prst="rect">
            <a:avLst/>
          </a:prstGeom>
          <a:noFill/>
        </p:spPr>
        <p:txBody>
          <a:bodyPr wrap="none" rtlCol="0">
            <a:spAutoFit/>
          </a:bodyPr>
          <a:lstStyle/>
          <a:p>
            <a:r>
              <a:rPr lang="cs-CZ" sz="1600" dirty="0" smtClean="0">
                <a:latin typeface="Times New Roman" pitchFamily="18" charset="0"/>
                <a:cs typeface="Times New Roman" pitchFamily="18" charset="0"/>
              </a:rPr>
              <a:t>(1956)</a:t>
            </a:r>
            <a:endParaRPr lang="cs-CZ" sz="1600" dirty="0">
              <a:latin typeface="Times New Roman" pitchFamily="18" charset="0"/>
              <a:cs typeface="Times New Roman" pitchFamily="18" charset="0"/>
            </a:endParaRPr>
          </a:p>
        </p:txBody>
      </p:sp>
    </p:spTree>
    <p:extLst>
      <p:ext uri="{BB962C8B-B14F-4D97-AF65-F5344CB8AC3E}">
        <p14:creationId xmlns:p14="http://schemas.microsoft.com/office/powerpoint/2010/main" val="489880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261989"/>
            <a:ext cx="8604447"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3600" b="1" i="0" u="none" strike="noStrike" cap="none" normalizeH="0" baseline="0" dirty="0" smtClean="0">
                <a:ln>
                  <a:noFill/>
                </a:ln>
                <a:effectLst/>
                <a:latin typeface="Times New Roman" pitchFamily="18" charset="0"/>
                <a:cs typeface="Times New Roman" pitchFamily="18" charset="0"/>
              </a:rPr>
              <a:t>Rozhledna Borůvková hora u Javorníku</a:t>
            </a:r>
          </a:p>
          <a:p>
            <a:pPr marL="0" marR="0" lvl="0" indent="0" algn="ctr" defTabSz="914400" rtl="0" eaLnBrk="0" fontAlgn="base" latinLnBrk="0" hangingPunct="0">
              <a:lnSpc>
                <a:spcPct val="100000"/>
              </a:lnSpc>
              <a:spcBef>
                <a:spcPct val="0"/>
              </a:spcBef>
              <a:spcAft>
                <a:spcPct val="0"/>
              </a:spcAft>
              <a:buClrTx/>
              <a:buSzTx/>
              <a:buFontTx/>
              <a:buNone/>
              <a:tabLst/>
            </a:pPr>
            <a:r>
              <a:rPr kumimoji="0" lang="cs-CZ" sz="3600" b="1" i="0" u="none" strike="noStrike" cap="none" normalizeH="0" baseline="0" dirty="0" smtClean="0">
                <a:ln>
                  <a:noFill/>
                </a:ln>
                <a:effectLst/>
                <a:latin typeface="Times New Roman" pitchFamily="18" charset="0"/>
                <a:cs typeface="Times New Roman" pitchFamily="18" charset="0"/>
              </a:rPr>
              <a:t>                                                           </a:t>
            </a:r>
            <a:r>
              <a:rPr kumimoji="0" lang="cs-CZ" sz="3600" b="1" i="0" u="none" strike="noStrike" cap="none" normalizeH="0" baseline="0" dirty="0" smtClean="0">
                <a:ln>
                  <a:noFill/>
                </a:ln>
                <a:solidFill>
                  <a:schemeClr val="tx1"/>
                </a:solidFill>
                <a:effectLst/>
                <a:latin typeface="Times New Roman" pitchFamily="18" charset="0"/>
                <a:cs typeface="Times New Roman" pitchFamily="18" charset="0"/>
              </a:rPr>
              <a:t> </a:t>
            </a:r>
            <a:endParaRPr kumimoji="0" lang="cs-CZ" sz="3600" b="1" i="0" u="none" strike="noStrike" cap="none" normalizeH="0" baseline="0" dirty="0" smtClean="0">
              <a:ln>
                <a:noFill/>
              </a:ln>
              <a:solidFill>
                <a:srgbClr val="603913"/>
              </a:solidFill>
              <a:effectLst/>
              <a:latin typeface="Times New Roman" pitchFamily="18" charset="0"/>
              <a:cs typeface="Times New Roman" pitchFamily="18" charset="0"/>
            </a:endParaRPr>
          </a:p>
        </p:txBody>
      </p:sp>
      <p:sp>
        <p:nvSpPr>
          <p:cNvPr id="3" name="TextovéPole 2"/>
          <p:cNvSpPr txBox="1"/>
          <p:nvPr/>
        </p:nvSpPr>
        <p:spPr>
          <a:xfrm>
            <a:off x="379817" y="4680228"/>
            <a:ext cx="3018775" cy="1200329"/>
          </a:xfrm>
          <a:prstGeom prst="rect">
            <a:avLst/>
          </a:prstGeom>
          <a:noFill/>
        </p:spPr>
        <p:txBody>
          <a:bodyPr wrap="none" rtlCol="0">
            <a:spAutoFit/>
          </a:bodyPr>
          <a:lstStyle/>
          <a:p>
            <a:pPr lvl="0" eaLnBrk="0" fontAlgn="base" hangingPunct="0">
              <a:spcBef>
                <a:spcPct val="0"/>
              </a:spcBef>
              <a:spcAft>
                <a:spcPct val="0"/>
              </a:spcAft>
            </a:pPr>
            <a:r>
              <a:rPr kumimoji="0" lang="cs-CZ" b="0" i="0" u="none" strike="noStrike" cap="none" normalizeH="0" baseline="0" dirty="0" smtClean="0">
                <a:ln>
                  <a:noFill/>
                </a:ln>
                <a:effectLst/>
                <a:latin typeface="Times New Roman" pitchFamily="18" charset="0"/>
                <a:cs typeface="Times New Roman" pitchFamily="18" charset="0"/>
              </a:rPr>
              <a:t>Výška rozhledny:</a:t>
            </a:r>
            <a:r>
              <a:rPr kumimoji="0" lang="cs-CZ" b="0" i="0" u="none" strike="noStrike" cap="none" normalizeH="0" dirty="0" smtClean="0">
                <a:ln>
                  <a:noFill/>
                </a:ln>
                <a:effectLst/>
                <a:latin typeface="Times New Roman" pitchFamily="18" charset="0"/>
                <a:cs typeface="Times New Roman" pitchFamily="18" charset="0"/>
              </a:rPr>
              <a:t> </a:t>
            </a:r>
            <a:r>
              <a:rPr kumimoji="0" lang="cs-CZ" b="0" i="0" u="none" strike="noStrike" cap="none" normalizeH="0" baseline="0" dirty="0" smtClean="0">
                <a:ln>
                  <a:noFill/>
                </a:ln>
                <a:effectLst/>
                <a:latin typeface="Times New Roman" pitchFamily="18" charset="0"/>
                <a:cs typeface="Times New Roman" pitchFamily="18" charset="0"/>
              </a:rPr>
              <a:t>25,4 m</a:t>
            </a:r>
          </a:p>
          <a:p>
            <a:pPr lvl="0" eaLnBrk="0" fontAlgn="base" hangingPunct="0">
              <a:spcBef>
                <a:spcPct val="0"/>
              </a:spcBef>
              <a:spcAft>
                <a:spcPct val="0"/>
              </a:spcAft>
            </a:pPr>
            <a:r>
              <a:rPr kumimoji="0" lang="cs-CZ" b="0" i="0" u="none" strike="noStrike" cap="none" normalizeH="0" baseline="0" dirty="0" smtClean="0">
                <a:ln>
                  <a:noFill/>
                </a:ln>
                <a:effectLst/>
                <a:latin typeface="Times New Roman" pitchFamily="18" charset="0"/>
                <a:cs typeface="Times New Roman" pitchFamily="18" charset="0"/>
              </a:rPr>
              <a:t>Výška ochozu:</a:t>
            </a:r>
            <a:r>
              <a:rPr kumimoji="0" lang="cs-CZ" b="0" i="0" u="none" strike="noStrike" cap="none" normalizeH="0" dirty="0" smtClean="0">
                <a:ln>
                  <a:noFill/>
                </a:ln>
                <a:effectLst/>
                <a:latin typeface="Times New Roman" pitchFamily="18" charset="0"/>
                <a:cs typeface="Times New Roman" pitchFamily="18" charset="0"/>
              </a:rPr>
              <a:t> </a:t>
            </a:r>
            <a:r>
              <a:rPr kumimoji="0" lang="cs-CZ" b="0" i="0" u="none" strike="noStrike" cap="none" normalizeH="0" baseline="0" dirty="0" smtClean="0">
                <a:ln>
                  <a:noFill/>
                </a:ln>
                <a:effectLst/>
                <a:latin typeface="Times New Roman" pitchFamily="18" charset="0"/>
                <a:cs typeface="Times New Roman" pitchFamily="18" charset="0"/>
              </a:rPr>
              <a:t>24 m</a:t>
            </a:r>
          </a:p>
          <a:p>
            <a:pPr lvl="0" eaLnBrk="0" fontAlgn="base" hangingPunct="0">
              <a:spcBef>
                <a:spcPct val="0"/>
              </a:spcBef>
              <a:spcAft>
                <a:spcPct val="0"/>
              </a:spcAft>
            </a:pPr>
            <a:r>
              <a:rPr kumimoji="0" lang="cs-CZ" b="0" i="0" u="none" strike="noStrike" cap="none" normalizeH="0" baseline="0" dirty="0" smtClean="0">
                <a:ln>
                  <a:noFill/>
                </a:ln>
                <a:effectLst/>
                <a:latin typeface="Times New Roman" pitchFamily="18" charset="0"/>
                <a:cs typeface="Times New Roman" pitchFamily="18" charset="0"/>
              </a:rPr>
              <a:t>Nadmořská výška:</a:t>
            </a:r>
            <a:r>
              <a:rPr kumimoji="0" lang="cs-CZ" b="0" i="0" u="none" strike="noStrike" cap="none" normalizeH="0" dirty="0" smtClean="0">
                <a:ln>
                  <a:noFill/>
                </a:ln>
                <a:effectLst/>
                <a:latin typeface="Times New Roman" pitchFamily="18" charset="0"/>
                <a:cs typeface="Times New Roman" pitchFamily="18" charset="0"/>
              </a:rPr>
              <a:t> </a:t>
            </a:r>
            <a:r>
              <a:rPr kumimoji="0" lang="cs-CZ" b="0" i="0" u="none" strike="noStrike" cap="none" normalizeH="0" baseline="0" dirty="0" smtClean="0">
                <a:ln>
                  <a:noFill/>
                </a:ln>
                <a:effectLst/>
                <a:latin typeface="Times New Roman" pitchFamily="18" charset="0"/>
                <a:cs typeface="Times New Roman" pitchFamily="18" charset="0"/>
              </a:rPr>
              <a:t>898 </a:t>
            </a:r>
            <a:r>
              <a:rPr kumimoji="0" lang="cs-CZ" b="0" i="0" u="none" strike="noStrike" cap="none" normalizeH="0" baseline="0" dirty="0" err="1" smtClean="0">
                <a:ln>
                  <a:noFill/>
                </a:ln>
                <a:effectLst/>
                <a:latin typeface="Times New Roman" pitchFamily="18" charset="0"/>
                <a:cs typeface="Times New Roman" pitchFamily="18" charset="0"/>
              </a:rPr>
              <a:t>m.n.m</a:t>
            </a:r>
            <a:r>
              <a:rPr kumimoji="0" lang="cs-CZ" b="0" i="0" u="none" strike="noStrike" cap="none" normalizeH="0" baseline="0" dirty="0" smtClean="0">
                <a:ln>
                  <a:noFill/>
                </a:ln>
                <a:effectLst/>
                <a:latin typeface="Times New Roman" pitchFamily="18" charset="0"/>
                <a:cs typeface="Times New Roman" pitchFamily="18" charset="0"/>
              </a:rPr>
              <a:t>.</a:t>
            </a:r>
          </a:p>
          <a:p>
            <a:pPr lvl="0" eaLnBrk="0" fontAlgn="base" hangingPunct="0">
              <a:spcBef>
                <a:spcPct val="0"/>
              </a:spcBef>
              <a:spcAft>
                <a:spcPct val="0"/>
              </a:spcAft>
            </a:pPr>
            <a:r>
              <a:rPr kumimoji="0" lang="cs-CZ" b="0" i="0" u="none" strike="noStrike" cap="none" normalizeH="0" baseline="0" dirty="0" smtClean="0">
                <a:ln>
                  <a:noFill/>
                </a:ln>
                <a:effectLst/>
                <a:latin typeface="Times New Roman" pitchFamily="18" charset="0"/>
                <a:cs typeface="Times New Roman" pitchFamily="18" charset="0"/>
              </a:rPr>
              <a:t>Rok dokončení:</a:t>
            </a:r>
            <a:r>
              <a:rPr kumimoji="0" lang="cs-CZ" b="0" i="0" u="none" strike="noStrike" cap="none" normalizeH="0" dirty="0" smtClean="0">
                <a:ln>
                  <a:noFill/>
                </a:ln>
                <a:effectLst/>
                <a:latin typeface="Times New Roman" pitchFamily="18" charset="0"/>
                <a:cs typeface="Times New Roman" pitchFamily="18" charset="0"/>
              </a:rPr>
              <a:t> </a:t>
            </a:r>
            <a:r>
              <a:rPr kumimoji="0" lang="cs-CZ" b="0" i="0" u="none" strike="noStrike" cap="none" normalizeH="0" baseline="0" dirty="0" smtClean="0">
                <a:ln>
                  <a:noFill/>
                </a:ln>
                <a:effectLst/>
                <a:latin typeface="Times New Roman" pitchFamily="18" charset="0"/>
                <a:cs typeface="Times New Roman" pitchFamily="18" charset="0"/>
              </a:rPr>
              <a:t>2006</a:t>
            </a:r>
          </a:p>
        </p:txBody>
      </p:sp>
      <p:pic>
        <p:nvPicPr>
          <p:cNvPr id="5132" name="Picture 12" descr="http://www.ejeseniky.com/foto/fotogalerie/rozhledna_boruvkova_hora_0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63255" y="4888629"/>
            <a:ext cx="2267743" cy="1700807"/>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http://www.ejeseniky.com/foto/fotogalerie/rozhledna_boruvkova_hora_0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24303">
            <a:off x="6302114" y="1301832"/>
            <a:ext cx="2475895" cy="3301193"/>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379817" y="1254560"/>
            <a:ext cx="5040559" cy="2308324"/>
          </a:xfrm>
          <a:prstGeom prst="rect">
            <a:avLst/>
          </a:prstGeom>
          <a:noFill/>
        </p:spPr>
        <p:txBody>
          <a:bodyPr wrap="square" rtlCol="0">
            <a:spAutoFit/>
          </a:bodyPr>
          <a:lstStyle/>
          <a:p>
            <a:r>
              <a:rPr lang="cs-CZ" dirty="0" smtClean="0">
                <a:latin typeface="Times New Roman" pitchFamily="18" charset="0"/>
                <a:cs typeface="Times New Roman" pitchFamily="18" charset="0"/>
              </a:rPr>
              <a:t>Rozhledna </a:t>
            </a:r>
            <a:r>
              <a:rPr lang="cs-CZ" b="1" dirty="0" smtClean="0">
                <a:latin typeface="Times New Roman" pitchFamily="18" charset="0"/>
                <a:cs typeface="Times New Roman" pitchFamily="18" charset="0"/>
              </a:rPr>
              <a:t>Borůvková hora</a:t>
            </a:r>
            <a:r>
              <a:rPr lang="cs-CZ" dirty="0" smtClean="0">
                <a:latin typeface="Times New Roman" pitchFamily="18" charset="0"/>
                <a:cs typeface="Times New Roman" pitchFamily="18" charset="0"/>
              </a:rPr>
              <a:t> je nejnovější rozhlednou v oblasti, slavnostně otevřena byla 7.10.2006. Z vyhlídkové plošiny ve výšce 24 m se návštěvníkům nabízí nádherné výhledy na </a:t>
            </a:r>
            <a:r>
              <a:rPr lang="cs-CZ" b="1" dirty="0" smtClean="0">
                <a:latin typeface="Times New Roman" pitchFamily="18" charset="0"/>
                <a:cs typeface="Times New Roman" pitchFamily="18" charset="0"/>
              </a:rPr>
              <a:t>Rychlebské hory</a:t>
            </a:r>
            <a:r>
              <a:rPr lang="cs-CZ" dirty="0" smtClean="0">
                <a:latin typeface="Times New Roman" pitchFamily="18" charset="0"/>
                <a:cs typeface="Times New Roman" pitchFamily="18" charset="0"/>
              </a:rPr>
              <a:t> a roviny v sousedním Polsku. Nová stavba nahrazuje původní historickou rozhlednu ze sedmdesátých 19. století. Vedle věže se nachází i malá kamenná chata pro turisty.</a:t>
            </a:r>
            <a:endParaRPr lang="cs-CZ" dirty="0">
              <a:latin typeface="Times New Roman" pitchFamily="18" charset="0"/>
              <a:cs typeface="Times New Roman" pitchFamily="18" charset="0"/>
            </a:endParaRPr>
          </a:p>
        </p:txBody>
      </p:sp>
      <p:sp>
        <p:nvSpPr>
          <p:cNvPr id="10" name="TextovéPole 9"/>
          <p:cNvSpPr txBox="1"/>
          <p:nvPr/>
        </p:nvSpPr>
        <p:spPr>
          <a:xfrm>
            <a:off x="379817" y="3599216"/>
            <a:ext cx="5040559" cy="923330"/>
          </a:xfrm>
          <a:prstGeom prst="rect">
            <a:avLst/>
          </a:prstGeom>
          <a:noFill/>
        </p:spPr>
        <p:txBody>
          <a:bodyPr wrap="square" rtlCol="0">
            <a:spAutoFit/>
          </a:bodyPr>
          <a:lstStyle/>
          <a:p>
            <a:r>
              <a:rPr lang="cs-CZ" dirty="0" smtClean="0">
                <a:latin typeface="Times New Roman" pitchFamily="18" charset="0"/>
                <a:cs typeface="Times New Roman" pitchFamily="18" charset="0"/>
              </a:rPr>
              <a:t>Za totality se zde scházeli čeští a polští disidenti. Dokonce se tu setkal Václav Havel s předákem Solidarity Adamem </a:t>
            </a:r>
            <a:r>
              <a:rPr lang="cs-CZ" dirty="0" err="1" smtClean="0">
                <a:latin typeface="Times New Roman" pitchFamily="18" charset="0"/>
                <a:cs typeface="Times New Roman" pitchFamily="18" charset="0"/>
              </a:rPr>
              <a:t>Michnikem</a:t>
            </a:r>
            <a:r>
              <a:rPr lang="cs-CZ"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p:txBody>
      </p:sp>
      <p:sp>
        <p:nvSpPr>
          <p:cNvPr id="11" name="TextovéPole 10"/>
          <p:cNvSpPr txBox="1"/>
          <p:nvPr/>
        </p:nvSpPr>
        <p:spPr>
          <a:xfrm>
            <a:off x="379817" y="5776700"/>
            <a:ext cx="4108369" cy="369332"/>
          </a:xfrm>
          <a:prstGeom prst="rect">
            <a:avLst/>
          </a:prstGeom>
          <a:noFill/>
        </p:spPr>
        <p:txBody>
          <a:bodyPr wrap="none" rtlCol="0">
            <a:spAutoFit/>
          </a:bodyPr>
          <a:lstStyle/>
          <a:p>
            <a:r>
              <a:rPr lang="cs-CZ" dirty="0" smtClean="0">
                <a:latin typeface="Times New Roman" pitchFamily="18" charset="0"/>
                <a:cs typeface="Times New Roman" pitchFamily="18" charset="0"/>
              </a:rPr>
              <a:t>Konstrukce je kovová a opláštěná dřevem.</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31453199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8558" y="980728"/>
            <a:ext cx="3377337" cy="4247317"/>
          </a:xfrm>
          <a:prstGeom prst="rect">
            <a:avLst/>
          </a:prstGeom>
        </p:spPr>
        <p:txBody>
          <a:bodyPr wrap="square">
            <a:spAutoFit/>
          </a:bodyPr>
          <a:lstStyle/>
          <a:p>
            <a:r>
              <a:rPr lang="cs-CZ" dirty="0" smtClean="0">
                <a:effectLst/>
                <a:latin typeface="Times New Roman" pitchFamily="18" charset="0"/>
                <a:cs typeface="Times New Roman" pitchFamily="18" charset="0"/>
              </a:rPr>
              <a:t>Nejvýše položenou rozhlednou v ČR je Praděd, kde stojí slavný televizní vysílač. Původní kamennou rozhlednu z roku 1912 postavenou v duchu gotického hradu byste zde hledali marně, ta se zřítila po druhé světové válce. V roce 1968 byla zahájena výstavba 162 metrů vysokého vysílače, z něhož můžete shlížet do kraje i v dnešních dnech. Jedná se o místo, kde průměrná roční teplota nepřesáhne 1°C.</a:t>
            </a:r>
            <a:br>
              <a:rPr lang="cs-CZ" dirty="0" smtClean="0">
                <a:effectLst/>
                <a:latin typeface="Times New Roman" pitchFamily="18" charset="0"/>
                <a:cs typeface="Times New Roman" pitchFamily="18" charset="0"/>
              </a:rPr>
            </a:br>
            <a:r>
              <a:rPr lang="cs-CZ" dirty="0" smtClean="0">
                <a:effectLst/>
                <a:latin typeface="Times New Roman" pitchFamily="18" charset="0"/>
                <a:cs typeface="Times New Roman" pitchFamily="18" charset="0"/>
              </a:rPr>
              <a:t/>
            </a:r>
            <a:br>
              <a:rPr lang="cs-CZ" dirty="0" smtClean="0">
                <a:effectLst/>
                <a:latin typeface="Times New Roman" pitchFamily="18" charset="0"/>
                <a:cs typeface="Times New Roman" pitchFamily="18" charset="0"/>
              </a:rPr>
            </a:br>
            <a:endParaRPr lang="cs-CZ" dirty="0">
              <a:latin typeface="Times New Roman" pitchFamily="18" charset="0"/>
              <a:cs typeface="Times New Roman" pitchFamily="18" charset="0"/>
            </a:endParaRPr>
          </a:p>
        </p:txBody>
      </p:sp>
      <p:pic>
        <p:nvPicPr>
          <p:cNvPr id="6146" name="Picture 2" descr="http://www.kudyznudy.cz/getmedia/82dd2724-5a17-4720-84e9-8a01cf9dfec2/foto.aspx?width=8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847730"/>
            <a:ext cx="3168352" cy="508856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
          <p:cNvSpPr>
            <a:spLocks noChangeArrowheads="1"/>
          </p:cNvSpPr>
          <p:nvPr/>
        </p:nvSpPr>
        <p:spPr bwMode="auto">
          <a:xfrm>
            <a:off x="251520" y="261989"/>
            <a:ext cx="8604447"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cs-CZ" sz="3600" b="1" i="0" u="none" strike="noStrike" cap="none" normalizeH="0" baseline="0" dirty="0" smtClean="0">
                <a:ln>
                  <a:noFill/>
                </a:ln>
                <a:effectLst/>
                <a:latin typeface="Times New Roman" pitchFamily="18" charset="0"/>
                <a:cs typeface="Times New Roman" pitchFamily="18" charset="0"/>
              </a:rPr>
              <a:t>Rozhledna na Pradědu</a:t>
            </a:r>
          </a:p>
          <a:p>
            <a:pPr marL="0" marR="0" lvl="0" indent="0" algn="ctr" defTabSz="914400" rtl="0" eaLnBrk="0" fontAlgn="base" latinLnBrk="0" hangingPunct="0">
              <a:lnSpc>
                <a:spcPct val="100000"/>
              </a:lnSpc>
              <a:spcBef>
                <a:spcPct val="0"/>
              </a:spcBef>
              <a:spcAft>
                <a:spcPct val="0"/>
              </a:spcAft>
              <a:buClrTx/>
              <a:buSzTx/>
              <a:buFontTx/>
              <a:buNone/>
              <a:tabLst/>
            </a:pPr>
            <a:r>
              <a:rPr kumimoji="0" lang="cs-CZ" sz="3600" b="1" i="0" u="none" strike="noStrike" cap="none" normalizeH="0" baseline="0" dirty="0" smtClean="0">
                <a:ln>
                  <a:noFill/>
                </a:ln>
                <a:effectLst/>
                <a:latin typeface="Times New Roman" pitchFamily="18" charset="0"/>
                <a:cs typeface="Times New Roman" pitchFamily="18" charset="0"/>
              </a:rPr>
              <a:t>                                                           </a:t>
            </a:r>
            <a:r>
              <a:rPr kumimoji="0" lang="cs-CZ" sz="3600" b="1" i="0" u="none" strike="noStrike" cap="none" normalizeH="0" baseline="0" dirty="0" smtClean="0">
                <a:ln>
                  <a:noFill/>
                </a:ln>
                <a:solidFill>
                  <a:schemeClr val="tx1"/>
                </a:solidFill>
                <a:effectLst/>
                <a:latin typeface="Times New Roman" pitchFamily="18" charset="0"/>
                <a:cs typeface="Times New Roman" pitchFamily="18" charset="0"/>
              </a:rPr>
              <a:t> </a:t>
            </a:r>
            <a:endParaRPr kumimoji="0" lang="cs-CZ" sz="3600" b="1" i="0" u="none" strike="noStrike" cap="none" normalizeH="0" baseline="0" dirty="0" smtClean="0">
              <a:ln>
                <a:noFill/>
              </a:ln>
              <a:solidFill>
                <a:srgbClr val="603913"/>
              </a:solidFill>
              <a:effectLst/>
              <a:latin typeface="Times New Roman" pitchFamily="18" charset="0"/>
              <a:cs typeface="Times New Roman" pitchFamily="18" charset="0"/>
            </a:endParaRPr>
          </a:p>
        </p:txBody>
      </p:sp>
      <p:sp>
        <p:nvSpPr>
          <p:cNvPr id="4" name="TextovéPole 3"/>
          <p:cNvSpPr txBox="1"/>
          <p:nvPr/>
        </p:nvSpPr>
        <p:spPr>
          <a:xfrm>
            <a:off x="251395" y="5013176"/>
            <a:ext cx="5544741" cy="1477328"/>
          </a:xfrm>
          <a:prstGeom prst="rect">
            <a:avLst/>
          </a:prstGeom>
          <a:noFill/>
        </p:spPr>
        <p:txBody>
          <a:bodyPr wrap="square" rtlCol="0">
            <a:spAutoFit/>
          </a:bodyPr>
          <a:lstStyle/>
          <a:p>
            <a:r>
              <a:rPr lang="cs-CZ" dirty="0" smtClean="0">
                <a:latin typeface="Times New Roman" pitchFamily="18" charset="0"/>
                <a:cs typeface="Times New Roman" pitchFamily="18" charset="0"/>
              </a:rPr>
              <a:t>Výška rozhledny: 162 m </a:t>
            </a:r>
          </a:p>
          <a:p>
            <a:r>
              <a:rPr lang="cs-CZ" dirty="0" smtClean="0">
                <a:latin typeface="Times New Roman" pitchFamily="18" charset="0"/>
                <a:cs typeface="Times New Roman" pitchFamily="18" charset="0"/>
              </a:rPr>
              <a:t>Výška ochozu: 75 m </a:t>
            </a:r>
          </a:p>
          <a:p>
            <a:r>
              <a:rPr lang="cs-CZ" dirty="0" smtClean="0">
                <a:latin typeface="Times New Roman" pitchFamily="18" charset="0"/>
                <a:cs typeface="Times New Roman" pitchFamily="18" charset="0"/>
              </a:rPr>
              <a:t>Nadmořská výška: 1 492 </a:t>
            </a:r>
            <a:r>
              <a:rPr lang="cs-CZ" dirty="0" err="1" smtClean="0">
                <a:latin typeface="Times New Roman" pitchFamily="18" charset="0"/>
                <a:cs typeface="Times New Roman" pitchFamily="18" charset="0"/>
              </a:rPr>
              <a:t>m.n.m</a:t>
            </a:r>
            <a:r>
              <a:rPr lang="cs-CZ" dirty="0" smtClean="0">
                <a:latin typeface="Times New Roman" pitchFamily="18" charset="0"/>
                <a:cs typeface="Times New Roman" pitchFamily="18" charset="0"/>
              </a:rPr>
              <a:t>. </a:t>
            </a:r>
          </a:p>
          <a:p>
            <a:r>
              <a:rPr lang="cs-CZ" dirty="0" smtClean="0">
                <a:latin typeface="Times New Roman" pitchFamily="18" charset="0"/>
                <a:cs typeface="Times New Roman" pitchFamily="18" charset="0"/>
              </a:rPr>
              <a:t>Postavena: 1934 </a:t>
            </a:r>
          </a:p>
          <a:p>
            <a:r>
              <a:rPr lang="cs-CZ" dirty="0" smtClean="0">
                <a:latin typeface="Times New Roman" pitchFamily="18" charset="0"/>
                <a:cs typeface="Times New Roman" pitchFamily="18" charset="0"/>
              </a:rPr>
              <a:t>Zajímavost: Vrchol věže je nejvyšší dostupné místo v ČR</a:t>
            </a:r>
            <a:endParaRPr lang="cs-CZ" dirty="0">
              <a:latin typeface="Times New Roman" pitchFamily="18" charset="0"/>
              <a:cs typeface="Times New Roman" pitchFamily="18" charset="0"/>
            </a:endParaRPr>
          </a:p>
        </p:txBody>
      </p:sp>
      <p:pic>
        <p:nvPicPr>
          <p:cNvPr id="6148" name="Picture 4" descr="Praděd - dobová fotografie 1906">
            <a:hlinkClick r:id="rId4" tooltip="Praděd - dobová fotografie 1906"/>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61655" y="1844824"/>
            <a:ext cx="1584176" cy="2107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302626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548</Words>
  <Application>Microsoft Office PowerPoint</Application>
  <PresentationFormat>Předvádění na obrazovce (4:3)</PresentationFormat>
  <Paragraphs>74</Paragraphs>
  <Slides>8</Slides>
  <Notes>6</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VY_32_INOVACE_286_Rozhledny Jesenicka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VY_32_INOVACE_286_Rozhledny Jesenicka</dc:title>
  <dc:creator>Kašpárková Ivana</dc:creator>
  <cp:lastModifiedBy>Kašpárková Ivana</cp:lastModifiedBy>
  <cp:revision>13</cp:revision>
  <dcterms:created xsi:type="dcterms:W3CDTF">2012-03-01T17:05:11Z</dcterms:created>
  <dcterms:modified xsi:type="dcterms:W3CDTF">2012-05-15T19:00:56Z</dcterms:modified>
</cp:coreProperties>
</file>