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8" r:id="rId3"/>
    <p:sldId id="258" r:id="rId4"/>
    <p:sldId id="259" r:id="rId5"/>
    <p:sldId id="261" r:id="rId6"/>
    <p:sldId id="260" r:id="rId7"/>
    <p:sldId id="262" r:id="rId8"/>
    <p:sldId id="264" r:id="rId9"/>
    <p:sldId id="265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36" d="100"/>
          <a:sy n="36" d="100"/>
        </p:scale>
        <p:origin x="-81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10BB0-9AAD-4021-9294-FC469079695B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B47F6-AD8B-4CD6-88AB-7FA3F20035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10BB0-9AAD-4021-9294-FC469079695B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B47F6-AD8B-4CD6-88AB-7FA3F20035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10BB0-9AAD-4021-9294-FC469079695B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B47F6-AD8B-4CD6-88AB-7FA3F20035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10BB0-9AAD-4021-9294-FC469079695B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B47F6-AD8B-4CD6-88AB-7FA3F20035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10BB0-9AAD-4021-9294-FC469079695B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B47F6-AD8B-4CD6-88AB-7FA3F20035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10BB0-9AAD-4021-9294-FC469079695B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B47F6-AD8B-4CD6-88AB-7FA3F20035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10BB0-9AAD-4021-9294-FC469079695B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B47F6-AD8B-4CD6-88AB-7FA3F20035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10BB0-9AAD-4021-9294-FC469079695B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B47F6-AD8B-4CD6-88AB-7FA3F20035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10BB0-9AAD-4021-9294-FC469079695B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B47F6-AD8B-4CD6-88AB-7FA3F20035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10BB0-9AAD-4021-9294-FC469079695B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B47F6-AD8B-4CD6-88AB-7FA3F20035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10BB0-9AAD-4021-9294-FC469079695B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B47F6-AD8B-4CD6-88AB-7FA3F20035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810BB0-9AAD-4021-9294-FC469079695B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9B47F6-AD8B-4CD6-88AB-7FA3F20035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899592" y="300160"/>
            <a:ext cx="7632848" cy="2808312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Arial" pitchFamily="34" charset="0"/>
            </a:endParaRPr>
          </a:p>
          <a:p>
            <a:pPr lvl="0">
              <a:spcBef>
                <a:spcPts val="1200"/>
              </a:spcBef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ZŠ Varnsdorf, Edisonova 2821, okres Děčín, příspěvková organizace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Člověk a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svět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práce, </a:t>
            </a:r>
            <a:r>
              <a:rPr kumimoji="0" lang="cs-CZ" sz="2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Finanční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gramotnost,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Na co všechno si dát pozor při půjčování peněz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(prezentace)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Mgr. Helena </a:t>
            </a:r>
            <a:r>
              <a:rPr kumimoji="0" lang="cs-CZ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Foldinová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a číslo materiálu: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VY_62_INOVACE_13/II.SADA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</a:b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827584" y="3284984"/>
            <a:ext cx="7704856" cy="188359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Prezentace je určena pro žáky 9. ročníku, žáci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 seznamují s důležitými zásadami, na co si při pomýšlení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půjčení peněz dát pozor.</a:t>
            </a:r>
            <a:endParaRPr lang="cs-CZ" sz="2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Období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leden – květen 2012</a:t>
            </a:r>
          </a:p>
          <a:p>
            <a:endParaRPr lang="cs-CZ" sz="2400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846640" cy="2952327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Na co si dát pozor při půjčování peněz</a:t>
            </a:r>
            <a:endParaRPr lang="cs-CZ" sz="4800" b="1" dirty="0"/>
          </a:p>
        </p:txBody>
      </p:sp>
      <p:pic>
        <p:nvPicPr>
          <p:cNvPr id="7" name="Picture 2" descr="C:\Users\Deniska\AppData\Local\Microsoft\Windows\Temporary Internet Files\Content.IE5\HI8B78M8\MC90044132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068960"/>
            <a:ext cx="3456384" cy="3456384"/>
          </a:xfrm>
          <a:prstGeom prst="rect">
            <a:avLst/>
          </a:prstGeom>
          <a:noFill/>
        </p:spPr>
      </p:pic>
      <p:pic>
        <p:nvPicPr>
          <p:cNvPr id="9" name="Picture 2" descr="C:\Users\Deniska\AppData\Local\Microsoft\Windows\Temporary Internet Files\Content.IE5\HI8B78M8\MC900441324[1].PNG"/>
          <p:cNvPicPr>
            <a:picLocks noChangeAspect="1" noChangeArrowheads="1"/>
          </p:cNvPicPr>
          <p:nvPr/>
        </p:nvPicPr>
        <p:blipFill>
          <a:blip r:embed="rId2" cstate="print"/>
          <a:srcRect l="66667"/>
          <a:stretch>
            <a:fillRect/>
          </a:stretch>
        </p:blipFill>
        <p:spPr bwMode="auto">
          <a:xfrm>
            <a:off x="1691680" y="3140968"/>
            <a:ext cx="1152128" cy="3456384"/>
          </a:xfrm>
          <a:prstGeom prst="rect">
            <a:avLst/>
          </a:prstGeom>
          <a:noFill/>
        </p:spPr>
      </p:pic>
      <p:pic>
        <p:nvPicPr>
          <p:cNvPr id="10" name="Picture 2" descr="C:\Users\Deniska\AppData\Local\Microsoft\Windows\Temporary Internet Files\Content.IE5\HI8B78M8\MC900441324[1].PNG"/>
          <p:cNvPicPr>
            <a:picLocks noChangeAspect="1" noChangeArrowheads="1"/>
          </p:cNvPicPr>
          <p:nvPr/>
        </p:nvPicPr>
        <p:blipFill>
          <a:blip r:embed="rId2" cstate="print"/>
          <a:srcRect l="33333" r="33333"/>
          <a:stretch>
            <a:fillRect/>
          </a:stretch>
        </p:blipFill>
        <p:spPr bwMode="auto">
          <a:xfrm>
            <a:off x="4067944" y="3140968"/>
            <a:ext cx="1152128" cy="3456384"/>
          </a:xfrm>
          <a:prstGeom prst="rect">
            <a:avLst/>
          </a:prstGeom>
          <a:noFill/>
        </p:spPr>
      </p:pic>
      <p:pic>
        <p:nvPicPr>
          <p:cNvPr id="11" name="Picture 2" descr="C:\Users\Deniska\AppData\Local\Microsoft\Windows\Temporary Internet Files\Content.IE5\HI8B78M8\MC900441324[1].PNG"/>
          <p:cNvPicPr>
            <a:picLocks noChangeAspect="1" noChangeArrowheads="1"/>
          </p:cNvPicPr>
          <p:nvPr/>
        </p:nvPicPr>
        <p:blipFill>
          <a:blip r:embed="rId2" cstate="print"/>
          <a:srcRect t="39583" r="66667"/>
          <a:stretch>
            <a:fillRect/>
          </a:stretch>
        </p:blipFill>
        <p:spPr bwMode="auto">
          <a:xfrm>
            <a:off x="2843808" y="4509120"/>
            <a:ext cx="1152128" cy="2088232"/>
          </a:xfrm>
          <a:prstGeom prst="rect">
            <a:avLst/>
          </a:prstGeom>
          <a:noFill/>
        </p:spPr>
      </p:pic>
      <p:pic>
        <p:nvPicPr>
          <p:cNvPr id="12" name="Picture 2" descr="C:\Users\Deniska\AppData\Local\Microsoft\Windows\Temporary Internet Files\Content.IE5\HI8B78M8\MC900441324[1].PNG"/>
          <p:cNvPicPr>
            <a:picLocks noChangeAspect="1" noChangeArrowheads="1"/>
          </p:cNvPicPr>
          <p:nvPr/>
        </p:nvPicPr>
        <p:blipFill>
          <a:blip r:embed="rId2" cstate="print"/>
          <a:srcRect l="33333" r="33333"/>
          <a:stretch>
            <a:fillRect/>
          </a:stretch>
        </p:blipFill>
        <p:spPr bwMode="auto">
          <a:xfrm>
            <a:off x="539552" y="3140968"/>
            <a:ext cx="1152128" cy="3456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59832" y="3429000"/>
            <a:ext cx="5698976" cy="284117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Je dobré se zamyslet nad tím, </a:t>
            </a:r>
            <a:r>
              <a:rPr lang="cs-CZ" b="1" dirty="0" smtClean="0"/>
              <a:t>zda dotyčnou věc skutečně potřebuji, tedy potřebuji si na ni půjčovat</a:t>
            </a:r>
            <a:r>
              <a:rPr lang="cs-CZ" dirty="0" smtClean="0"/>
              <a:t>? (Třeba se ti podaří věc vyřešit bez půjčky.)</a:t>
            </a:r>
            <a:endParaRPr lang="cs-CZ" dirty="0"/>
          </a:p>
        </p:txBody>
      </p:sp>
      <p:pic>
        <p:nvPicPr>
          <p:cNvPr id="1026" name="Picture 2" descr="C:\Users\Deniska\Desktop\MC900434411 (1)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32656"/>
            <a:ext cx="2417688" cy="2719899"/>
          </a:xfrm>
          <a:prstGeom prst="rect">
            <a:avLst/>
          </a:prstGeom>
          <a:noFill/>
        </p:spPr>
      </p:pic>
      <p:pic>
        <p:nvPicPr>
          <p:cNvPr id="1034" name="Picture 10" descr="C:\Users\Deniska\Desktop\MC90042982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501008"/>
            <a:ext cx="2160240" cy="2640293"/>
          </a:xfrm>
          <a:prstGeom prst="rect">
            <a:avLst/>
          </a:prstGeom>
          <a:noFill/>
        </p:spPr>
      </p:pic>
      <p:sp>
        <p:nvSpPr>
          <p:cNvPr id="15" name="Zaoblený obdélníkový popisek 14"/>
          <p:cNvSpPr/>
          <p:nvPr/>
        </p:nvSpPr>
        <p:spPr>
          <a:xfrm>
            <a:off x="467544" y="548680"/>
            <a:ext cx="5184576" cy="2304256"/>
          </a:xfrm>
          <a:prstGeom prst="wedgeRoundRectCallout">
            <a:avLst>
              <a:gd name="adj1" fmla="val 84400"/>
              <a:gd name="adj2" fmla="val 9647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43608" y="980728"/>
            <a:ext cx="4032448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/>
              <a:t>Potřebuji skutečně</a:t>
            </a:r>
          </a:p>
          <a:p>
            <a:pPr algn="ctr"/>
            <a:endParaRPr lang="cs-CZ" sz="1000" b="1" dirty="0"/>
          </a:p>
          <a:p>
            <a:pPr algn="ctr"/>
            <a:r>
              <a:rPr lang="cs-CZ" sz="3600" b="1" dirty="0" smtClean="0"/>
              <a:t> tu půjčku?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Deniska\Desktop\MC900434411 (1)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32656"/>
            <a:ext cx="2417688" cy="2719899"/>
          </a:xfrm>
          <a:prstGeom prst="rect">
            <a:avLst/>
          </a:prstGeom>
          <a:noFill/>
        </p:spPr>
      </p:pic>
      <p:sp>
        <p:nvSpPr>
          <p:cNvPr id="7" name="Zaoblený obdélníkový popisek 6"/>
          <p:cNvSpPr/>
          <p:nvPr/>
        </p:nvSpPr>
        <p:spPr>
          <a:xfrm>
            <a:off x="467544" y="548680"/>
            <a:ext cx="5184576" cy="2304256"/>
          </a:xfrm>
          <a:prstGeom prst="wedgeRoundRectCallout">
            <a:avLst>
              <a:gd name="adj1" fmla="val 84400"/>
              <a:gd name="adj2" fmla="val 9647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75856" y="3861048"/>
            <a:ext cx="5410944" cy="2769171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400" dirty="0" smtClean="0"/>
              <a:t>    Je potřeba se důkladně zamyslet nad tím, </a:t>
            </a:r>
            <a:r>
              <a:rPr lang="cs-CZ" sz="3400" b="1" dirty="0" smtClean="0"/>
              <a:t>zda budeš schopen tuto půjčku v budoucnu splácet</a:t>
            </a:r>
            <a:r>
              <a:rPr lang="cs-CZ" sz="3400" dirty="0" smtClean="0"/>
              <a:t>.</a:t>
            </a:r>
            <a:endParaRPr lang="cs-CZ" sz="3400" dirty="0"/>
          </a:p>
        </p:txBody>
      </p:sp>
      <p:pic>
        <p:nvPicPr>
          <p:cNvPr id="5" name="Picture 10" descr="C:\Users\Deniska\Desktop\MC90042982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429000"/>
            <a:ext cx="2160240" cy="2640293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331640" y="994663"/>
            <a:ext cx="3960440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600" b="1" dirty="0" smtClean="0"/>
              <a:t>Budu schopen </a:t>
            </a:r>
          </a:p>
          <a:p>
            <a:pPr algn="ctr">
              <a:buNone/>
            </a:pPr>
            <a:endParaRPr lang="cs-CZ" sz="1000" b="1" dirty="0"/>
          </a:p>
          <a:p>
            <a:pPr>
              <a:buNone/>
            </a:pPr>
            <a:r>
              <a:rPr lang="cs-CZ" sz="3600" b="1" dirty="0" smtClean="0"/>
              <a:t>půjčku splácet?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Deniska\Desktop\MC900434411 (1)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0096" y="116632"/>
            <a:ext cx="2417688" cy="2719899"/>
          </a:xfrm>
          <a:prstGeom prst="rect">
            <a:avLst/>
          </a:prstGeom>
          <a:noFill/>
        </p:spPr>
      </p:pic>
      <p:sp>
        <p:nvSpPr>
          <p:cNvPr id="4" name="Zaoblený obdélníkový popisek 3"/>
          <p:cNvSpPr/>
          <p:nvPr/>
        </p:nvSpPr>
        <p:spPr>
          <a:xfrm rot="10800000">
            <a:off x="3347864" y="332657"/>
            <a:ext cx="5472608" cy="2088232"/>
          </a:xfrm>
          <a:prstGeom prst="wedgeRoundRectCallout">
            <a:avLst>
              <a:gd name="adj1" fmla="val 75070"/>
              <a:gd name="adj2" fmla="val -14827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07904" y="836712"/>
            <a:ext cx="50405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600" b="1" dirty="0" smtClean="0"/>
              <a:t>Dobře si prověř instituci, u které si chceš půjčit.</a:t>
            </a:r>
          </a:p>
        </p:txBody>
      </p:sp>
      <p:pic>
        <p:nvPicPr>
          <p:cNvPr id="8" name="Picture 10" descr="C:\Users\Deniska\Desktop\MC90042982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813043"/>
            <a:ext cx="2160240" cy="2640293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67544" y="3068960"/>
            <a:ext cx="6264696" cy="36471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3300" dirty="0" smtClean="0"/>
              <a:t>Když už půjčka, tak od seriózní společnosti!</a:t>
            </a:r>
          </a:p>
          <a:p>
            <a:pPr>
              <a:spcBef>
                <a:spcPts val="0"/>
              </a:spcBef>
              <a:buNone/>
            </a:pPr>
            <a:r>
              <a:rPr lang="cs-CZ" sz="3300" b="1" dirty="0" smtClean="0"/>
              <a:t>Vyvaruj se neověřených nabídek</a:t>
            </a:r>
            <a:r>
              <a:rPr lang="cs-CZ" sz="3300" dirty="0" smtClean="0"/>
              <a:t>, nemuselo by to dopadnout dobře. Sežeň si co nejvíce podkladů </a:t>
            </a:r>
          </a:p>
          <a:p>
            <a:pPr>
              <a:spcBef>
                <a:spcPts val="0"/>
              </a:spcBef>
              <a:buNone/>
            </a:pPr>
            <a:r>
              <a:rPr lang="cs-CZ" sz="3300" dirty="0" smtClean="0"/>
              <a:t>o subjektu, od kterého si hodláš peníze půjčit.</a:t>
            </a:r>
            <a:endParaRPr lang="cs-CZ" sz="33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Deniska\Desktop\MC900434411 (1)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32656"/>
            <a:ext cx="2417688" cy="2719899"/>
          </a:xfrm>
          <a:prstGeom prst="rect">
            <a:avLst/>
          </a:prstGeom>
          <a:noFill/>
        </p:spPr>
      </p:pic>
      <p:sp>
        <p:nvSpPr>
          <p:cNvPr id="5" name="Zaoblený obdélníkový popisek 4"/>
          <p:cNvSpPr/>
          <p:nvPr/>
        </p:nvSpPr>
        <p:spPr>
          <a:xfrm>
            <a:off x="395536" y="476672"/>
            <a:ext cx="5184576" cy="2304256"/>
          </a:xfrm>
          <a:prstGeom prst="wedgeRoundRectCallout">
            <a:avLst>
              <a:gd name="adj1" fmla="val 84671"/>
              <a:gd name="adj2" fmla="val 11479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b="1" dirty="0" smtClean="0"/>
              <a:t>Velmi dobře si prostuduj nabídku daného finančního produktu.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74640" y="3356992"/>
            <a:ext cx="6069360" cy="3805883"/>
          </a:xfrm>
        </p:spPr>
        <p:txBody>
          <a:bodyPr/>
          <a:lstStyle/>
          <a:p>
            <a:pPr>
              <a:buNone/>
            </a:pPr>
            <a:r>
              <a:rPr lang="cs-CZ" sz="3300" dirty="0" smtClean="0"/>
              <a:t>    Prostuduj si zejména </a:t>
            </a:r>
            <a:r>
              <a:rPr lang="cs-CZ" sz="3300" b="1" dirty="0" smtClean="0"/>
              <a:t>podmínky splácení,</a:t>
            </a:r>
            <a:r>
              <a:rPr lang="cs-CZ" sz="3300" dirty="0" smtClean="0"/>
              <a:t> </a:t>
            </a:r>
            <a:r>
              <a:rPr lang="cs-CZ" sz="3300" b="1" dirty="0" smtClean="0"/>
              <a:t>výši úroku a dalších poplatků</a:t>
            </a:r>
            <a:r>
              <a:rPr lang="cs-CZ" sz="3300" dirty="0" smtClean="0"/>
              <a:t>. Jak úroky, tak i další poplatky mohou být dost vysoké, přičemž o to vše  se zvyšuje půjčovaná částka!</a:t>
            </a:r>
          </a:p>
          <a:p>
            <a:endParaRPr lang="cs-CZ" dirty="0"/>
          </a:p>
        </p:txBody>
      </p:sp>
      <p:pic>
        <p:nvPicPr>
          <p:cNvPr id="6" name="Picture 10" descr="C:\Users\Deniska\Desktop\MC90042982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645024"/>
            <a:ext cx="2160240" cy="26402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212976"/>
            <a:ext cx="6552728" cy="328498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400" dirty="0" smtClean="0"/>
              <a:t>   </a:t>
            </a:r>
            <a:r>
              <a:rPr lang="cs-CZ" sz="3400" b="1" dirty="0" smtClean="0"/>
              <a:t>Nikdy se rozhodně nenech nikým přemluvit a donutit</a:t>
            </a:r>
            <a:r>
              <a:rPr lang="cs-CZ" sz="3400" dirty="0" smtClean="0"/>
              <a:t>, že bys ručil tobě naprosto neznámé osobě. Tvůj podpis jako ručitele již nevezmeš zpět a z povinnosti platby se nevymaníš. </a:t>
            </a:r>
          </a:p>
          <a:p>
            <a:endParaRPr lang="cs-CZ" sz="3400" dirty="0"/>
          </a:p>
        </p:txBody>
      </p:sp>
      <p:pic>
        <p:nvPicPr>
          <p:cNvPr id="4" name="Picture 2" descr="C:\Users\Deniska\Desktop\MC900434411 (1)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0096" y="332656"/>
            <a:ext cx="2417688" cy="2719899"/>
          </a:xfrm>
          <a:prstGeom prst="rect">
            <a:avLst/>
          </a:prstGeom>
          <a:noFill/>
        </p:spPr>
      </p:pic>
      <p:sp>
        <p:nvSpPr>
          <p:cNvPr id="5" name="Zaoblený obdélníkový popisek 4"/>
          <p:cNvSpPr/>
          <p:nvPr/>
        </p:nvSpPr>
        <p:spPr>
          <a:xfrm rot="10800000">
            <a:off x="3275856" y="548680"/>
            <a:ext cx="5472608" cy="2088232"/>
          </a:xfrm>
          <a:prstGeom prst="wedgeRoundRectCallout">
            <a:avLst>
              <a:gd name="adj1" fmla="val 75070"/>
              <a:gd name="adj2" fmla="val -14827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s-CZ" dirty="0" smtClean="0"/>
          </a:p>
        </p:txBody>
      </p:sp>
      <p:pic>
        <p:nvPicPr>
          <p:cNvPr id="6" name="Picture 10" descr="C:\Users\Deniska\Desktop\MC90042982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573016"/>
            <a:ext cx="2304256" cy="2816313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923928" y="764704"/>
            <a:ext cx="48245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Je v mém zájmu ručit </a:t>
            </a:r>
          </a:p>
          <a:p>
            <a:r>
              <a:rPr lang="cs-CZ" sz="3600" b="1" dirty="0" smtClean="0"/>
              <a:t>za cizí finance?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03848" y="3545632"/>
            <a:ext cx="5688632" cy="33123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400" b="1" dirty="0" smtClean="0"/>
              <a:t>    </a:t>
            </a:r>
            <a:r>
              <a:rPr lang="cs-CZ" sz="3500" b="1" dirty="0" smtClean="0"/>
              <a:t>Zaplacením předejdeš případným nepříjemnostem</a:t>
            </a:r>
            <a:r>
              <a:rPr lang="cs-CZ" sz="3500" dirty="0" smtClean="0"/>
              <a:t> při vymáhání dlužné částky úřední cestou (v krajním případě exekuci)!</a:t>
            </a:r>
            <a:endParaRPr lang="cs-CZ" sz="3500" dirty="0"/>
          </a:p>
        </p:txBody>
      </p:sp>
      <p:pic>
        <p:nvPicPr>
          <p:cNvPr id="4" name="Picture 2" descr="C:\Users\Deniska\Desktop\MC900434411 (1)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32656"/>
            <a:ext cx="2417688" cy="2719899"/>
          </a:xfrm>
          <a:prstGeom prst="rect">
            <a:avLst/>
          </a:prstGeom>
          <a:noFill/>
        </p:spPr>
      </p:pic>
      <p:sp>
        <p:nvSpPr>
          <p:cNvPr id="5" name="Zaoblený obdélníkový popisek 4"/>
          <p:cNvSpPr/>
          <p:nvPr/>
        </p:nvSpPr>
        <p:spPr>
          <a:xfrm>
            <a:off x="395536" y="476672"/>
            <a:ext cx="5184576" cy="2304256"/>
          </a:xfrm>
          <a:prstGeom prst="wedgeRoundRectCallout">
            <a:avLst>
              <a:gd name="adj1" fmla="val 84671"/>
              <a:gd name="adj2" fmla="val 11479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600" b="1" dirty="0" smtClean="0"/>
              <a:t>Splať včas i ty nejmenší dlužné částky!</a:t>
            </a:r>
          </a:p>
        </p:txBody>
      </p:sp>
      <p:pic>
        <p:nvPicPr>
          <p:cNvPr id="6" name="Picture 10" descr="C:\Users\Deniska\Desktop\MC90042982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645024"/>
            <a:ext cx="2160240" cy="26402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468141"/>
            <a:ext cx="6264696" cy="305720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400" dirty="0" smtClean="0"/>
              <a:t>    Pokud něčemu nerozumíš, </a:t>
            </a:r>
            <a:r>
              <a:rPr lang="cs-CZ" sz="3400" b="1" dirty="0" smtClean="0"/>
              <a:t>rozhodně smlouvu nepodepisuj</a:t>
            </a:r>
            <a:r>
              <a:rPr lang="cs-CZ" sz="3400" dirty="0" smtClean="0"/>
              <a:t>, nýbrž se napřed zeptej na význam, poraď se! Nenech se donutit k podpisu v časové tísni!</a:t>
            </a:r>
            <a:endParaRPr lang="cs-CZ" sz="3400" dirty="0"/>
          </a:p>
        </p:txBody>
      </p:sp>
      <p:pic>
        <p:nvPicPr>
          <p:cNvPr id="4" name="Picture 2" descr="C:\Users\Deniska\Desktop\MC900434411 (1)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0096" y="332656"/>
            <a:ext cx="2417688" cy="2719899"/>
          </a:xfrm>
          <a:prstGeom prst="rect">
            <a:avLst/>
          </a:prstGeom>
          <a:noFill/>
        </p:spPr>
      </p:pic>
      <p:sp>
        <p:nvSpPr>
          <p:cNvPr id="5" name="Zaoblený obdélníkový popisek 4"/>
          <p:cNvSpPr/>
          <p:nvPr/>
        </p:nvSpPr>
        <p:spPr>
          <a:xfrm rot="10800000">
            <a:off x="3275856" y="548680"/>
            <a:ext cx="5472608" cy="2088232"/>
          </a:xfrm>
          <a:prstGeom prst="wedgeRoundRectCallout">
            <a:avLst>
              <a:gd name="adj1" fmla="val 75070"/>
              <a:gd name="adj2" fmla="val -14827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s-CZ" dirty="0" smtClean="0"/>
          </a:p>
        </p:txBody>
      </p:sp>
      <p:pic>
        <p:nvPicPr>
          <p:cNvPr id="6" name="Picture 10" descr="C:\Users\Deniska\Desktop\MC90042982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429000"/>
            <a:ext cx="2304256" cy="2816313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779912" y="692696"/>
            <a:ext cx="48245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Nerozumíš-li pojmu, raději se nejprve zeptej! Odlož podpis!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na 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7931224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Kdo je to </a:t>
            </a:r>
            <a:r>
              <a:rPr lang="cs-CZ" b="1" dirty="0" smtClean="0"/>
              <a:t>ručitel </a:t>
            </a:r>
            <a:r>
              <a:rPr lang="cs-CZ" dirty="0" smtClean="0"/>
              <a:t>a jakou úlohu sehrává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ve světě poskytování finančních půjček?</a:t>
            </a:r>
          </a:p>
          <a:p>
            <a:pPr marL="514350" indent="-514350">
              <a:buNone/>
            </a:pPr>
            <a:r>
              <a:rPr lang="cs-CZ" dirty="0" smtClean="0"/>
              <a:t>2.  Kdo je to </a:t>
            </a:r>
            <a:r>
              <a:rPr lang="cs-CZ" b="1" dirty="0" smtClean="0"/>
              <a:t>dlužník</a:t>
            </a:r>
            <a:r>
              <a:rPr lang="cs-CZ" dirty="0" smtClean="0"/>
              <a:t> a </a:t>
            </a:r>
            <a:r>
              <a:rPr lang="cs-CZ" b="1" dirty="0" smtClean="0"/>
              <a:t>věřitel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r>
              <a:rPr lang="cs-CZ" dirty="0" smtClean="0"/>
              <a:t>3.  Je něco, </a:t>
            </a:r>
            <a:r>
              <a:rPr lang="cs-CZ" b="1" dirty="0" smtClean="0"/>
              <a:t>co bys vůbec neudělal </a:t>
            </a:r>
            <a:r>
              <a:rPr lang="cs-CZ" dirty="0" smtClean="0"/>
              <a:t>nebo na co </a:t>
            </a:r>
          </a:p>
          <a:p>
            <a:pPr marL="514350" indent="-514350">
              <a:buNone/>
            </a:pPr>
            <a:r>
              <a:rPr lang="cs-CZ" dirty="0" smtClean="0"/>
              <a:t>      by sis dal pozor při půjčování peněz?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  <p:pic>
        <p:nvPicPr>
          <p:cNvPr id="2050" name="Picture 2" descr="C:\Users\Deniska\Desktop\MC90043440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188640"/>
            <a:ext cx="1259632" cy="1764659"/>
          </a:xfrm>
          <a:prstGeom prst="rect">
            <a:avLst/>
          </a:prstGeom>
          <a:noFill/>
        </p:spPr>
      </p:pic>
      <p:pic>
        <p:nvPicPr>
          <p:cNvPr id="5" name="Picture 2" descr="C:\Users\Deniska\Desktop\MC90043440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1841" y="4464496"/>
            <a:ext cx="1573855" cy="22048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 idx="4294967295"/>
          </p:nvPr>
        </p:nvSpPr>
        <p:spPr>
          <a:xfrm>
            <a:off x="755576" y="404664"/>
            <a:ext cx="7920038" cy="1143000"/>
          </a:xfrm>
          <a:ln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b="1" dirty="0" smtClean="0">
                <a:effectLst/>
              </a:rPr>
              <a:t> </a:t>
            </a:r>
            <a:r>
              <a:rPr lang="cs-CZ" b="1" dirty="0" smtClean="0"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Použité zdroje:</a:t>
            </a:r>
            <a:endParaRPr lang="cs-CZ" b="1" dirty="0"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22920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611560" y="2060848"/>
            <a:ext cx="8532440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5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NAVRÁTILOVÁ, P. – Finanční gramotnost – učebnice žáka.      </a:t>
            </a:r>
          </a:p>
          <a:p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II.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Vyd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Kralice na Hané: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Computer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Media, 2011. 54 s. </a:t>
            </a:r>
          </a:p>
          <a:p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ISBN 978-80-7402-106-0</a:t>
            </a:r>
          </a:p>
          <a:p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lvl="0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Obrázky 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z galerie www.office.</a:t>
            </a:r>
            <a:r>
              <a:rPr lang="cs-CZ" sz="2400" dirty="0" err="1">
                <a:latin typeface="Calibri" pitchFamily="34" charset="0"/>
                <a:cs typeface="Calibri" pitchFamily="34" charset="0"/>
              </a:rPr>
              <a:t>com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600" dirty="0" smtClean="0"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398</Words>
  <Application>Microsoft Office PowerPoint</Application>
  <PresentationFormat>Předvádění na obrazovce (4:3)</PresentationFormat>
  <Paragraphs>40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Na co si dát pozor při půjčování peněz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Otázky na závěr</vt:lpstr>
      <vt:lpstr> 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Hela</dc:creator>
  <cp:lastModifiedBy>Rumcajs</cp:lastModifiedBy>
  <cp:revision>12</cp:revision>
  <dcterms:created xsi:type="dcterms:W3CDTF">2012-03-12T14:06:06Z</dcterms:created>
  <dcterms:modified xsi:type="dcterms:W3CDTF">2012-05-15T17:33:58Z</dcterms:modified>
</cp:coreProperties>
</file>