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36" d="100"/>
          <a:sy n="36" d="100"/>
        </p:scale>
        <p:origin x="-8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6AFED-C359-4C2D-90BB-3296CFC258BE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FA27B2-1BAE-4742-8C8A-1A447E308A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b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" TargetMode="External"/><Relationship Id="rId7" Type="http://schemas.openxmlformats.org/officeDocument/2006/relationships/hyperlink" Target="http://www.cnb.cz/miranda2/export/sites/www.cnb.cz/cs/verejnost/pro_media/fotogalerie/budova/budova_03_600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nb.cz/miranda2/export/sites/www.cnb.cz/cs/verejnost/pro_media/fotogalerie/budova/budova_01_600.jpg" TargetMode="External"/><Relationship Id="rId5" Type="http://schemas.openxmlformats.org/officeDocument/2006/relationships/hyperlink" Target="http://www.cnb.cz/miranda2/export/sites/www.cnb.cz/cs/verejnost/pro_media/fotogalerie/budova/budova_05_600.jpg" TargetMode="External"/><Relationship Id="rId4" Type="http://schemas.openxmlformats.org/officeDocument/2006/relationships/hyperlink" Target="http://www.cnb.cz/miranda2/export/sites/www.cnb.cz/cs/verejnost/pro_media/fotogalerie/budova/budova_02_6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00160"/>
            <a:ext cx="7304856" cy="2808312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svět </a:t>
            </a:r>
            <a:r>
              <a:rPr lang="cs-CZ" sz="22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Česká národní banka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VY_62_INOVACE_17/II.SADA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71600" y="3284985"/>
            <a:ext cx="7272808" cy="222214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None/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9. ročníku, žáci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seznamují s ČNB a jejím úkolem v bankovním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systému a také navštíví virtuální prohlídku expozice Lidé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peníze.</a:t>
            </a:r>
            <a:endParaRPr lang="cs-CZ" sz="22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leden – květen 2012</a:t>
            </a:r>
          </a:p>
          <a:p>
            <a:endParaRPr lang="cs-CZ" sz="2400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www.cnb.cz/miranda2/export/sites/www.cnb.cz/cs/verejnost/pro_media/fotogalerie/budova/budova_01_600.jpg"/>
          <p:cNvPicPr>
            <a:picLocks noChangeAspect="1" noChangeArrowheads="1"/>
          </p:cNvPicPr>
          <p:nvPr/>
        </p:nvPicPr>
        <p:blipFill>
          <a:blip r:embed="rId2" cstate="print"/>
          <a:srcRect l="7405"/>
          <a:stretch>
            <a:fillRect/>
          </a:stretch>
        </p:blipFill>
        <p:spPr bwMode="auto">
          <a:xfrm>
            <a:off x="-144016" y="-27384"/>
            <a:ext cx="9324528" cy="6885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ČESKÁ NÁRODNÍ BANKA</a:t>
            </a:r>
            <a:br>
              <a:rPr lang="cs-CZ" b="1" dirty="0" smtClean="0"/>
            </a:br>
            <a:r>
              <a:rPr lang="cs-CZ" b="1" dirty="0" smtClean="0"/>
              <a:t>ČNB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83357"/>
            <a:ext cx="4608512" cy="4525963"/>
          </a:xfrm>
        </p:spPr>
        <p:txBody>
          <a:bodyPr/>
          <a:lstStyle/>
          <a:p>
            <a:pPr>
              <a:buNone/>
            </a:pPr>
            <a:r>
              <a:rPr lang="cs-CZ" sz="3600" dirty="0" smtClean="0"/>
              <a:t>= ústřední (centrální) bankou ČR a orgánem vykonávajícím dohled nad finančním trhem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482" name="Picture 2" descr="http://www.cnb.cz/miranda2/export/sites/www.cnb.cz/cs/verejnost/pro_media/fotogalerie/budova/budova_02_600.jpg"/>
          <p:cNvPicPr>
            <a:picLocks noChangeAspect="1" noChangeArrowheads="1"/>
          </p:cNvPicPr>
          <p:nvPr/>
        </p:nvPicPr>
        <p:blipFill>
          <a:blip r:embed="rId2" cstate="print"/>
          <a:srcRect l="11245" t="1493" r="19036" b="40293"/>
          <a:stretch>
            <a:fillRect/>
          </a:stretch>
        </p:blipFill>
        <p:spPr bwMode="auto">
          <a:xfrm>
            <a:off x="5004048" y="1628800"/>
            <a:ext cx="3892125" cy="4896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Obdélník 4"/>
          <p:cNvSpPr/>
          <p:nvPr/>
        </p:nvSpPr>
        <p:spPr>
          <a:xfrm>
            <a:off x="467544" y="6093296"/>
            <a:ext cx="44078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 b="1" dirty="0"/>
              <a:t>Socha Génia se lvem od A. Poppa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Úkol ČNB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pečuje o cenovou stabilitu</a:t>
            </a:r>
          </a:p>
          <a:p>
            <a:r>
              <a:rPr lang="cs-CZ" sz="3500" dirty="0" smtClean="0"/>
              <a:t>dohlíží na finanční systém a podporuje jeho vyvážený rozvoj</a:t>
            </a:r>
          </a:p>
          <a:p>
            <a:r>
              <a:rPr lang="cs-CZ" sz="3500" dirty="0" smtClean="0"/>
              <a:t>zajišťuje hladký oběh peněz a plynulý platební styk</a:t>
            </a:r>
            <a:endParaRPr lang="cs-CZ" sz="3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1784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Bankovní rada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800" dirty="0" smtClean="0"/>
              <a:t>= nejvyšším řídícím orgánem ČNB</a:t>
            </a:r>
          </a:p>
          <a:p>
            <a:pPr>
              <a:buNone/>
            </a:pPr>
            <a:r>
              <a:rPr lang="cs-CZ" sz="3800" u="sng" dirty="0" smtClean="0"/>
              <a:t>členové</a:t>
            </a:r>
            <a:r>
              <a:rPr lang="cs-CZ" sz="3800" dirty="0" smtClean="0"/>
              <a:t>: guvernér</a:t>
            </a:r>
          </a:p>
          <a:p>
            <a:pPr>
              <a:buNone/>
            </a:pPr>
            <a:r>
              <a:rPr lang="cs-CZ" sz="3800" dirty="0"/>
              <a:t>	</a:t>
            </a:r>
            <a:r>
              <a:rPr lang="cs-CZ" sz="3800" dirty="0" smtClean="0"/>
              <a:t>	       dva viceguvernéři</a:t>
            </a:r>
          </a:p>
          <a:p>
            <a:pPr>
              <a:buNone/>
            </a:pPr>
            <a:r>
              <a:rPr lang="cs-CZ" sz="3800" dirty="0"/>
              <a:t>	</a:t>
            </a:r>
            <a:r>
              <a:rPr lang="cs-CZ" sz="3800" dirty="0" smtClean="0"/>
              <a:t>	       čtyři členové bankovní rady</a:t>
            </a:r>
            <a:endParaRPr lang="cs-CZ" sz="3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686800" cy="5217443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sídlo ústředí ČNB je v Praze</a:t>
            </a:r>
          </a:p>
          <a:p>
            <a:r>
              <a:rPr lang="cs-CZ" sz="4000" dirty="0" smtClean="0"/>
              <a:t>sedm regionálních poboček se nachází: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/>
              <a:t> </a:t>
            </a:r>
            <a:r>
              <a:rPr lang="cs-CZ" sz="4000" dirty="0" smtClean="0"/>
              <a:t>  Praha, Ústí nad Labem, Plzeň, České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/>
              <a:t> </a:t>
            </a:r>
            <a:r>
              <a:rPr lang="cs-CZ" sz="4000" dirty="0" smtClean="0"/>
              <a:t>  Budějovice, Hradec Králové, Brno,  Ostrava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640960" cy="280831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spc="5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Úkol č. 1: Na internetových stránkách 		 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cnb.cz</a:t>
            </a:r>
            <a:r>
              <a:rPr lang="cs-CZ" dirty="0" smtClean="0"/>
              <a:t> navštiv virtuální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		 prohlídku expozice </a:t>
            </a:r>
            <a:r>
              <a:rPr lang="cs-CZ" b="1" dirty="0" smtClean="0"/>
              <a:t>Lidé a</a:t>
            </a:r>
            <a:br>
              <a:rPr lang="cs-CZ" b="1" dirty="0" smtClean="0"/>
            </a:br>
            <a:r>
              <a:rPr lang="cs-CZ" b="1" dirty="0"/>
              <a:t>	</a:t>
            </a:r>
            <a:r>
              <a:rPr lang="cs-CZ" b="1" dirty="0" smtClean="0"/>
              <a:t>	 peníze.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140968"/>
            <a:ext cx="8229600" cy="3528392"/>
          </a:xfrm>
        </p:spPr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3600" dirty="0" smtClean="0"/>
              <a:t>Zde najdi vitrínu První české peníze a zapiš si, jak se nazývaly a kdy se začaly razit.</a:t>
            </a:r>
          </a:p>
          <a:p>
            <a:pPr marL="514350" indent="-514350">
              <a:buAutoNum type="alphaLcParenR"/>
            </a:pPr>
            <a:r>
              <a:rPr lang="cs-CZ" sz="3600" dirty="0" smtClean="0"/>
              <a:t>Najdi jméno prvního guvernéra Národní banky.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16632"/>
            <a:ext cx="8640960" cy="1944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spc="5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02630"/>
            <a:ext cx="8820472" cy="1642194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Úkol č. 2: Prohlédni si animovanou prezentaci </a:t>
            </a:r>
            <a:br>
              <a:rPr lang="cs-CZ" sz="3600" dirty="0" smtClean="0"/>
            </a:br>
            <a:r>
              <a:rPr lang="cs-CZ" sz="3600" dirty="0" smtClean="0"/>
              <a:t>		bankovek a vypiš ochranné prvky.</a:t>
            </a:r>
            <a:endParaRPr lang="cs-CZ" sz="3600" dirty="0"/>
          </a:p>
        </p:txBody>
      </p:sp>
      <p:pic>
        <p:nvPicPr>
          <p:cNvPr id="14338" name="Picture 2" descr="http://www.cnb.cz/miranda2/export/sites/www.cnb.cz/cs/verejnost/pro_media/fotogalerie/budova/budova_03_600.jpg"/>
          <p:cNvPicPr>
            <a:picLocks noChangeAspect="1" noChangeArrowheads="1"/>
          </p:cNvPicPr>
          <p:nvPr/>
        </p:nvPicPr>
        <p:blipFill>
          <a:blip r:embed="rId2" cstate="print"/>
          <a:srcRect t="11543"/>
          <a:stretch>
            <a:fillRect/>
          </a:stretch>
        </p:blipFill>
        <p:spPr bwMode="auto">
          <a:xfrm>
            <a:off x="323528" y="2132856"/>
            <a:ext cx="3893980" cy="44584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Obdélník 5"/>
          <p:cNvSpPr/>
          <p:nvPr/>
        </p:nvSpPr>
        <p:spPr>
          <a:xfrm>
            <a:off x="4499992" y="6093296"/>
            <a:ext cx="2416815" cy="4770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500" b="1" dirty="0"/>
              <a:t>Hlavní schodiště 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8640960" cy="1944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spc="5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98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 3: Prohlédni si animovanou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prezentaci mincí.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0872" y="2780928"/>
            <a:ext cx="8229600" cy="2841179"/>
          </a:xfrm>
        </p:spPr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sz="4400" u="sng" dirty="0" smtClean="0"/>
              <a:t>Zjisti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a) Odkdy je v oběhu 50,- Kč.</a:t>
            </a:r>
          </a:p>
          <a:p>
            <a:pPr>
              <a:buNone/>
            </a:pPr>
            <a:r>
              <a:rPr lang="cs-CZ" dirty="0" smtClean="0"/>
              <a:t>b) Na kterých mincích je vidět Karlův most.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332656"/>
            <a:ext cx="8640960" cy="18002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 spc="5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Úkol č. 4: Jak se jmenuje současný  guvernér ČNB?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2339752" y="6093296"/>
            <a:ext cx="25622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Historický trezor</a:t>
            </a:r>
          </a:p>
        </p:txBody>
      </p:sp>
      <p:pic>
        <p:nvPicPr>
          <p:cNvPr id="3074" name="Picture 2" descr="http://www.cnb.cz/miranda2/export/sites/www.cnb.cz/cs/verejnost/pro_media/fotogalerie/budova/budova_05_600.jpg"/>
          <p:cNvPicPr>
            <a:picLocks noChangeAspect="1" noChangeArrowheads="1"/>
          </p:cNvPicPr>
          <p:nvPr/>
        </p:nvPicPr>
        <p:blipFill>
          <a:blip r:embed="rId2" cstate="print"/>
          <a:srcRect t="5415"/>
          <a:stretch>
            <a:fillRect/>
          </a:stretch>
        </p:blipFill>
        <p:spPr bwMode="auto">
          <a:xfrm>
            <a:off x="5004048" y="2348880"/>
            <a:ext cx="3528664" cy="4267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 idx="4294967295"/>
          </p:nvPr>
        </p:nvSpPr>
        <p:spPr>
          <a:xfrm>
            <a:off x="467544" y="188640"/>
            <a:ext cx="7920038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>
                <a:effectLst/>
              </a:rPr>
              <a:t> Použité zdroje:</a:t>
            </a:r>
            <a:endParaRPr lang="cs-CZ" b="1" dirty="0">
              <a:effectLst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49359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79512" y="1628800"/>
            <a:ext cx="8712968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200" dirty="0" smtClean="0">
                <a:hlinkClick r:id="rId3"/>
              </a:rPr>
              <a:t>  www.</a:t>
            </a:r>
            <a:r>
              <a:rPr lang="cs-CZ" sz="2200" dirty="0" err="1" smtClean="0">
                <a:hlinkClick r:id="rId3"/>
              </a:rPr>
              <a:t>cnb.cz</a:t>
            </a:r>
            <a:endParaRPr lang="cs-CZ" sz="2200" dirty="0"/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hlinkClick r:id="rId4"/>
              </a:rPr>
              <a:t>www.</a:t>
            </a:r>
            <a:r>
              <a:rPr lang="cs-CZ" sz="2200" dirty="0" err="1" smtClean="0">
                <a:hlinkClick r:id="rId4"/>
              </a:rPr>
              <a:t>cnb.cz</a:t>
            </a:r>
            <a:r>
              <a:rPr lang="cs-CZ" sz="2200" dirty="0" smtClean="0">
                <a:hlinkClick r:id="rId4"/>
              </a:rPr>
              <a:t>/miranda2/export/</a:t>
            </a:r>
            <a:r>
              <a:rPr lang="cs-CZ" sz="2200" dirty="0" err="1" smtClean="0">
                <a:hlinkClick r:id="rId4"/>
              </a:rPr>
              <a:t>sites</a:t>
            </a:r>
            <a:r>
              <a:rPr lang="cs-CZ" sz="2200" dirty="0" smtClean="0">
                <a:hlinkClick r:id="rId4"/>
              </a:rPr>
              <a:t>/www.</a:t>
            </a:r>
            <a:r>
              <a:rPr lang="cs-CZ" sz="2200" dirty="0" err="1" smtClean="0">
                <a:hlinkClick r:id="rId4"/>
              </a:rPr>
              <a:t>cnb.cz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cs</a:t>
            </a:r>
            <a:r>
              <a:rPr lang="cs-CZ" sz="2200" dirty="0" smtClean="0">
                <a:hlinkClick r:id="rId4"/>
              </a:rPr>
              <a:t>/</a:t>
            </a:r>
            <a:r>
              <a:rPr lang="cs-CZ" sz="2200" dirty="0" err="1" smtClean="0">
                <a:hlinkClick r:id="rId4"/>
              </a:rPr>
              <a:t>verejnost</a:t>
            </a:r>
            <a:r>
              <a:rPr lang="cs-CZ" sz="2200" dirty="0" smtClean="0">
                <a:hlinkClick r:id="rId4"/>
              </a:rPr>
              <a:t>/pro_media/</a:t>
            </a:r>
            <a:r>
              <a:rPr lang="cs-CZ" sz="2200" dirty="0" err="1" smtClean="0">
                <a:hlinkClick r:id="rId4"/>
              </a:rPr>
              <a:t>fotogalerie</a:t>
            </a:r>
            <a:r>
              <a:rPr lang="cs-CZ" sz="2200" dirty="0" smtClean="0">
                <a:hlinkClick r:id="rId4"/>
              </a:rPr>
              <a:t>/budova/budova_02_600.jpg</a:t>
            </a:r>
            <a:r>
              <a:rPr lang="cs-CZ" sz="2200" dirty="0" smtClean="0"/>
              <a:t>  </a:t>
            </a:r>
            <a:r>
              <a:rPr lang="pl-PL" sz="2200" dirty="0" smtClean="0"/>
              <a:t>socha </a:t>
            </a:r>
            <a:r>
              <a:rPr lang="pl-PL" sz="2200" dirty="0"/>
              <a:t>Génia se lvem od A. Poppa</a:t>
            </a:r>
            <a:endParaRPr lang="cs-CZ" sz="2200" dirty="0" smtClean="0">
              <a:solidFill>
                <a:schemeClr val="accent1">
                  <a:lumMod val="7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hlinkClick r:id="rId5"/>
              </a:rPr>
              <a:t>www.</a:t>
            </a:r>
            <a:r>
              <a:rPr lang="cs-CZ" sz="2200" dirty="0" err="1" smtClean="0">
                <a:hlinkClick r:id="rId5"/>
              </a:rPr>
              <a:t>cnb.cz</a:t>
            </a:r>
            <a:r>
              <a:rPr lang="cs-CZ" sz="2200" dirty="0" smtClean="0">
                <a:hlinkClick r:id="rId5"/>
              </a:rPr>
              <a:t>/miranda2/export/</a:t>
            </a:r>
            <a:r>
              <a:rPr lang="cs-CZ" sz="2200" dirty="0" err="1" smtClean="0">
                <a:hlinkClick r:id="rId5"/>
              </a:rPr>
              <a:t>sites</a:t>
            </a:r>
            <a:r>
              <a:rPr lang="cs-CZ" sz="2200" dirty="0" smtClean="0">
                <a:hlinkClick r:id="rId5"/>
              </a:rPr>
              <a:t>/www.</a:t>
            </a:r>
            <a:r>
              <a:rPr lang="cs-CZ" sz="2200" dirty="0" err="1" smtClean="0">
                <a:hlinkClick r:id="rId5"/>
              </a:rPr>
              <a:t>cnb.cz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cs</a:t>
            </a:r>
            <a:r>
              <a:rPr lang="cs-CZ" sz="2200" dirty="0" smtClean="0">
                <a:hlinkClick r:id="rId5"/>
              </a:rPr>
              <a:t>/</a:t>
            </a:r>
            <a:r>
              <a:rPr lang="cs-CZ" sz="2200" dirty="0" err="1" smtClean="0">
                <a:hlinkClick r:id="rId5"/>
              </a:rPr>
              <a:t>verejnost</a:t>
            </a:r>
            <a:r>
              <a:rPr lang="cs-CZ" sz="2200" dirty="0" smtClean="0">
                <a:hlinkClick r:id="rId5"/>
              </a:rPr>
              <a:t>/pro_media/</a:t>
            </a:r>
            <a:r>
              <a:rPr lang="cs-CZ" sz="2200" dirty="0" err="1" smtClean="0">
                <a:hlinkClick r:id="rId5"/>
              </a:rPr>
              <a:t>fotogalerie</a:t>
            </a:r>
            <a:r>
              <a:rPr lang="cs-CZ" sz="2200" dirty="0" smtClean="0">
                <a:hlinkClick r:id="rId5"/>
              </a:rPr>
              <a:t>/budova/budova_05_600.jpg </a:t>
            </a:r>
            <a:r>
              <a:rPr lang="cs-CZ" sz="2200" dirty="0" smtClean="0"/>
              <a:t> historický trezor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hlinkClick r:id="rId6"/>
              </a:rPr>
              <a:t>www.</a:t>
            </a:r>
            <a:r>
              <a:rPr lang="cs-CZ" sz="2200" dirty="0" err="1" smtClean="0">
                <a:hlinkClick r:id="rId6"/>
              </a:rPr>
              <a:t>cnb.cz</a:t>
            </a:r>
            <a:r>
              <a:rPr lang="cs-CZ" sz="2200" dirty="0" smtClean="0">
                <a:hlinkClick r:id="rId6"/>
              </a:rPr>
              <a:t>/miranda2/export/</a:t>
            </a:r>
            <a:r>
              <a:rPr lang="cs-CZ" sz="2200" dirty="0" err="1" smtClean="0">
                <a:hlinkClick r:id="rId6"/>
              </a:rPr>
              <a:t>sites</a:t>
            </a:r>
            <a:r>
              <a:rPr lang="cs-CZ" sz="2200" dirty="0" smtClean="0">
                <a:hlinkClick r:id="rId6"/>
              </a:rPr>
              <a:t>/www.</a:t>
            </a:r>
            <a:r>
              <a:rPr lang="cs-CZ" sz="2200" dirty="0" err="1" smtClean="0">
                <a:hlinkClick r:id="rId6"/>
              </a:rPr>
              <a:t>cnb.cz</a:t>
            </a:r>
            <a:r>
              <a:rPr lang="cs-CZ" sz="2200" dirty="0" smtClean="0">
                <a:hlinkClick r:id="rId6"/>
              </a:rPr>
              <a:t>/</a:t>
            </a:r>
            <a:r>
              <a:rPr lang="cs-CZ" sz="2200" dirty="0" err="1" smtClean="0">
                <a:hlinkClick r:id="rId6"/>
              </a:rPr>
              <a:t>cs</a:t>
            </a:r>
            <a:r>
              <a:rPr lang="cs-CZ" sz="2200" dirty="0" smtClean="0">
                <a:hlinkClick r:id="rId6"/>
              </a:rPr>
              <a:t>/</a:t>
            </a:r>
            <a:r>
              <a:rPr lang="cs-CZ" sz="2200" dirty="0" err="1" smtClean="0">
                <a:hlinkClick r:id="rId6"/>
              </a:rPr>
              <a:t>verejnost</a:t>
            </a:r>
            <a:r>
              <a:rPr lang="cs-CZ" sz="2200" dirty="0" smtClean="0">
                <a:hlinkClick r:id="rId6"/>
              </a:rPr>
              <a:t>/pro_media/</a:t>
            </a:r>
            <a:r>
              <a:rPr lang="cs-CZ" sz="2200" dirty="0" err="1" smtClean="0">
                <a:hlinkClick r:id="rId6"/>
              </a:rPr>
              <a:t>fotogalerie</a:t>
            </a:r>
            <a:r>
              <a:rPr lang="cs-CZ" sz="2200" dirty="0" smtClean="0">
                <a:hlinkClick r:id="rId6"/>
              </a:rPr>
              <a:t>/budova/budova_01_600.jpg</a:t>
            </a:r>
            <a:r>
              <a:rPr lang="cs-CZ" sz="2200" dirty="0" smtClean="0"/>
              <a:t> fotografie budovy 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hlinkClick r:id="rId7"/>
              </a:rPr>
              <a:t>http://www.</a:t>
            </a:r>
            <a:r>
              <a:rPr lang="cs-CZ" sz="2200" dirty="0" err="1" smtClean="0">
                <a:hlinkClick r:id="rId7"/>
              </a:rPr>
              <a:t>cnb.cz</a:t>
            </a:r>
            <a:r>
              <a:rPr lang="cs-CZ" sz="2200" dirty="0" smtClean="0">
                <a:hlinkClick r:id="rId7"/>
              </a:rPr>
              <a:t>/miranda2/export/</a:t>
            </a:r>
            <a:r>
              <a:rPr lang="cs-CZ" sz="2200" dirty="0" err="1" smtClean="0">
                <a:hlinkClick r:id="rId7"/>
              </a:rPr>
              <a:t>sites</a:t>
            </a:r>
            <a:r>
              <a:rPr lang="cs-CZ" sz="2200" dirty="0" smtClean="0">
                <a:hlinkClick r:id="rId7"/>
              </a:rPr>
              <a:t>/www.</a:t>
            </a:r>
            <a:r>
              <a:rPr lang="cs-CZ" sz="2200" dirty="0" err="1" smtClean="0">
                <a:hlinkClick r:id="rId7"/>
              </a:rPr>
              <a:t>cnb.cz</a:t>
            </a:r>
            <a:r>
              <a:rPr lang="cs-CZ" sz="2200" dirty="0" smtClean="0">
                <a:hlinkClick r:id="rId7"/>
              </a:rPr>
              <a:t>/</a:t>
            </a:r>
            <a:r>
              <a:rPr lang="cs-CZ" sz="2200" dirty="0" err="1" smtClean="0">
                <a:hlinkClick r:id="rId7"/>
              </a:rPr>
              <a:t>cs</a:t>
            </a:r>
            <a:r>
              <a:rPr lang="cs-CZ" sz="2200" dirty="0" smtClean="0">
                <a:hlinkClick r:id="rId7"/>
              </a:rPr>
              <a:t>/</a:t>
            </a:r>
            <a:r>
              <a:rPr lang="cs-CZ" sz="2200" dirty="0" err="1" smtClean="0">
                <a:hlinkClick r:id="rId7"/>
              </a:rPr>
              <a:t>verejnost</a:t>
            </a:r>
            <a:r>
              <a:rPr lang="cs-CZ" sz="2200" dirty="0" smtClean="0">
                <a:hlinkClick r:id="rId7"/>
              </a:rPr>
              <a:t>/pro_media/</a:t>
            </a:r>
            <a:r>
              <a:rPr lang="cs-CZ" sz="2200" dirty="0" err="1" smtClean="0">
                <a:hlinkClick r:id="rId7"/>
              </a:rPr>
              <a:t>fotogalerie</a:t>
            </a:r>
            <a:r>
              <a:rPr lang="cs-CZ" sz="2200" dirty="0" smtClean="0">
                <a:hlinkClick r:id="rId7"/>
              </a:rPr>
              <a:t>/budova/budova_03_600.jpg</a:t>
            </a:r>
            <a:r>
              <a:rPr lang="cs-CZ" sz="2200" dirty="0" smtClean="0"/>
              <a:t>  hlavní schodiště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Citace 19. 4. 2012</a:t>
            </a:r>
          </a:p>
          <a:p>
            <a:endParaRPr lang="cs-CZ" sz="2200" dirty="0" smtClean="0"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263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ČESKÁ NÁRODNÍ BANKA ČNB</vt:lpstr>
      <vt:lpstr>Úkol ČNB</vt:lpstr>
      <vt:lpstr>Bankovní rada</vt:lpstr>
      <vt:lpstr>Snímek 6</vt:lpstr>
      <vt:lpstr>Úkol č. 1: Na internetových stránkách    www.cnb.cz navštiv virtuální        prohlídku expozice Lidé a    peníze.</vt:lpstr>
      <vt:lpstr>Úkol č. 2: Prohlédni si animovanou prezentaci    bankovek a vypiš ochranné prvky.</vt:lpstr>
      <vt:lpstr>Úkol č. 3: Prohlédni si animovanou    prezentaci mincí.</vt:lpstr>
      <vt:lpstr>Úkol č. 4: Jak se jmenuje současný  guvernér ČNB?</vt:lpstr>
      <vt:lpstr> 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10</cp:revision>
  <dcterms:created xsi:type="dcterms:W3CDTF">2012-04-19T13:49:19Z</dcterms:created>
  <dcterms:modified xsi:type="dcterms:W3CDTF">2012-05-15T17:38:04Z</dcterms:modified>
</cp:coreProperties>
</file>