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7" r:id="rId2"/>
    <p:sldId id="258" r:id="rId3"/>
    <p:sldId id="259" r:id="rId4"/>
    <p:sldId id="261" r:id="rId5"/>
    <p:sldId id="260" r:id="rId6"/>
    <p:sldId id="262" r:id="rId7"/>
    <p:sldId id="263" r:id="rId8"/>
    <p:sldId id="264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69" d="100"/>
          <a:sy n="69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EA32A96-AD93-45C9-A786-D61BE9E94739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B54CA9FB-4B49-46B1-87B2-FF6A433184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A32A96-AD93-45C9-A786-D61BE9E94739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54CA9FB-4B49-46B1-87B2-FF6A4331849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EA32A96-AD93-45C9-A786-D61BE9E94739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B54CA9FB-4B49-46B1-87B2-FF6A433184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32A96-AD93-45C9-A786-D61BE9E94739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4CA9FB-4B49-46B1-87B2-FF6A4331849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32A96-AD93-45C9-A786-D61BE9E94739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4CA9FB-4B49-46B1-87B2-FF6A4331849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A32A96-AD93-45C9-A786-D61BE9E94739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54CA9FB-4B49-46B1-87B2-FF6A4331849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32A96-AD93-45C9-A786-D61BE9E94739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4CA9FB-4B49-46B1-87B2-FF6A433184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A32A96-AD93-45C9-A786-D61BE9E94739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54CA9FB-4B49-46B1-87B2-FF6A4331849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A32A96-AD93-45C9-A786-D61BE9E94739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54CA9FB-4B49-46B1-87B2-FF6A4331849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32A96-AD93-45C9-A786-D61BE9E94739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4CA9FB-4B49-46B1-87B2-FF6A433184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32A96-AD93-45C9-A786-D61BE9E94739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4CA9FB-4B49-46B1-87B2-FF6A433184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EA32A96-AD93-45C9-A786-D61BE9E94739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54CA9FB-4B49-46B1-87B2-FF6A4331849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899592" y="300160"/>
            <a:ext cx="7632848" cy="2808312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uLnTx/>
              <a:uFillTx/>
              <a:latin typeface="+mj-lt"/>
              <a:ea typeface="+mj-ea"/>
              <a:cs typeface="Arial" pitchFamily="34" charset="0"/>
            </a:endParaRPr>
          </a:p>
          <a:p>
            <a:pPr lvl="0">
              <a:spcBef>
                <a:spcPts val="1200"/>
              </a:spcBef>
              <a:defRPr/>
            </a:pP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ZŠ Varnsdorf, Edisonova 2821, okres Děčín, příspěvková organizace</a:t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lang="cs-CZ" sz="220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Člověk a </a:t>
            </a:r>
            <a:r>
              <a:rPr lang="cs-CZ" sz="220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svět </a:t>
            </a:r>
            <a:r>
              <a:rPr lang="cs-CZ" sz="220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práce, </a:t>
            </a:r>
            <a:r>
              <a:rPr kumimoji="0" lang="cs-CZ" sz="2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Finanční </a:t>
            </a: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gramotnost,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Exekuce, vymáhání pohledávek </a:t>
            </a: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(prezentace)</a:t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Mgr. Helena </a:t>
            </a:r>
            <a:r>
              <a:rPr kumimoji="0" lang="cs-CZ" sz="2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Foldinová</a:t>
            </a: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a číslo materiálu: </a:t>
            </a:r>
            <a:r>
              <a:rPr kumimoji="0" lang="cs-CZ" sz="2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VY_62_INOVACE_14/II.SADA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+mj-lt"/>
                <a:ea typeface="+mj-ea"/>
                <a:cs typeface="Arial" pitchFamily="34" charset="0"/>
              </a:rPr>
              <a:t/>
            </a:r>
            <a:b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+mj-lt"/>
                <a:ea typeface="+mj-ea"/>
                <a:cs typeface="Arial" pitchFamily="34" charset="0"/>
              </a:rPr>
            </a:b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9592" y="3284985"/>
            <a:ext cx="7704856" cy="222214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None/>
              <a:defRPr/>
            </a:pPr>
            <a:r>
              <a:rPr lang="cs-CZ" sz="22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Anotace</a:t>
            </a: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Prezentace je určena pro žáky 9. ročníku, žáci</a:t>
            </a:r>
          </a:p>
          <a:p>
            <a:pPr marL="342900" indent="-342900">
              <a:buFont typeface="Arial" pitchFamily="34" charset="0"/>
              <a:buNone/>
              <a:defRPr/>
            </a:pP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si uvědomují nebezpečí, které hrozí, pokud nebudou</a:t>
            </a:r>
          </a:p>
          <a:p>
            <a:pPr marL="342900" indent="-342900">
              <a:buFont typeface="Arial" pitchFamily="34" charset="0"/>
              <a:buNone/>
              <a:defRPr/>
            </a:pP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včas splácet či vůbec zapůjčené peníze.</a:t>
            </a:r>
          </a:p>
          <a:p>
            <a:pPr marL="342900" indent="-342900">
              <a:buFont typeface="Arial" pitchFamily="34" charset="0"/>
              <a:buNone/>
              <a:defRPr/>
            </a:pP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na půjčení peněz dát pozor.</a:t>
            </a:r>
            <a:endParaRPr lang="cs-CZ" sz="22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2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Období</a:t>
            </a: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leden – květen 2012</a:t>
            </a:r>
          </a:p>
          <a:p>
            <a:endParaRPr lang="cs-CZ" sz="2400" dirty="0">
              <a:solidFill>
                <a:schemeClr val="tx1"/>
              </a:solidFill>
              <a:latin typeface="+mj-lt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565601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Obdélník 8"/>
          <p:cNvSpPr/>
          <p:nvPr/>
        </p:nvSpPr>
        <p:spPr>
          <a:xfrm>
            <a:off x="7928666" y="5589240"/>
            <a:ext cx="792088" cy="864096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OBSAH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16832"/>
            <a:ext cx="8435280" cy="494116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3400" dirty="0" smtClean="0">
                <a:latin typeface="+mj-lt"/>
                <a:cs typeface="AngsanaUPC" pitchFamily="18" charset="-34"/>
              </a:rPr>
              <a:t>Seznámení s pojmy - </a:t>
            </a:r>
            <a:r>
              <a:rPr lang="cs-CZ" sz="3400" b="1" dirty="0" smtClean="0">
                <a:latin typeface="+mj-lt"/>
                <a:cs typeface="AngsanaUPC" pitchFamily="18" charset="-34"/>
              </a:rPr>
              <a:t>exekuce</a:t>
            </a:r>
          </a:p>
          <a:p>
            <a:pPr>
              <a:buNone/>
            </a:pPr>
            <a:r>
              <a:rPr lang="cs-CZ" sz="3400" dirty="0" smtClean="0">
                <a:latin typeface="+mj-lt"/>
                <a:cs typeface="AngsanaUPC" pitchFamily="18" charset="-34"/>
              </a:rPr>
              <a:t>			                    -</a:t>
            </a:r>
            <a:r>
              <a:rPr lang="cs-CZ" sz="3400" b="1" dirty="0" smtClean="0">
                <a:latin typeface="+mj-lt"/>
                <a:cs typeface="AngsanaUPC" pitchFamily="18" charset="-34"/>
              </a:rPr>
              <a:t> exekutor</a:t>
            </a:r>
          </a:p>
          <a:p>
            <a:pPr>
              <a:buNone/>
            </a:pPr>
            <a:r>
              <a:rPr lang="cs-CZ" sz="3400" dirty="0">
                <a:latin typeface="+mj-lt"/>
                <a:cs typeface="AngsanaUPC" pitchFamily="18" charset="-34"/>
              </a:rPr>
              <a:t>	</a:t>
            </a:r>
            <a:r>
              <a:rPr lang="cs-CZ" sz="3400" dirty="0" smtClean="0">
                <a:latin typeface="+mj-lt"/>
                <a:cs typeface="AngsanaUPC" pitchFamily="18" charset="-34"/>
              </a:rPr>
              <a:t>				 - </a:t>
            </a:r>
            <a:r>
              <a:rPr lang="cs-CZ" sz="3400" b="1" dirty="0" smtClean="0">
                <a:latin typeface="+mj-lt"/>
                <a:cs typeface="AngsanaUPC" pitchFamily="18" charset="-34"/>
              </a:rPr>
              <a:t>exekuce majetku</a:t>
            </a:r>
          </a:p>
          <a:p>
            <a:pPr>
              <a:buFont typeface="Wingdings" pitchFamily="2" charset="2"/>
              <a:buChar char="§"/>
            </a:pPr>
            <a:r>
              <a:rPr lang="cs-CZ" sz="3400" dirty="0" smtClean="0">
                <a:latin typeface="+mj-lt"/>
                <a:cs typeface="AngsanaUPC" pitchFamily="18" charset="-34"/>
              </a:rPr>
              <a:t>Lze exekuci odmítnout?</a:t>
            </a:r>
          </a:p>
          <a:p>
            <a:pPr>
              <a:buFont typeface="Wingdings" pitchFamily="2" charset="2"/>
              <a:buChar char="§"/>
            </a:pPr>
            <a:r>
              <a:rPr lang="cs-CZ" sz="3400" dirty="0" smtClean="0">
                <a:latin typeface="+mj-lt"/>
                <a:cs typeface="AngsanaUPC" pitchFamily="18" charset="-34"/>
              </a:rPr>
              <a:t>Jak exekuci předejít?</a:t>
            </a:r>
          </a:p>
          <a:p>
            <a:pPr>
              <a:buFont typeface="Wingdings" pitchFamily="2" charset="2"/>
              <a:buChar char="§"/>
            </a:pPr>
            <a:r>
              <a:rPr lang="cs-CZ" sz="3400" dirty="0" smtClean="0">
                <a:latin typeface="+mj-lt"/>
                <a:cs typeface="AngsanaUPC" pitchFamily="18" charset="-34"/>
              </a:rPr>
              <a:t>Lze se nějak bránit neoprávněnému zabavení majetku?</a:t>
            </a:r>
          </a:p>
        </p:txBody>
      </p:sp>
      <p:sp>
        <p:nvSpPr>
          <p:cNvPr id="4" name="Obdélník 3"/>
          <p:cNvSpPr/>
          <p:nvPr/>
        </p:nvSpPr>
        <p:spPr>
          <a:xfrm>
            <a:off x="7928666" y="5589240"/>
            <a:ext cx="792088" cy="864096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467544" y="404664"/>
            <a:ext cx="7920037" cy="1143000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000" b="1" i="0" u="none" strike="noStrike" kern="1200" cap="sm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endParaRPr kumimoji="0" lang="cs-CZ" sz="3000" b="1" i="0" u="none" strike="noStrike" kern="1200" cap="small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itchFamily="34" charset="0"/>
              <a:ea typeface="+mj-ea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4437112"/>
            <a:ext cx="8136904" cy="422568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>
                <a:latin typeface="+mj-lt"/>
              </a:rPr>
              <a:t>= výkon, provedení, uskutečnění soudního, úředního a jiného rozhodnutí (postihujícího zvláště dlužníky)</a:t>
            </a:r>
            <a:endParaRPr lang="cs-CZ" sz="3600" dirty="0">
              <a:latin typeface="+mj-lt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928666" y="5589240"/>
            <a:ext cx="792088" cy="864096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 l="34801" t="28172" r="24460" b="19657"/>
          <a:stretch>
            <a:fillRect/>
          </a:stretch>
        </p:blipFill>
        <p:spPr bwMode="auto">
          <a:xfrm>
            <a:off x="1835696" y="260648"/>
            <a:ext cx="5478043" cy="39442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4005064"/>
            <a:ext cx="8064896" cy="4873752"/>
          </a:xfrm>
        </p:spPr>
        <p:txBody>
          <a:bodyPr/>
          <a:lstStyle/>
          <a:p>
            <a:pPr>
              <a:buNone/>
            </a:pPr>
            <a:r>
              <a:rPr lang="cs-CZ" sz="3200" dirty="0" smtClean="0"/>
              <a:t>=</a:t>
            </a:r>
            <a:r>
              <a:rPr lang="cs-CZ" dirty="0" smtClean="0"/>
              <a:t> </a:t>
            </a:r>
            <a:r>
              <a:rPr lang="cs-CZ" sz="3200" dirty="0" smtClean="0">
                <a:latin typeface="+mj-lt"/>
              </a:rPr>
              <a:t>úřední osoba, která na základě rozhodnutí soudu vykonává exekuci</a:t>
            </a:r>
          </a:p>
          <a:p>
            <a:pPr>
              <a:buFont typeface="Wingdings" pitchFamily="2" charset="2"/>
              <a:buChar char="§"/>
            </a:pPr>
            <a:r>
              <a:rPr lang="cs-CZ" sz="3200" dirty="0" smtClean="0">
                <a:latin typeface="+mj-lt"/>
              </a:rPr>
              <a:t>ze zákona má rozsáhlé pravomoci – právo vstoupit do domu či bytu dlužníka i za jeho nepřítomnosti (v doprovodu Policie ČR)</a:t>
            </a:r>
            <a:endParaRPr lang="cs-CZ" sz="3200" dirty="0">
              <a:latin typeface="+mj-lt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072682" y="5589240"/>
            <a:ext cx="648072" cy="864096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 l="34586" t="28172" r="24460" b="20641"/>
          <a:stretch>
            <a:fillRect/>
          </a:stretch>
        </p:blipFill>
        <p:spPr bwMode="auto">
          <a:xfrm>
            <a:off x="1907704" y="188640"/>
            <a:ext cx="5328592" cy="3744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928666" y="5589240"/>
            <a:ext cx="792088" cy="864096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3212976"/>
            <a:ext cx="8219256" cy="2900936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100" dirty="0" smtClean="0">
                <a:latin typeface="+mj-lt"/>
              </a:rPr>
              <a:t>= jedná se o úřední vymáhání dlužné částky a bývá doprovázeno zabavením majetku</a:t>
            </a:r>
          </a:p>
          <a:p>
            <a:pPr>
              <a:buFont typeface="Wingdings" pitchFamily="2" charset="2"/>
              <a:buChar char="§"/>
            </a:pPr>
            <a:r>
              <a:rPr lang="cs-CZ" sz="3100" dirty="0" smtClean="0">
                <a:latin typeface="+mj-lt"/>
              </a:rPr>
              <a:t>je-li vůči dlužníkovi vydán příslušný </a:t>
            </a:r>
            <a:r>
              <a:rPr lang="cs-CZ" sz="3100" b="1" dirty="0" smtClean="0">
                <a:latin typeface="+mj-lt"/>
              </a:rPr>
              <a:t>soudní příkaz</a:t>
            </a:r>
            <a:r>
              <a:rPr lang="cs-CZ" sz="3100" dirty="0" smtClean="0">
                <a:latin typeface="+mj-lt"/>
              </a:rPr>
              <a:t>, dostává se do jeho domácnosti exekutor a </a:t>
            </a:r>
            <a:r>
              <a:rPr lang="cs-CZ" sz="3100" b="1" dirty="0" smtClean="0">
                <a:latin typeface="+mj-lt"/>
              </a:rPr>
              <a:t>úředně </a:t>
            </a:r>
            <a:r>
              <a:rPr lang="cs-CZ" sz="3100" dirty="0" smtClean="0">
                <a:latin typeface="+mj-lt"/>
              </a:rPr>
              <a:t>zabaví majetek</a:t>
            </a:r>
          </a:p>
          <a:p>
            <a:pPr>
              <a:buFont typeface="Wingdings" pitchFamily="2" charset="2"/>
              <a:buChar char="§"/>
            </a:pPr>
            <a:r>
              <a:rPr lang="cs-CZ" sz="3100" dirty="0" smtClean="0">
                <a:latin typeface="+mj-lt"/>
              </a:rPr>
              <a:t>zabavený majetek jde do </a:t>
            </a:r>
            <a:r>
              <a:rPr lang="cs-CZ" sz="3100" b="1" dirty="0" smtClean="0">
                <a:latin typeface="+mj-lt"/>
              </a:rPr>
              <a:t>dražby</a:t>
            </a:r>
            <a:r>
              <a:rPr lang="cs-CZ" sz="3100" dirty="0" smtClean="0">
                <a:latin typeface="+mj-lt"/>
              </a:rPr>
              <a:t> (výnosy slouží </a:t>
            </a:r>
          </a:p>
          <a:p>
            <a:pPr>
              <a:buNone/>
            </a:pPr>
            <a:r>
              <a:rPr lang="cs-CZ" sz="3100" dirty="0" smtClean="0">
                <a:latin typeface="+mj-lt"/>
              </a:rPr>
              <a:t>   k úhradě dluhu věřiteli) </a:t>
            </a:r>
            <a:endParaRPr lang="cs-CZ" sz="3100" dirty="0">
              <a:latin typeface="+mj-lt"/>
            </a:endParaRP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 cstate="print"/>
          <a:srcRect l="34586" t="29156" r="24460" b="19657"/>
          <a:stretch>
            <a:fillRect/>
          </a:stretch>
        </p:blipFill>
        <p:spPr bwMode="auto">
          <a:xfrm>
            <a:off x="1979712" y="44624"/>
            <a:ext cx="4608512" cy="3238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6" descr="C:\Users\Deniska\Desktop\Bez názvu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48167" y="188641"/>
            <a:ext cx="4178668" cy="2880319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196752"/>
            <a:ext cx="5400600" cy="1800200"/>
          </a:xfrm>
        </p:spPr>
        <p:txBody>
          <a:bodyPr>
            <a:noAutofit/>
          </a:bodyPr>
          <a:lstStyle/>
          <a:p>
            <a:r>
              <a:rPr lang="cs-CZ" sz="4800" b="1" spc="300" dirty="0" smtClean="0">
                <a:solidFill>
                  <a:srgbClr val="FF0000"/>
                </a:solidFill>
                <a:latin typeface="Arial Rounded MT Bold" pitchFamily="34" charset="0"/>
              </a:rPr>
              <a:t>Lze exekuci odmítnout?</a:t>
            </a:r>
            <a:r>
              <a:rPr lang="cs-CZ" sz="4800" b="1" dirty="0" smtClean="0">
                <a:solidFill>
                  <a:srgbClr val="FF0000"/>
                </a:solidFill>
                <a:latin typeface="Arial Rounded MT Bold" pitchFamily="34" charset="0"/>
              </a:rPr>
              <a:t/>
            </a:r>
            <a:br>
              <a:rPr lang="cs-CZ" sz="4800" b="1" dirty="0" smtClean="0">
                <a:solidFill>
                  <a:srgbClr val="FF0000"/>
                </a:solidFill>
                <a:latin typeface="Arial Rounded MT Bold" pitchFamily="34" charset="0"/>
              </a:rPr>
            </a:br>
            <a:endParaRPr lang="cs-CZ" sz="4800" b="1" dirty="0">
              <a:solidFill>
                <a:srgbClr val="FF0000"/>
              </a:solidFill>
              <a:latin typeface="Arial Rounded MT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3501008"/>
            <a:ext cx="7992888" cy="487375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3600" dirty="0" smtClean="0">
                <a:latin typeface="+mj-lt"/>
              </a:rPr>
              <a:t>exekuci nelze odmítnout, jedná se </a:t>
            </a:r>
          </a:p>
          <a:p>
            <a:pPr>
              <a:buNone/>
            </a:pPr>
            <a:r>
              <a:rPr lang="cs-CZ" sz="3600" dirty="0" smtClean="0">
                <a:latin typeface="+mj-lt"/>
              </a:rPr>
              <a:t>   o úřední výkon – exekutora do bytu musíte pustit (většinou se odehrává za asistence Policie ČR)</a:t>
            </a:r>
          </a:p>
          <a:p>
            <a:endParaRPr lang="cs-CZ" sz="3600" dirty="0">
              <a:latin typeface="+mj-lt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928666" y="5589240"/>
            <a:ext cx="792088" cy="864096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6" descr="C:\Users\Deniska\Desktop\Bez názvu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48167" y="188641"/>
            <a:ext cx="4178668" cy="2880319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692696"/>
            <a:ext cx="8229600" cy="1575048"/>
          </a:xfrm>
        </p:spPr>
        <p:txBody>
          <a:bodyPr>
            <a:normAutofit/>
          </a:bodyPr>
          <a:lstStyle/>
          <a:p>
            <a:r>
              <a:rPr lang="cs-CZ" sz="4800" b="1" spc="300" dirty="0" smtClean="0">
                <a:solidFill>
                  <a:srgbClr val="FF0000"/>
                </a:solidFill>
                <a:latin typeface="Arial Rounded MT Bold" pitchFamily="34" charset="0"/>
                <a:cs typeface="Aharoni" pitchFamily="2" charset="-79"/>
              </a:rPr>
              <a:t>Jak exekuci </a:t>
            </a:r>
            <a:br>
              <a:rPr lang="cs-CZ" sz="4800" b="1" spc="300" dirty="0" smtClean="0">
                <a:solidFill>
                  <a:srgbClr val="FF0000"/>
                </a:solidFill>
                <a:latin typeface="Arial Rounded MT Bold" pitchFamily="34" charset="0"/>
                <a:cs typeface="Aharoni" pitchFamily="2" charset="-79"/>
              </a:rPr>
            </a:br>
            <a:r>
              <a:rPr lang="cs-CZ" sz="4800" b="1" spc="300" dirty="0" smtClean="0">
                <a:solidFill>
                  <a:srgbClr val="FF0000"/>
                </a:solidFill>
                <a:latin typeface="Arial Rounded MT Bold" pitchFamily="34" charset="0"/>
                <a:cs typeface="Aharoni" pitchFamily="2" charset="-79"/>
              </a:rPr>
              <a:t>předejít?</a:t>
            </a:r>
          </a:p>
        </p:txBody>
      </p:sp>
      <p:sp>
        <p:nvSpPr>
          <p:cNvPr id="4" name="Obdélník 3"/>
          <p:cNvSpPr/>
          <p:nvPr/>
        </p:nvSpPr>
        <p:spPr>
          <a:xfrm>
            <a:off x="7928666" y="5589240"/>
            <a:ext cx="792088" cy="864096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3212976"/>
            <a:ext cx="8352928" cy="4320480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3200" dirty="0" smtClean="0">
                <a:latin typeface="+mj-lt"/>
              </a:rPr>
              <a:t>exekuci lze jednoduše předejít = </a:t>
            </a:r>
            <a:r>
              <a:rPr lang="cs-CZ" sz="3200" b="1" dirty="0" smtClean="0">
                <a:latin typeface="+mj-lt"/>
              </a:rPr>
              <a:t>nic a nikomu nedlužit</a:t>
            </a:r>
          </a:p>
          <a:p>
            <a:pPr>
              <a:buFont typeface="Wingdings" pitchFamily="2" charset="2"/>
              <a:buChar char="§"/>
            </a:pPr>
            <a:r>
              <a:rPr lang="cs-CZ" sz="3200" dirty="0" smtClean="0">
                <a:latin typeface="+mj-lt"/>
              </a:rPr>
              <a:t>nemusí jít jen o problémy se splácením půjček</a:t>
            </a:r>
          </a:p>
          <a:p>
            <a:pPr>
              <a:buNone/>
            </a:pPr>
            <a:r>
              <a:rPr lang="cs-CZ" sz="3200" dirty="0" smtClean="0">
                <a:latin typeface="+mj-lt"/>
              </a:rPr>
              <a:t>    → vždy v budoucnu nezapomeňte </a:t>
            </a:r>
            <a:r>
              <a:rPr lang="cs-CZ" sz="3200" b="1" dirty="0" smtClean="0">
                <a:latin typeface="+mj-lt"/>
              </a:rPr>
              <a:t>včas platit </a:t>
            </a:r>
            <a:r>
              <a:rPr lang="cs-CZ" sz="3200" dirty="0" smtClean="0">
                <a:latin typeface="+mj-lt"/>
              </a:rPr>
              <a:t>složenky, poplatky za odpady, nedoplatky za elektřinu, plyn apod.</a:t>
            </a:r>
            <a:endParaRPr lang="cs-CZ" sz="32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6" descr="C:\Users\Deniska\Desktop\Bez názvu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48167" y="116632"/>
            <a:ext cx="4178668" cy="2880319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069976"/>
            <a:ext cx="8229600" cy="1143000"/>
          </a:xfrm>
        </p:spPr>
        <p:txBody>
          <a:bodyPr>
            <a:no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latin typeface="Arial Rounded MT Bold" pitchFamily="34" charset="0"/>
              </a:rPr>
              <a:t>Lze se nějak bránit </a:t>
            </a:r>
            <a:br>
              <a:rPr lang="cs-CZ" sz="4400" b="1" dirty="0" smtClean="0">
                <a:solidFill>
                  <a:srgbClr val="FF0000"/>
                </a:solidFill>
                <a:latin typeface="Arial Rounded MT Bold" pitchFamily="34" charset="0"/>
              </a:rPr>
            </a:br>
            <a:r>
              <a:rPr lang="cs-CZ" sz="4400" b="1" dirty="0" smtClean="0">
                <a:solidFill>
                  <a:srgbClr val="FF0000"/>
                </a:solidFill>
                <a:latin typeface="Arial Rounded MT Bold" pitchFamily="34" charset="0"/>
              </a:rPr>
              <a:t>neoprávněnému </a:t>
            </a:r>
            <a:br>
              <a:rPr lang="cs-CZ" sz="4400" b="1" dirty="0" smtClean="0">
                <a:solidFill>
                  <a:srgbClr val="FF0000"/>
                </a:solidFill>
                <a:latin typeface="Arial Rounded MT Bold" pitchFamily="34" charset="0"/>
              </a:rPr>
            </a:br>
            <a:r>
              <a:rPr lang="cs-CZ" sz="4400" b="1" dirty="0" smtClean="0">
                <a:solidFill>
                  <a:srgbClr val="FF0000"/>
                </a:solidFill>
                <a:latin typeface="Arial Rounded MT Bold" pitchFamily="34" charset="0"/>
              </a:rPr>
              <a:t>zabavení majetku?</a:t>
            </a:r>
            <a:br>
              <a:rPr lang="cs-CZ" sz="4400" b="1" dirty="0" smtClean="0">
                <a:solidFill>
                  <a:srgbClr val="FF0000"/>
                </a:solidFill>
                <a:latin typeface="Arial Rounded MT Bold" pitchFamily="34" charset="0"/>
              </a:rPr>
            </a:br>
            <a:endParaRPr lang="cs-CZ" sz="4400" b="1" dirty="0">
              <a:solidFill>
                <a:srgbClr val="FF0000"/>
              </a:solidFill>
              <a:latin typeface="Arial Rounded MT Bold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900956" y="5589240"/>
            <a:ext cx="792088" cy="864096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3223517"/>
            <a:ext cx="8229600" cy="3301827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3000" dirty="0" smtClean="0">
                <a:latin typeface="+mj-lt"/>
              </a:rPr>
              <a:t>Může se stát, že ne vlastní vinou  může dojít </a:t>
            </a:r>
          </a:p>
          <a:p>
            <a:pPr>
              <a:spcBef>
                <a:spcPts val="0"/>
              </a:spcBef>
              <a:buNone/>
            </a:pPr>
            <a:r>
              <a:rPr lang="cs-CZ" sz="3000" dirty="0" smtClean="0">
                <a:latin typeface="+mj-lt"/>
              </a:rPr>
              <a:t>    k neoprávněnému zabavení majetku, že nás exekuce postihne neprávem. Ani v takovém případě není možné odmítnout exekutora vpustit.</a:t>
            </a:r>
          </a:p>
          <a:p>
            <a:pPr>
              <a:buFont typeface="Wingdings" pitchFamily="2" charset="2"/>
              <a:buChar char="§"/>
            </a:pPr>
            <a:r>
              <a:rPr lang="cs-CZ" sz="3000" dirty="0" smtClean="0">
                <a:latin typeface="+mj-lt"/>
              </a:rPr>
              <a:t>Můžeme se bránit </a:t>
            </a:r>
            <a:r>
              <a:rPr lang="cs-CZ" sz="3000" b="1" dirty="0" smtClean="0">
                <a:latin typeface="+mj-lt"/>
              </a:rPr>
              <a:t>pouze</a:t>
            </a:r>
            <a:r>
              <a:rPr lang="cs-CZ" sz="3000" dirty="0" smtClean="0">
                <a:latin typeface="+mj-lt"/>
              </a:rPr>
              <a:t> </a:t>
            </a:r>
            <a:r>
              <a:rPr lang="cs-CZ" sz="3000" b="1" dirty="0" smtClean="0">
                <a:latin typeface="+mj-lt"/>
              </a:rPr>
              <a:t>právní cestou </a:t>
            </a:r>
            <a:r>
              <a:rPr lang="cs-CZ" sz="3000" dirty="0" smtClean="0">
                <a:latin typeface="+mj-lt"/>
              </a:rPr>
              <a:t>– jedná se o zdlouhavou právní cestu odvolání a žalob.</a:t>
            </a:r>
            <a:endParaRPr lang="cs-CZ" sz="30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 idx="4294967295"/>
          </p:nvPr>
        </p:nvSpPr>
        <p:spPr>
          <a:xfrm>
            <a:off x="467544" y="404664"/>
            <a:ext cx="7920037" cy="1143000"/>
          </a:xfrm>
          <a:ln>
            <a:solidFill>
              <a:schemeClr val="tx1"/>
            </a:solidFill>
          </a:ln>
        </p:spPr>
        <p:txBody>
          <a:bodyPr/>
          <a:lstStyle/>
          <a:p>
            <a:pPr algn="l"/>
            <a:r>
              <a:rPr lang="cs-CZ" b="1" dirty="0" smtClean="0">
                <a:effectLst/>
              </a:rPr>
              <a:t> </a:t>
            </a:r>
            <a:r>
              <a:rPr lang="cs-CZ" b="1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Použité zdroje:</a:t>
            </a:r>
            <a:endParaRPr lang="cs-CZ" b="1" dirty="0">
              <a:solidFill>
                <a:schemeClr val="tx1"/>
              </a:solidFill>
              <a:effectLst/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229200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611560" y="2060848"/>
            <a:ext cx="8532440" cy="27699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5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NAVRÁTILOVÁ, P. – Finanční gramotnost – učebnice žáka.      </a:t>
            </a:r>
          </a:p>
          <a:p>
            <a:r>
              <a:rPr lang="cs-CZ" sz="24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II. 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</a:rPr>
              <a:t>Vyd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. Kralice na Hané: 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</a:rPr>
              <a:t>Computer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Media, 2011. 50 - 51 s. </a:t>
            </a:r>
          </a:p>
          <a:p>
            <a:r>
              <a:rPr lang="cs-CZ" sz="24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ISBN 978-80-7402-106-0</a:t>
            </a:r>
          </a:p>
          <a:p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 lvl="0"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Obrázky </a:t>
            </a:r>
            <a:r>
              <a:rPr lang="cs-CZ" sz="2400" dirty="0">
                <a:latin typeface="Calibri" pitchFamily="34" charset="0"/>
                <a:cs typeface="Calibri" pitchFamily="34" charset="0"/>
              </a:rPr>
              <a:t>z galerie </a:t>
            </a:r>
            <a:r>
              <a:rPr lang="cs-CZ" sz="2400" dirty="0">
                <a:latin typeface="Calibri" pitchFamily="34" charset="0"/>
                <a:cs typeface="Calibri" pitchFamily="34" charset="0"/>
                <a:hlinkClick r:id="rId3" action="ppaction://hlinksldjump"/>
              </a:rPr>
              <a:t>www.office.</a:t>
            </a:r>
            <a:r>
              <a:rPr lang="cs-CZ" sz="2400" dirty="0" err="1">
                <a:latin typeface="Calibri" pitchFamily="34" charset="0"/>
                <a:cs typeface="Calibri" pitchFamily="34" charset="0"/>
                <a:hlinkClick r:id="rId3" action="ppaction://hlinksldjump"/>
              </a:rPr>
              <a:t>com</a:t>
            </a:r>
            <a:r>
              <a:rPr lang="cs-CZ" sz="2400" dirty="0">
                <a:latin typeface="Calibri" pitchFamily="34" charset="0"/>
                <a:cs typeface="Calibri" pitchFamily="34" charset="0"/>
                <a:hlinkClick r:id="rId3" action="ppaction://hlinksldjump"/>
              </a:rPr>
              <a:t> </a:t>
            </a:r>
            <a:endParaRPr lang="cs-CZ" sz="2400" dirty="0">
              <a:latin typeface="Calibri" pitchFamily="34" charset="0"/>
              <a:cs typeface="Calibri" pitchFamily="34" charset="0"/>
            </a:endParaRP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600" dirty="0" smtClean="0"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928666" y="5589240"/>
            <a:ext cx="792088" cy="864096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Vlastní 11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373737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82</TotalTime>
  <Words>320</Words>
  <Application>Microsoft Office PowerPoint</Application>
  <PresentationFormat>Předvádění na obrazovce (4:3)</PresentationFormat>
  <Paragraphs>39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Snímek 1</vt:lpstr>
      <vt:lpstr>OBSAH</vt:lpstr>
      <vt:lpstr>Snímek 3</vt:lpstr>
      <vt:lpstr>Snímek 4</vt:lpstr>
      <vt:lpstr>Snímek 5</vt:lpstr>
      <vt:lpstr>Lze exekuci odmítnout? </vt:lpstr>
      <vt:lpstr>Jak exekuci  předejít?</vt:lpstr>
      <vt:lpstr>Lze se nějak bránit  neoprávněnému  zabavení majetku? </vt:lpstr>
      <vt:lpstr> 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Hela</dc:creator>
  <cp:lastModifiedBy>Rumcajs</cp:lastModifiedBy>
  <cp:revision>11</cp:revision>
  <dcterms:created xsi:type="dcterms:W3CDTF">2012-03-12T15:32:58Z</dcterms:created>
  <dcterms:modified xsi:type="dcterms:W3CDTF">2012-05-15T17:35:03Z</dcterms:modified>
</cp:coreProperties>
</file>