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2" d="100"/>
          <a:sy n="72" d="100"/>
        </p:scale>
        <p:origin x="-72" y="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B1F0CD-91C0-4194-B414-4CAE37C85CD1}" type="datetimeFigureOut">
              <a:rPr lang="cs-CZ" smtClean="0"/>
              <a:pPr/>
              <a:t>15.5.2012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46F5B-EC21-4C27-BEBE-30021708F6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posta.cz/assets/sluzby/penezni-sluzby/cr/poukazka_a_dobirkova8.gif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ktualne.centrum.cz/ekonomika/domaci-ekonomika/clanek.phtml?id=520003" TargetMode="External"/><Relationship Id="rId5" Type="http://schemas.openxmlformats.org/officeDocument/2006/relationships/hyperlink" Target="http://www.novinky.cz/ekonomika/205876-posta-bude-zkusebne-dorucovat-baliky-i-vecer.html" TargetMode="External"/><Relationship Id="rId4" Type="http://schemas.openxmlformats.org/officeDocument/2006/relationships/hyperlink" Target="http://www.koprivnice.cz/mesto/koprivnicke_noviny/kopnoviny/KN0802/foto0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899592" y="332656"/>
            <a:ext cx="7304856" cy="2808312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/>
            </a:solidFill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2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  <a:p>
            <a:pPr lvl="0">
              <a:spcBef>
                <a:spcPts val="1200"/>
              </a:spcBef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ZŠ Varnsdorf, Edisonova 2821, okres Děčín, příspěvková organizace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Člověk a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svět </a:t>
            </a:r>
            <a:r>
              <a:rPr lang="cs-CZ" sz="220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práce, </a:t>
            </a:r>
            <a:r>
              <a:rPr kumimoji="0" lang="cs-CZ" sz="2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Finanční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gramotnost, Platit se dá i jinak než penězi – Nástroje platebního styku</a:t>
            </a:r>
            <a:r>
              <a:rPr kumimoji="0" lang="cs-CZ" sz="2200" b="0" i="0" u="none" strike="noStrike" kern="1200" cap="none" spc="0" normalizeH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na pobočce České pošty 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(prezentace)</a:t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Mgr. Helena </a:t>
            </a:r>
            <a:r>
              <a:rPr kumimoji="0" lang="cs-CZ" sz="22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Foldinová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a číslo materiálu: </a:t>
            </a: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VY_62_INOVACE_09/I.SADA</a:t>
            </a:r>
            <a:r>
              <a:rPr kumimoji="0" lang="cs-CZ" sz="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964655" y="3429000"/>
            <a:ext cx="7272808" cy="1656184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  <p:txBody>
          <a:bodyPr vert="horz" lIns="91440" tIns="45720" rIns="91440" bIns="45720" rtlCol="0">
            <a:normAutofit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600" b="1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: Prezentace je určena pro žáky 9.ročníku,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slouží k výkladu učiva Nástroje platebního   styku na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pobočce České pošty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Období: září – prosinec 2011</a:t>
            </a:r>
            <a:endParaRPr kumimoji="0" lang="cs-CZ" sz="2200" b="0" i="1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lumMod val="95000"/>
                  <a:lumOff val="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 l="32232" t="18274" r="17323" b="15469"/>
          <a:stretch>
            <a:fillRect/>
          </a:stretch>
        </p:blipFill>
        <p:spPr bwMode="auto">
          <a:xfrm>
            <a:off x="0" y="-54768"/>
            <a:ext cx="9144000" cy="6912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067128" cy="4525963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None/>
            </a:pPr>
            <a:r>
              <a:rPr lang="cs-CZ" sz="4400" b="1" dirty="0" smtClean="0">
                <a:solidFill>
                  <a:schemeClr val="bg1"/>
                </a:solidFill>
              </a:rPr>
              <a:t>   Jaké možnosti mi pošta nabízí, pokud chci někomu </a:t>
            </a:r>
            <a:r>
              <a:rPr lang="cs-CZ" sz="4400" b="1" dirty="0" smtClean="0">
                <a:solidFill>
                  <a:srgbClr val="66FF33"/>
                </a:solidFill>
              </a:rPr>
              <a:t>poslat určitou finanční částku </a:t>
            </a:r>
            <a:r>
              <a:rPr lang="cs-CZ" sz="4400" b="1" dirty="0" smtClean="0">
                <a:solidFill>
                  <a:schemeClr val="bg1"/>
                </a:solidFill>
              </a:rPr>
              <a:t>nebo </a:t>
            </a:r>
            <a:r>
              <a:rPr lang="cs-CZ" sz="4400" b="1" dirty="0" smtClean="0">
                <a:solidFill>
                  <a:srgbClr val="66FF33"/>
                </a:solidFill>
              </a:rPr>
              <a:t>zaplatit za nějaké zboží </a:t>
            </a:r>
            <a:r>
              <a:rPr lang="cs-CZ" sz="4400" b="1" dirty="0" smtClean="0">
                <a:solidFill>
                  <a:schemeClr val="bg1"/>
                </a:solidFill>
              </a:rPr>
              <a:t>nebo </a:t>
            </a:r>
            <a:r>
              <a:rPr lang="cs-CZ" sz="4400" b="1" dirty="0" smtClean="0">
                <a:solidFill>
                  <a:srgbClr val="66FF33"/>
                </a:solidFill>
              </a:rPr>
              <a:t>službu</a:t>
            </a:r>
            <a:r>
              <a:rPr lang="cs-CZ" sz="4400" b="1" dirty="0" smtClean="0">
                <a:solidFill>
                  <a:schemeClr val="bg1"/>
                </a:solidFill>
              </a:rPr>
              <a:t>?  </a:t>
            </a:r>
          </a:p>
          <a:p>
            <a:pPr>
              <a:lnSpc>
                <a:spcPct val="120000"/>
              </a:lnSpc>
            </a:pPr>
            <a:endParaRPr lang="cs-CZ" sz="44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50107" t="20672" r="12502" b="67516"/>
          <a:stretch>
            <a:fillRect/>
          </a:stretch>
        </p:blipFill>
        <p:spPr bwMode="auto">
          <a:xfrm>
            <a:off x="0" y="0"/>
            <a:ext cx="9144000" cy="18448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79512" y="476672"/>
            <a:ext cx="6768752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Způsoby platebního styku:</a:t>
            </a:r>
          </a:p>
        </p:txBody>
      </p:sp>
      <p:sp>
        <p:nvSpPr>
          <p:cNvPr id="6" name="Obdélník 5"/>
          <p:cNvSpPr/>
          <p:nvPr/>
        </p:nvSpPr>
        <p:spPr>
          <a:xfrm>
            <a:off x="539552" y="2420888"/>
            <a:ext cx="7992888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  <a:buClr>
                <a:srgbClr val="FF3300"/>
              </a:buCl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poukázka neboli složenka na účet 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FF3300"/>
              </a:buCl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poukázka k výběru hotovosti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FF3300"/>
              </a:buCl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na dobírku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FF3300"/>
              </a:buClr>
              <a:buFont typeface="Wingdings" pitchFamily="2" charset="2"/>
              <a:buChar char="v"/>
            </a:pPr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Sdružené inkaso plateb obyvatelstva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rgbClr val="FF3300"/>
              </a:buClr>
            </a:pPr>
            <a:r>
              <a:rPr lang="cs-CZ" sz="3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   (SIPO)</a:t>
            </a:r>
            <a:endParaRPr lang="cs-CZ" sz="36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45101" t="27188" r="33869" b="47219"/>
          <a:stretch>
            <a:fillRect/>
          </a:stretch>
        </p:blipFill>
        <p:spPr bwMode="auto">
          <a:xfrm>
            <a:off x="-287798" y="0"/>
            <a:ext cx="9431798" cy="688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Poukázka neboli složenka na účet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složím na kterékoli pobočce ČP hotovost a ČP příslušnou částku složí na bankovní účet, který uvedu na složence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1266" name="Picture 2" descr="http://www.ceskaposta.cz/assets/sluzby/penezni-sluzby/cr/poukazka_a_dobirkova8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068960"/>
            <a:ext cx="7478334" cy="3608594"/>
          </a:xfrm>
          <a:prstGeom prst="rect">
            <a:avLst/>
          </a:prstGeom>
          <a:ln w="38100" cap="sq">
            <a:solidFill>
              <a:srgbClr val="FF33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5101" t="27188" r="33869" b="47219"/>
          <a:stretch>
            <a:fillRect/>
          </a:stretch>
        </p:blipFill>
        <p:spPr bwMode="auto">
          <a:xfrm>
            <a:off x="-287798" y="0"/>
            <a:ext cx="9431798" cy="688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Poukázka k výběru hotovosti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772816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složím na kterékoli pobočce ČP hotovost a ČP doručí 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   osobě, kterou 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   uvedu na </a:t>
            </a:r>
          </a:p>
          <a:p>
            <a:pPr>
              <a:buNone/>
            </a:pPr>
            <a:r>
              <a:rPr lang="cs-CZ" sz="3600" b="1" dirty="0" smtClean="0">
                <a:solidFill>
                  <a:schemeClr val="bg1"/>
                </a:solidFill>
              </a:rPr>
              <a:t>   složence</a:t>
            </a:r>
          </a:p>
          <a:p>
            <a:endParaRPr lang="cs-CZ" sz="3600" b="1" dirty="0">
              <a:solidFill>
                <a:schemeClr val="bg1"/>
              </a:solidFill>
            </a:endParaRPr>
          </a:p>
        </p:txBody>
      </p:sp>
      <p:pic>
        <p:nvPicPr>
          <p:cNvPr id="10242" name="Picture 2" descr="http://www.koprivnice.cz/mesto/koprivnicke_noviny/kopnoviny/KN0802/foto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492896"/>
            <a:ext cx="5482580" cy="4111935"/>
          </a:xfrm>
          <a:prstGeom prst="rect">
            <a:avLst/>
          </a:prstGeom>
          <a:noFill/>
          <a:ln>
            <a:solidFill>
              <a:srgbClr val="FF33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5101" t="27188" r="33869" b="47219"/>
          <a:stretch>
            <a:fillRect/>
          </a:stretch>
        </p:blipFill>
        <p:spPr bwMode="auto">
          <a:xfrm>
            <a:off x="-287798" y="0"/>
            <a:ext cx="9431798" cy="688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24544" y="260648"/>
            <a:ext cx="9468544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Na dobírku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568952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ČP mně doručí zásilku obsahující mnou objednané zboží a předá mně ji poté, co zaplatím cenu 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(tu pak ČP vyplatí tomu, u koho jsem si zboží objednal)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9218" name="Picture 2" descr="http://media.novinky.cz/015/200156-top_foto1-aqhj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59832" y="3478686"/>
            <a:ext cx="5498976" cy="3097757"/>
          </a:xfrm>
          <a:prstGeom prst="rect">
            <a:avLst/>
          </a:prstGeom>
          <a:noFill/>
          <a:ln>
            <a:solidFill>
              <a:srgbClr val="FF3300"/>
            </a:solidFill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5101" t="27188" r="33869" b="47219"/>
          <a:stretch>
            <a:fillRect/>
          </a:stretch>
        </p:blipFill>
        <p:spPr bwMode="auto">
          <a:xfrm>
            <a:off x="-287798" y="0"/>
            <a:ext cx="9431798" cy="688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7738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 Sdružené inkaso plateb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obyvatelstva (SIPO)</a:t>
            </a:r>
            <a:br>
              <a:rPr lang="cs-CZ" b="1" dirty="0" smtClean="0">
                <a:solidFill>
                  <a:srgbClr val="FF0000"/>
                </a:solidFill>
              </a:rPr>
            </a:b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36512" y="1927373"/>
            <a:ext cx="9144000" cy="4525963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cs-CZ" sz="3600" dirty="0" smtClean="0">
                <a:solidFill>
                  <a:schemeClr val="bg1"/>
                </a:solidFill>
              </a:rPr>
              <a:t>ČP nahlásím číslo mého účtu a čísla jiných účtů, přičemž souhlasím, aby majitelé těchto jiných účtů pravidelně vybírali prostřednictvím ČP z mého účtu určité částky</a:t>
            </a:r>
          </a:p>
          <a:p>
            <a:pPr>
              <a:spcBef>
                <a:spcPts val="600"/>
              </a:spcBef>
            </a:pPr>
            <a:r>
              <a:rPr lang="cs-CZ" sz="3600" dirty="0" smtClean="0">
                <a:solidFill>
                  <a:schemeClr val="bg1"/>
                </a:solidFill>
              </a:rPr>
              <a:t>(na celkovou částku, kterou ČP takto z mého účtu měsíčně vybírá, lze stanovit limit)</a:t>
            </a:r>
          </a:p>
          <a:p>
            <a:pPr>
              <a:spcBef>
                <a:spcPts val="600"/>
              </a:spcBef>
            </a:pPr>
            <a:r>
              <a:rPr lang="cs-CZ" sz="3600" dirty="0" smtClean="0">
                <a:solidFill>
                  <a:schemeClr val="bg1"/>
                </a:solidFill>
              </a:rPr>
              <a:t>Zavedení služby SIPO musím nahlásit také bance, která vede můj účet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8194" name="Picture 2" descr="http://www.belici-pasky.com/uploaded/ceska-posta-log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73899" y="332656"/>
            <a:ext cx="1914525" cy="14287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5101" t="27188" r="33869" b="47219"/>
          <a:stretch>
            <a:fillRect/>
          </a:stretch>
        </p:blipFill>
        <p:spPr bwMode="auto">
          <a:xfrm>
            <a:off x="-287798" y="0"/>
            <a:ext cx="9431798" cy="688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04664"/>
            <a:ext cx="9540552" cy="4608512"/>
          </a:xfrm>
        </p:spPr>
        <p:txBody>
          <a:bodyPr>
            <a:noAutofit/>
          </a:bodyPr>
          <a:lstStyle/>
          <a:p>
            <a:pPr algn="l"/>
            <a:r>
              <a:rPr lang="cs-CZ" b="1" dirty="0" smtClean="0">
                <a:solidFill>
                  <a:srgbClr val="FF3300"/>
                </a:solidFill>
              </a:rPr>
              <a:t>Úkol č. 1: </a:t>
            </a:r>
            <a:r>
              <a:rPr lang="cs-CZ" b="1" dirty="0" smtClean="0">
                <a:solidFill>
                  <a:schemeClr val="bg1"/>
                </a:solidFill>
              </a:rPr>
              <a:t>Víš, jestli používají tví</a:t>
            </a: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rodiče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některý z uvedených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způsobů platebního styku 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na České poště?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45101" t="27188" r="33869" b="47219"/>
          <a:stretch>
            <a:fillRect/>
          </a:stretch>
        </p:blipFill>
        <p:spPr bwMode="auto">
          <a:xfrm>
            <a:off x="-287798" y="0"/>
            <a:ext cx="9431798" cy="688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340768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cs-CZ" b="1" dirty="0" smtClean="0">
                <a:solidFill>
                  <a:srgbClr val="FF3300"/>
                </a:solidFill>
              </a:rPr>
              <a:t>Úkol č. 2: </a:t>
            </a:r>
            <a:r>
              <a:rPr lang="cs-CZ" b="1" dirty="0" smtClean="0">
                <a:solidFill>
                  <a:schemeClr val="bg1"/>
                </a:solidFill>
              </a:rPr>
              <a:t>Uměl bys vyplnit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některou z poštovních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poukázek?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140968"/>
            <a:ext cx="8229600" cy="4525963"/>
          </a:xfrm>
        </p:spPr>
        <p:txBody>
          <a:bodyPr/>
          <a:lstStyle/>
          <a:p>
            <a:r>
              <a:rPr lang="cs-CZ" sz="4000" dirty="0" smtClean="0">
                <a:solidFill>
                  <a:schemeClr val="bg1"/>
                </a:solidFill>
              </a:rPr>
              <a:t>Jmenuj důležité údaje, které musíš vyplnit</a:t>
            </a:r>
          </a:p>
          <a:p>
            <a:r>
              <a:rPr lang="cs-CZ" sz="4000" dirty="0" smtClean="0">
                <a:solidFill>
                  <a:schemeClr val="bg1"/>
                </a:solidFill>
              </a:rPr>
              <a:t>Kdo je to odesílatel a kdo adresát?</a:t>
            </a:r>
          </a:p>
          <a:p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45101" t="27188" r="33869" b="47219"/>
          <a:stretch>
            <a:fillRect/>
          </a:stretch>
        </p:blipFill>
        <p:spPr bwMode="auto">
          <a:xfrm>
            <a:off x="-287798" y="0"/>
            <a:ext cx="9431798" cy="6885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76672"/>
            <a:ext cx="8136904" cy="424847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>
                <a:solidFill>
                  <a:srgbClr val="FF3300"/>
                </a:solidFill>
              </a:rPr>
              <a:t>Úkol č. 3: </a:t>
            </a:r>
            <a:r>
              <a:rPr lang="cs-CZ" b="1" dirty="0" smtClean="0">
                <a:solidFill>
                  <a:schemeClr val="bg1"/>
                </a:solidFill>
              </a:rPr>
              <a:t>Kdo si pamatuje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všechny způsoby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platebního styku na ČP,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které jsme si dnes</a:t>
            </a:r>
            <a:br>
              <a:rPr lang="cs-CZ" b="1" dirty="0" smtClean="0">
                <a:solidFill>
                  <a:schemeClr val="bg1"/>
                </a:solidFill>
              </a:rPr>
            </a:br>
            <a:r>
              <a:rPr lang="cs-CZ" b="1" dirty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                 uvedli?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280920" cy="1143000"/>
          </a:xfrm>
          <a:ln>
            <a:solidFill>
              <a:schemeClr val="tx1"/>
            </a:solidFill>
          </a:ln>
        </p:spPr>
        <p:txBody>
          <a:bodyPr/>
          <a:lstStyle/>
          <a:p>
            <a:pPr algn="l"/>
            <a:r>
              <a:rPr lang="cs-CZ" b="1" dirty="0" smtClean="0"/>
              <a:t>Použité zdroje:</a:t>
            </a:r>
            <a:endParaRPr lang="cs-CZ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205561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611560" y="1844824"/>
            <a:ext cx="82809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hlinkClick r:id="rId3"/>
              </a:rPr>
              <a:t>  http://www.</a:t>
            </a:r>
            <a:r>
              <a:rPr lang="cs-CZ" dirty="0" err="1" smtClean="0">
                <a:hlinkClick r:id="rId3"/>
              </a:rPr>
              <a:t>ceskaposta.cz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assets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sluzby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penezni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sluzby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cr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poukazka</a:t>
            </a:r>
            <a:r>
              <a:rPr lang="cs-CZ" dirty="0" smtClean="0">
                <a:hlinkClick r:id="rId3"/>
              </a:rPr>
              <a:t>_a_dobirkova8.gif</a:t>
            </a:r>
            <a:r>
              <a:rPr lang="cs-CZ" dirty="0" smtClean="0"/>
              <a:t> fotografie poštovní poukázky</a:t>
            </a:r>
            <a:endParaRPr lang="cs-CZ" dirty="0" smtClean="0">
              <a:hlinkClick r:id="rId4"/>
            </a:endParaRPr>
          </a:p>
          <a:p>
            <a:pPr>
              <a:buClrTx/>
              <a:buFont typeface="Arial" pitchFamily="34" charset="0"/>
              <a:buChar char="•"/>
            </a:pPr>
            <a:r>
              <a:rPr lang="cs-CZ" dirty="0" smtClean="0">
                <a:hlinkClick r:id="rId4"/>
              </a:rPr>
              <a:t> http://www.</a:t>
            </a:r>
            <a:r>
              <a:rPr lang="cs-CZ" dirty="0" err="1" smtClean="0">
                <a:hlinkClick r:id="rId4"/>
              </a:rPr>
              <a:t>koprivnice.cz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mesto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koprivnicke</a:t>
            </a:r>
            <a:r>
              <a:rPr lang="cs-CZ" dirty="0" smtClean="0">
                <a:hlinkClick r:id="rId4"/>
              </a:rPr>
              <a:t>_noviny/</a:t>
            </a:r>
            <a:r>
              <a:rPr lang="cs-CZ" dirty="0" err="1" smtClean="0">
                <a:hlinkClick r:id="rId4"/>
              </a:rPr>
              <a:t>kopnoviny</a:t>
            </a:r>
            <a:r>
              <a:rPr lang="cs-CZ" dirty="0" smtClean="0">
                <a:hlinkClick r:id="rId4"/>
              </a:rPr>
              <a:t>/KN0802/foto03.jpg </a:t>
            </a:r>
            <a:r>
              <a:rPr lang="cs-CZ" dirty="0" smtClean="0"/>
              <a:t> </a:t>
            </a:r>
            <a:r>
              <a:rPr lang="cs-CZ" dirty="0" smtClean="0">
                <a:cs typeface="Arial" pitchFamily="34" charset="0"/>
              </a:rPr>
              <a:t>fotografie interiéru kopřivnické pobočky ČP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dirty="0" smtClean="0">
                <a:hlinkClick r:id="rId5"/>
              </a:rPr>
              <a:t>http://www.novinky.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/ekonomika/205876-posta-bude-</a:t>
            </a:r>
            <a:r>
              <a:rPr lang="cs-CZ" dirty="0" err="1" smtClean="0">
                <a:hlinkClick r:id="rId5"/>
              </a:rPr>
              <a:t>zkusebne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dorucovat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baliky</a:t>
            </a:r>
            <a:r>
              <a:rPr lang="cs-CZ" dirty="0" smtClean="0">
                <a:hlinkClick r:id="rId5"/>
              </a:rPr>
              <a:t>-i-  </a:t>
            </a:r>
            <a:r>
              <a:rPr lang="cs-CZ" dirty="0" err="1" smtClean="0">
                <a:hlinkClick r:id="rId5"/>
              </a:rPr>
              <a:t>vecer.html</a:t>
            </a:r>
            <a:r>
              <a:rPr lang="cs-CZ" dirty="0" smtClean="0"/>
              <a:t> dodávka ČP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dirty="0" smtClean="0">
                <a:hlinkClick r:id="rId6"/>
              </a:rPr>
              <a:t> http://aktualne.centrum.cz/ekonomika/domaci-ekonomika/clanek.phtml?id=520003</a:t>
            </a:r>
            <a:r>
              <a:rPr lang="cs-CZ" dirty="0" smtClean="0"/>
              <a:t> logo ČP  </a:t>
            </a:r>
            <a:endParaRPr lang="cs-CZ" dirty="0" smtClean="0"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cs typeface="Arial" pitchFamily="34" charset="0"/>
              </a:rPr>
              <a:t> Citace 11.11.2011 </a:t>
            </a:r>
          </a:p>
          <a:p>
            <a:pPr>
              <a:buClrTx/>
              <a:buFont typeface="Arial" pitchFamily="34" charset="0"/>
              <a:buChar char="•"/>
            </a:pPr>
            <a:r>
              <a:rPr lang="cs-CZ" cap="all" dirty="0" smtClean="0">
                <a:cs typeface="Arial" pitchFamily="34" charset="0"/>
              </a:rPr>
              <a:t> Skořepa, M. – Skořepová E. </a:t>
            </a:r>
            <a:r>
              <a:rPr lang="cs-CZ" dirty="0" smtClean="0">
                <a:cs typeface="Arial" pitchFamily="34" charset="0"/>
              </a:rPr>
              <a:t>Finanční a ekonomická gramotnost I. </a:t>
            </a:r>
            <a:r>
              <a:rPr lang="cs-CZ" dirty="0" err="1" smtClean="0">
                <a:cs typeface="Arial" pitchFamily="34" charset="0"/>
              </a:rPr>
              <a:t>vyd</a:t>
            </a:r>
            <a:r>
              <a:rPr lang="cs-CZ" dirty="0" smtClean="0">
                <a:cs typeface="Arial" pitchFamily="34" charset="0"/>
              </a:rPr>
              <a:t>. Praha:</a:t>
            </a:r>
          </a:p>
          <a:p>
            <a:pPr>
              <a:buClrTx/>
            </a:pPr>
            <a:r>
              <a:rPr lang="cs-CZ" dirty="0" err="1" smtClean="0">
                <a:cs typeface="Arial" pitchFamily="34" charset="0"/>
              </a:rPr>
              <a:t>Scientia</a:t>
            </a:r>
            <a:r>
              <a:rPr lang="cs-CZ" dirty="0" smtClean="0">
                <a:cs typeface="Arial" pitchFamily="34" charset="0"/>
              </a:rPr>
              <a:t>, 2008. 111, 114 s. ISBN 978-80-86960-40-1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320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Poukázka neboli složenka na účet</vt:lpstr>
      <vt:lpstr>Poukázka k výběru hotovosti</vt:lpstr>
      <vt:lpstr>Na dobírku</vt:lpstr>
      <vt:lpstr> Sdružené inkaso plateb  obyvatelstva (SIPO) </vt:lpstr>
      <vt:lpstr>Úkol č. 1: Víš, jestli používají tví rodiče                   některý z uvedených                    způsobů platebního styku                    na České poště?</vt:lpstr>
      <vt:lpstr>Úkol č. 2: Uměl bys vyplnit                   některou z poštovních                   poukázek?</vt:lpstr>
      <vt:lpstr>Úkol č. 3: Kdo si pamatuje                   všechny způsoby                   platebního styku na ČP,                   které jsme si dnes                   uvedli?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Hela</dc:creator>
  <cp:lastModifiedBy>Rumcajs</cp:lastModifiedBy>
  <cp:revision>14</cp:revision>
  <dcterms:created xsi:type="dcterms:W3CDTF">2011-11-11T16:19:29Z</dcterms:created>
  <dcterms:modified xsi:type="dcterms:W3CDTF">2012-05-15T17:11:26Z</dcterms:modified>
</cp:coreProperties>
</file>