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95" r:id="rId2"/>
    <p:sldId id="259" r:id="rId3"/>
    <p:sldId id="268" r:id="rId4"/>
    <p:sldId id="267" r:id="rId5"/>
    <p:sldId id="264" r:id="rId6"/>
    <p:sldId id="265" r:id="rId7"/>
    <p:sldId id="269" r:id="rId8"/>
    <p:sldId id="266" r:id="rId9"/>
    <p:sldId id="270" r:id="rId10"/>
    <p:sldId id="272" r:id="rId11"/>
    <p:sldId id="271" r:id="rId12"/>
    <p:sldId id="284" r:id="rId13"/>
    <p:sldId id="285" r:id="rId14"/>
    <p:sldId id="286" r:id="rId15"/>
    <p:sldId id="291" r:id="rId16"/>
    <p:sldId id="287" r:id="rId17"/>
    <p:sldId id="292" r:id="rId18"/>
    <p:sldId id="293" r:id="rId19"/>
    <p:sldId id="288" r:id="rId20"/>
    <p:sldId id="289" r:id="rId21"/>
    <p:sldId id="290" r:id="rId22"/>
    <p:sldId id="276" r:id="rId23"/>
    <p:sldId id="277" r:id="rId24"/>
    <p:sldId id="278" r:id="rId25"/>
    <p:sldId id="279" r:id="rId26"/>
    <p:sldId id="281" r:id="rId27"/>
    <p:sldId id="282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7F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277" autoAdjust="0"/>
  </p:normalViewPr>
  <p:slideViewPr>
    <p:cSldViewPr>
      <p:cViewPr>
        <p:scale>
          <a:sx n="80" d="100"/>
          <a:sy n="80" d="100"/>
        </p:scale>
        <p:origin x="-1086" y="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2531F4-9A18-4FC5-8AC3-E3DDD43B1FD9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5C4AB4-86B1-444A-B4B8-08703087BF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592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http://www.faunapark.cz/images/vylety-19-zlaty-chlum-large.jpg</a:t>
            </a:r>
          </a:p>
          <a:p>
            <a:r>
              <a:rPr lang="cs-CZ" dirty="0" smtClean="0"/>
              <a:t>http://www.faunapark.cz/images/vylety-27-jesenik-katovna-large.jpg</a:t>
            </a:r>
          </a:p>
          <a:p>
            <a:r>
              <a:rPr lang="cs-CZ" dirty="0" smtClean="0"/>
              <a:t>http://www.chaloupka-jeseniky.com/files/ZLATORUDNE%20MLYNY%20VE%20ZLATYCH%20HORACH.jpg</a:t>
            </a:r>
          </a:p>
          <a:p>
            <a:r>
              <a:rPr lang="cs-CZ" dirty="0" smtClean="0"/>
              <a:t>http://www.hrady.cz/data_g/7003/69660_300.jpg</a:t>
            </a:r>
          </a:p>
          <a:p>
            <a:r>
              <a:rPr lang="cs-CZ" dirty="0" smtClean="0"/>
              <a:t>http://www.treking.cz/treky/raci-udoli13.jpg</a:t>
            </a:r>
          </a:p>
          <a:p>
            <a:r>
              <a:rPr lang="cs-CZ" dirty="0" smtClean="0"/>
              <a:t>http://www.oblibene.org/userdata/shopimg/dlouhestrane/image/gener/big/11359466[1].jpg</a:t>
            </a:r>
          </a:p>
          <a:p>
            <a:r>
              <a:rPr lang="cs-CZ" dirty="0" smtClean="0"/>
              <a:t>http://www.chaloupka-jeseniky.com/files/VODNI%20TVRZ%20V%20JESENIKU.jpg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4AB4-86B1-444A-B4B8-08703087BFA2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61429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http://www.vkol.cz/img/ded/tp04.jpg</a:t>
            </a:r>
          </a:p>
          <a:p>
            <a:r>
              <a:rPr lang="cs-CZ" dirty="0" smtClean="0"/>
              <a:t>http://www.geology.cz/aplikace/fotoarchiv/sobr.php?r=700&amp;id=20393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4AB4-86B1-444A-B4B8-08703087BFA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2888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http://www.jeseniky.net/foto/pf_599_02.jpg</a:t>
            </a:r>
          </a:p>
          <a:p>
            <a:r>
              <a:rPr lang="cs-CZ" dirty="0" smtClean="0"/>
              <a:t>http://www.jeseniky.net/foto/pf_599_01.jpg</a:t>
            </a:r>
          </a:p>
          <a:p>
            <a:r>
              <a:rPr lang="cs-CZ" dirty="0" smtClean="0"/>
              <a:t>http://www.jeseniky.net/foto/pf_599_11.jpg</a:t>
            </a:r>
          </a:p>
          <a:p>
            <a:r>
              <a:rPr lang="cs-CZ" dirty="0" smtClean="0"/>
              <a:t>http://www.jeseniky.net/foto/pf_599_06.jpg</a:t>
            </a:r>
          </a:p>
          <a:p>
            <a:r>
              <a:rPr lang="cs-CZ" dirty="0" smtClean="0"/>
              <a:t>http://www.jeseniky.net/foto/pf_599_03.jpg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4AB4-86B1-444A-B4B8-08703087BFA2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07444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http://www.fotohistorie.cz/image.jpg.ashx?photoID=7371&amp;photoType=1</a:t>
            </a:r>
          </a:p>
          <a:p>
            <a:r>
              <a:rPr lang="cs-CZ" dirty="0" smtClean="0"/>
              <a:t>http://www.fotohistorie.cz/image.jpg.ashx?photoID=7373&amp;photoType=1</a:t>
            </a:r>
          </a:p>
          <a:p>
            <a:r>
              <a:rPr lang="cs-CZ" dirty="0" smtClean="0"/>
              <a:t>http://www.jeseniky.net/foto/pf_599_02.jpg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4AB4-86B1-444A-B4B8-08703087BFA2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10556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http://www.jeseniky.net/foto/pf_599_08.jpg</a:t>
            </a:r>
          </a:p>
          <a:p>
            <a:r>
              <a:rPr lang="cs-CZ" dirty="0" smtClean="0"/>
              <a:t>http://www.jeseniky.net/foto/pf_599_11.jpg</a:t>
            </a:r>
          </a:p>
          <a:p>
            <a:r>
              <a:rPr lang="cs-CZ" dirty="0" smtClean="0"/>
              <a:t>http://www.jeseniky.net/foto/pf_599_06.jpg</a:t>
            </a:r>
          </a:p>
          <a:p>
            <a:r>
              <a:rPr lang="cs-CZ" dirty="0" smtClean="0"/>
              <a:t>http://www.jeseniky.net/foto/pf_599_05.jpg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4AB4-86B1-444A-B4B8-08703087BFA2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23521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http://www.jeseniky.net/foto/pf_1944_07.jpg</a:t>
            </a:r>
          </a:p>
          <a:p>
            <a:r>
              <a:rPr lang="cs-CZ" dirty="0" smtClean="0"/>
              <a:t>http://www.jeseniky.net/foto/pf_1944_12.jpg</a:t>
            </a:r>
          </a:p>
          <a:p>
            <a:r>
              <a:rPr lang="cs-CZ" dirty="0" smtClean="0"/>
              <a:t>http://www.jeseniky.net/foto/pf_1944_11.jpg</a:t>
            </a:r>
          </a:p>
          <a:p>
            <a:r>
              <a:rPr lang="cs-CZ" dirty="0" smtClean="0"/>
              <a:t>http://www.jeseniky.net/foto/pf_1944_09.jpg</a:t>
            </a:r>
          </a:p>
          <a:p>
            <a:r>
              <a:rPr lang="cs-CZ" dirty="0" smtClean="0"/>
              <a:t>http://www.jeseniky.net/foto/pf_1944_01.jpg</a:t>
            </a:r>
          </a:p>
          <a:p>
            <a:r>
              <a:rPr lang="cs-CZ" dirty="0" smtClean="0"/>
              <a:t>http://www.jeseniky.net/foto/pf_1944_03.jpg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4AB4-86B1-444A-B4B8-08703087BFA2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44931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http://itras.cz/fotogalerie/zlatorudne-mlyny/velke/zlatorudne-mlyny-023.jpg</a:t>
            </a:r>
          </a:p>
          <a:p>
            <a:r>
              <a:rPr lang="cs-CZ" dirty="0" smtClean="0"/>
              <a:t>http://www.chaloupka-jeseniky.com/files/ZLATORUDNE%20MLYNY%20VE%20ZLATYCH%20HORACH.jpg</a:t>
            </a:r>
          </a:p>
          <a:p>
            <a:r>
              <a:rPr lang="cs-CZ" dirty="0" smtClean="0"/>
              <a:t>http://www.jeseniky.net/foto/pf_2867_04.jpg</a:t>
            </a:r>
          </a:p>
          <a:p>
            <a:r>
              <a:rPr lang="cs-CZ" dirty="0" smtClean="0"/>
              <a:t>http://www.jeseniky.net/foto/pf_2867_03.jpg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4AB4-86B1-444A-B4B8-08703087BFA2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7288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http://www.faunapark.cz/images/vylety-27-jesenik-katovna-large.jpg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4AB4-86B1-444A-B4B8-08703087BFA2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01017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http://www.zamky-hrady.cz/1/img/jansky_vrch_rs.jpg</a:t>
            </a:r>
          </a:p>
          <a:p>
            <a:r>
              <a:rPr lang="cs-CZ" dirty="0" smtClean="0"/>
              <a:t>http://www.treking.cz/treky/raci-udoli13.jpg</a:t>
            </a:r>
          </a:p>
          <a:p>
            <a:r>
              <a:rPr lang="cs-CZ" dirty="0" smtClean="0"/>
              <a:t>http://www.zamky-hrady.cz/1/img/jansky_vrch_let.jpg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4AB4-86B1-444A-B4B8-08703087BFA2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40017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http://www.leteckemotory.cz/let_jeseniky2006/p9090578.jpg</a:t>
            </a:r>
          </a:p>
          <a:p>
            <a:r>
              <a:rPr lang="cs-CZ" dirty="0" smtClean="0"/>
              <a:t>http://www.ejesenicko.cz/JesenikyImages/images/Bohupe/BiskupskaKupa_%20Rejviz_Zlaty_chlum/zlaty-chlum-5-jeseniky.jpg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C4AB4-86B1-444A-B4B8-08703087BFA2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1047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5AB7-2B0B-4971-A418-2D034E4DBC75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89EF-8D2E-4B7A-BEE8-0D640A06B6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9295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5AB7-2B0B-4971-A418-2D034E4DBC75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89EF-8D2E-4B7A-BEE8-0D640A06B6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58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5AB7-2B0B-4971-A418-2D034E4DBC75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89EF-8D2E-4B7A-BEE8-0D640A06B6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4429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5AB7-2B0B-4971-A418-2D034E4DBC75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89EF-8D2E-4B7A-BEE8-0D640A06B6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8815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5AB7-2B0B-4971-A418-2D034E4DBC75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89EF-8D2E-4B7A-BEE8-0D640A06B6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5709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5AB7-2B0B-4971-A418-2D034E4DBC75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89EF-8D2E-4B7A-BEE8-0D640A06B6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577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5AB7-2B0B-4971-A418-2D034E4DBC75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89EF-8D2E-4B7A-BEE8-0D640A06B6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1522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5AB7-2B0B-4971-A418-2D034E4DBC75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89EF-8D2E-4B7A-BEE8-0D640A06B6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5036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5AB7-2B0B-4971-A418-2D034E4DBC75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89EF-8D2E-4B7A-BEE8-0D640A06B6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1044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5AB7-2B0B-4971-A418-2D034E4DBC75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89EF-8D2E-4B7A-BEE8-0D640A06B6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608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5AB7-2B0B-4971-A418-2D034E4DBC75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289EF-8D2E-4B7A-BEE8-0D640A06B6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3142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65AB7-2B0B-4971-A418-2D034E4DBC75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C289EF-8D2E-4B7A-BEE8-0D640A06B6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7935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image" Target="../media/image6.jpeg"/><Relationship Id="rId3" Type="http://schemas.openxmlformats.org/officeDocument/2006/relationships/slide" Target="slide4.xml"/><Relationship Id="rId7" Type="http://schemas.openxmlformats.org/officeDocument/2006/relationships/image" Target="../media/image3.jpeg"/><Relationship Id="rId12" Type="http://schemas.openxmlformats.org/officeDocument/2006/relationships/slide" Target="slide10.xml"/><Relationship Id="rId1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6" Type="http://schemas.openxmlformats.org/officeDocument/2006/relationships/slide" Target="slide7.xml"/><Relationship Id="rId1" Type="http://schemas.openxmlformats.org/officeDocument/2006/relationships/slideLayout" Target="../slideLayouts/slideLayout4.xml"/><Relationship Id="rId6" Type="http://schemas.openxmlformats.org/officeDocument/2006/relationships/slide" Target="slide9.xml"/><Relationship Id="rId11" Type="http://schemas.openxmlformats.org/officeDocument/2006/relationships/image" Target="../media/image5.jpeg"/><Relationship Id="rId5" Type="http://schemas.openxmlformats.org/officeDocument/2006/relationships/slide" Target="slide12.xml"/><Relationship Id="rId15" Type="http://schemas.openxmlformats.org/officeDocument/2006/relationships/image" Target="../media/image7.jpeg"/><Relationship Id="rId10" Type="http://schemas.openxmlformats.org/officeDocument/2006/relationships/slide" Target="slide3.xml"/><Relationship Id="rId4" Type="http://schemas.openxmlformats.org/officeDocument/2006/relationships/image" Target="../media/image2.jpeg"/><Relationship Id="rId9" Type="http://schemas.openxmlformats.org/officeDocument/2006/relationships/image" Target="../media/image4.jpeg"/><Relationship Id="rId14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slide" Target="slide2.xml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1.jpg"/><Relationship Id="rId7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hyperlink" Target="http://www.fotohistorie.cz/FullFoto.aspx?photoID=7373" TargetMode="Externa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jpg"/><Relationship Id="rId5" Type="http://schemas.openxmlformats.org/officeDocument/2006/relationships/image" Target="../media/image24.jpeg"/><Relationship Id="rId4" Type="http://schemas.openxmlformats.org/officeDocument/2006/relationships/image" Target="../media/image23.jpg"/><Relationship Id="rId9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7" Type="http://schemas.openxmlformats.org/officeDocument/2006/relationships/slide" Target="slide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1.jpe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6.jpeg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424936" cy="1470025"/>
          </a:xfrm>
        </p:spPr>
        <p:txBody>
          <a:bodyPr/>
          <a:lstStyle/>
          <a:p>
            <a:pPr>
              <a:defRPr/>
            </a:pPr>
            <a:r>
              <a:rPr lang="cs-CZ" sz="3200" b="1" dirty="0"/>
              <a:t>VY_32_INOVACE_287_Stavby a </a:t>
            </a:r>
            <a:r>
              <a:rPr lang="cs-CZ" sz="3200" b="1" dirty="0" smtClean="0"/>
              <a:t>památky Jesenicka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Calibri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800" dirty="0">
                <a:solidFill>
                  <a:prstClr val="black"/>
                </a:solidFill>
                <a:cs typeface="Arial" charset="0"/>
              </a:rPr>
              <a:t>Identifikátor školy: 600 150 569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16842" y="1052736"/>
            <a:ext cx="153599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Jméno autora: Ivana Kašpárková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14229" y="1107963"/>
            <a:ext cx="134203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Datum vytvoření: 27.4.2011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6842" y="3933056"/>
            <a:ext cx="258115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Vzdělávací obor, téma</a:t>
            </a:r>
            <a:r>
              <a:rPr lang="cs-CZ" sz="800" smtClean="0">
                <a:solidFill>
                  <a:prstClr val="black"/>
                </a:solidFill>
                <a:cs typeface="Calibri" pitchFamily="34" charset="0"/>
              </a:rPr>
              <a:t>: </a:t>
            </a:r>
            <a:r>
              <a:rPr lang="cs-CZ" sz="800">
                <a:solidFill>
                  <a:prstClr val="black"/>
                </a:solidFill>
                <a:cs typeface="Calibri" pitchFamily="34" charset="0"/>
              </a:rPr>
              <a:t>Přírodovědná </a:t>
            </a:r>
            <a:r>
              <a:rPr lang="cs-CZ" sz="800" smtClean="0">
                <a:solidFill>
                  <a:prstClr val="black"/>
                </a:solidFill>
                <a:cs typeface="Calibri" pitchFamily="34" charset="0"/>
              </a:rPr>
              <a:t>praktika, </a:t>
            </a:r>
            <a:r>
              <a:rPr lang="cs-CZ" sz="800">
                <a:solidFill>
                  <a:prstClr val="black"/>
                </a:solidFill>
                <a:cs typeface="Calibri" pitchFamily="34" charset="0"/>
              </a:rPr>
              <a:t>Jesenicko 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6842" y="4300900"/>
            <a:ext cx="71526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Ročník: 8.,9.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056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www.fotosite.cz/souteze/fow_images/img/img_007803.jpg">
            <a:hlinkClick r:id="rId3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3" t="13291" r="2780" b="12152"/>
          <a:stretch/>
        </p:blipFill>
        <p:spPr bwMode="auto">
          <a:xfrm>
            <a:off x="1044674" y="1517607"/>
            <a:ext cx="2304256" cy="154795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sp>
        <p:nvSpPr>
          <p:cNvPr id="5" name="TextovéPole 4"/>
          <p:cNvSpPr txBox="1"/>
          <p:nvPr/>
        </p:nvSpPr>
        <p:spPr>
          <a:xfrm>
            <a:off x="3534962" y="3057306"/>
            <a:ext cx="2056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Památky a stavby našeho regionu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Vývojový diagram: děrná páska 5"/>
          <p:cNvSpPr/>
          <p:nvPr/>
        </p:nvSpPr>
        <p:spPr>
          <a:xfrm>
            <a:off x="7364011" y="6158278"/>
            <a:ext cx="1656184" cy="547069"/>
          </a:xfrm>
          <a:prstGeom prst="flowChartPunchedTap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5" action="ppaction://hlinksldjump"/>
              </a:rPr>
              <a:t>další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2463817" y="84342"/>
            <a:ext cx="4320481" cy="466665"/>
          </a:xfrm>
          <a:prstGeom prst="roundRect">
            <a:avLst/>
          </a:prstGeom>
          <a:solidFill>
            <a:srgbClr val="FA7F72"/>
          </a:solidFill>
          <a:ln>
            <a:solidFill>
              <a:srgbClr val="FA7F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Ukaž na památku či stavbu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2" name="Picture 2" descr="http://www.jesenik.unas.cz/images/04-27-jesenik-katovna-large.jpg">
            <a:hlinkClick r:id="rId6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" t="38132" r="398" b="8471"/>
          <a:stretch/>
        </p:blipFill>
        <p:spPr bwMode="auto">
          <a:xfrm>
            <a:off x="6061944" y="1500095"/>
            <a:ext cx="2088232" cy="149989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1.gstatic.com/images?q=tbn:ANd9GcRJ2_sSo37AY2XcYaEU1HOWegeZRZpsXT-U_uzW7v0SEi86RPxO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474" y="767722"/>
            <a:ext cx="1253877" cy="201895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8" descr="data:image/jpg;base64,/9j/4AAQSkZJRgABAQAAAQABAAD/2wBDAAkGBwgHBgkIBwgKCgkLDRYPDQwMDRsUFRAWIB0iIiAdHx8kKDQsJCYxJx8fLT0tMTU3Ojo6Iys/RD84QzQ5Ojf/2wBDAQoKCg0MDRoPDxo3JR8lNzc3Nzc3Nzc3Nzc3Nzc3Nzc3Nzc3Nzc3Nzc3Nzc3Nzc3Nzc3Nzc3Nzc3Nzc3Nzc3Nzf/wAARCACnAN8DASIAAhEBAxEB/8QAGwAAAQUBAQAAAAAAAAAAAAAAAwECBAUGAAf/xAA+EAACAgAEAwYEBAUCBQUBAAABAgMRAAQSIQUxQQYTIlFhcTKBkaEUscHwI0JS0eEH8RUWJGKCNENyksJT/8QAGAEBAQEBAQAAAAAAAAAAAAAAAQIAAwT/xAAkEQACAgICAgMAAwEAAAAAAAAAAQIRITESQQMiE1FhIzJCcf/aAAwDAQACEQMRAD8A1me4k+ez0sfD2GYQZzJxwSRt/DFMW3c34tugP5nFnxfIT5nIuvFM5JqKtGY8sxijUmj03I2PM7+WKvN5ifhc2RzUvdPwmPORozxC3h0KwQbfEukg8r+uNH2klizPDctLFKO4mljDSXsUbrfz5jlePRN4VIiKyZjhXCoF7SxZd8qI41zGYlBmbve8KgKBZsgC+d9R5Ysu2kMNtH3WlUyk+ZYKNtSrSbcgSfTphexeZHEM2kzMGdIJZGNi7knYcvKkGI/a15szJ2heJtEOWyKxO39V+LT87F+m3XGk25Z+ipIyv+nEsidqDUag/hpGQA2Dt9TjQ9uGfL5SYOrqc40QkUpXKm1jpdBwevw3yxlf9OlWbtvlNIZQsUhajY2U/wBxjf8A+oySScMiCEoqSo0jc9XPSK9/z9di6aBIBxji/c5CLhJVJCIIQzqdNqRuwrpaqP8AyxG4/lXPFMjkI5QZpyvjC/zAmrryF8q+HEOSeZ+IfiJIWml7nKxkpGK3UOAATZPt68hWLxI3zfaVs73ZSWNO6hjffQSosmjXJj+9sbCqimh3bSVJMhBwXJlhLmZ446U0VUbnn6AfX3rQZTIZXLRRRxwqqxikBo16+53xSSZWFu1ORylNL3ET5iRnF2xNAn/616Xi74rnMtwrJS56dQqRLvpXc+QHucc3pJARs5moMhl55BGO5iXdRtrboq7edfUYFwHhRy98QzKXnsyC8uokmO+SgncAD5/liLwTJ5viEkOe4rlxAkP/AKfLtz1XfeNRO/kOmLvPSyRqkOWKiea1QtyQAbsR1A/MgdbxnjCEiZ2SDPZ+PKqonOXbU6g2quR4Q3yske3niXHlFiYyaWkkIqyfhHko5Ae33wnD8nFk41y8KeCMfEdyzHmSfM/ribtiWYiSySQ0wVtA5+CzXyxWZjPRDOZbMWpSOUAvqB2YMh9qIW/X5YvnqvXGE7fPFko3n7sOuYiMMgPw6rVgdv5tKt6beuGOXQBuyaMkk3EJiCZc2FYnetaA7E9LZRiV2VEuY4FB320yPNqRT8L96137G8JwUjNcN4osMgMUuamEUlgbmtJB8wa+npiD2VeJ8nnppyYUTOzNPFuAgLWbPPYn05XWLfZmd2sy+Yk4Rn5IAFlg1OG73kyjU23UEWNz9MVfYCdpOAcSddP4h2KqxNhAsa8/IHl6lfTaz406wdm85mIczJJlJ4JPDWsrqYgG6ujdUSOvqMQ+yuQ/D9iozLDJFO4lzEeZQgb0SvryHIisN+oJZNBnZ2h4ZnUglRZppo4lfy1RpZ9guo4JFlmkiiyZjMccimV0JGyUtLt66RXLZueI2WgWbi2UydlstGDP8XOkQKCOg9PfFrkpBPnJpo0tmdkLEVQU0L9q29ziWymVmZA/4VmGUO0cs7OyMKAUyfCK6n9PXELK5xbysb6JFCag4Uvub+tUxu+v0lymGPs6mVbSAF1ykCv5z09SDv5A4r83mEy0eXkjcJLoUKDRsdAb8hR5fzN86WgHcfmTK8McJINc0WkAi206Wbl0F7fP6VkWeOXVwe8eRd5XOwJKkCh5Vy59PLC8fycbcOaRJD+JkddTMfFIpNVXIA2RXO69cCzrZdIfw+Qhd5QRLMpNd3bEKt9Tdbc9jjOzpGi4y2sCLQ0nehN0uwu92T5cr9+vPEz8SrRQtGHaMystobsgHEFsvNlkgfPTRGJ3DNoBFj+k77gdPbe8TcxIMvk2d9CkZk1fhFU1c/T741W0DaAyTheCyN4bjaGd6G6yrKpce9gi8O4pAYY83wxR4Ip4sxlQh3VXcgj5MD9cAMMiZziuVkSbvc1kpZ1DgKtGiQDzNMSKPpiRxaM5kcD4jI5XWgjkKtQa9LL9CpPzxVW1+nNaDdj8ieG5iXKvGvew5WISPVEsxZjf1+2IPF3eTsp2gzbkAZtrQHba1Ub+1YuTmBHnOPTAjwRRBT7oSPucVPHElHYSQsO6iEaUKBLW45+Q5YiTbtlPRh/9NEX/AJridkL3BJSgbnbG+4/kGQ5PXUEE+bjjeFX1arvckjYiufltjE/6YR12rjNUO5cbGxdY9G7ZZiPKcPy2ZnbSsWaRrA6i62wzeUEdGS7OCfMcQR8uTIQUfu2YeEhaBs7mgeXp0xpuz+Wef/iUjhbeYhTyBAO1jy2GM92clGWhzObgAMkcUr1V8lFfc4vOHwtkOybZzNZiUnumk7tG7tQTyHho89tzjSKYvA27ziXEOIldMLyrlYHNuWVNtwOW4BvfE11j4xxgo9SZTIV4DuGlI6//ABH39sdwvIRcP4HlpTqjaGPvWAc0xrrd4p+HyGfg6tnby2Vndmnl37zOMxPhUDcgjbzrYYneQLmPjYmLQZSLMZuaNijGFKRyP+8+ED/NYnZHKTiZs5nXVsy66QiHwxLz0jzPmevyxBi4qkTBIsrHBl6Cp+ImEJr0TcgcuYHLA5O0bQy1ImT0KpOiPM63cD+ml5+nXA0+jFxHKqZqWLkxUSeLaxy29tIv3HngqmrINgm+ePIeKdveIcQzyyZaOXLQoSI1SPUWBqyx38uQ9eeJ+R4/xHNAhs3PplGnVMWA350BRB+gxEvXYxjyPRczO7uUy4tgaLMp0r88VPat1/4TlZGCmQZuIKG5ai1bjqLxnmzbQ5cR5HMTxqiDTGskgJY876c98Minmmhh76WYnLuJESRdYVurGh68+WGL7M4tGm7N5ZMgM9w1irLBO2hW5hWAYfnz9MVvDc7+C4r2jypBUNNrjlfxAnSoa/YsDiPwjtBr4pLmeIRFA8XdylIyR4b8R8hVD5DAuzsevjnGp0ivLvnFhQOtmy6k15bAk+w8sWu7JZP7b5KDK9lM8VSqy6xgg+IUQFB8wfz98W2VyHc9l8vAkugR5dDqrUNgCdj0I2xB7fsI+yucW6VxGF25eIGvbF/lCE4RAzbqIFJ9tOD/ACjdmb4HJmDwaGWEIM5OViicjktEW3nQUn6Y0UUcXDsqkUSlzyF7tI3n7n97DGc7Hx91FmJs0NKZVu6iAvnQuvM7gAetc8aiNdTd/Mulq8KmvCP7/wC2B7KZl82Ug7MZuXMU5OZkUtHe47yqHyFfLGezmSmyqSfij3rd1FNIwau60hjoHsFr5bc7xpkgM/BuD5ZqZZ833jg0LW3f9Bip7VwqO/Rk0zSxvmEkG16aUKPkOW2OkX0F5IPEzO/E8mypIigJaSPp70mwu+/hpQx8t8KY1hyUjZfMlnXMRiTUdBkkZrD1WyiwAPz07lymWSWWPiL5nVI2mJdFkBFjI2N8rs37X1wPjOWLZPTlFjZRKIw8bBkUWPCADvZ38/leKTsGzUKuXzcxEmmSKHLlGmYciL1DceW1+h9MUnaOCabgsGVXTNMmdaMK9DV4S1/Qg8+eLLsqpzuRZmQmORi00zGhI17hfMXdnkLI3N1m+3krRCeD48q04kVg262osD3JHyBxof2N2brj8XdQpn0AvKtqksXqiIpwP/Hf/wAcY+PPPmOA8NgEyNHC8kbEL8dSFFI9xePRpY0lieN1DI6lWBGxBx5LlpVys/4Md2Ey+fEXMix3hN17nE+J3g3Zqc9M0cvaCJQ1vmII1I5klRtiw7aoE7IZparSI9r5eNcVwrNdoZInsauKWBfMRxi/zGJn+o03ddl8wdRAMiBttiLv9Ptgn0YxX+l7K3aBxfiKkj6Nf6Y3PbiMZjh2UyxLDv8AORpai63OMT/pQFbj8zaQNMDdPUY3vF5Fn4/wzJggmO53U1y5D/8AX0xvJtGief8ACZ48nFxBXclpD3SqRzAK2d/Y423aZCvBOHcOQ008sUZA5kAX+YGMKDFJxzMrelVzEjfKyL+gxq+LcZyOY7U8KQzfwMsrSs5G11t7/DjSawJadrHC5bJ8PEgjinkqUt//ACQW36YflOFniDLnM48kaNFoiyyHR3cfkTzsirqvLFTOY+O9rkIkjfJZBVLEtSk8/qT0/wC3GsfPZSOxJmoUo0dUgFYlulSAflMnl8pH3eWhjhW7IjULZ8zXPEHtLmFynA87MWAYREKSep2/XAM12r4LlgxbPwtpvZGvl+/scZPth2syPEeHyZDJh3JZWZxsrAdB86+mBJtmbwYuBl/EKym1DbeLljQ5SOOTSsoBVSp25n0Bvzxl8rKUkOw1arB08up+WL7hM0kmsuzMNWxHIbfsYPIrOnjdF3IKgYo8imrrYCvffAcu6pF4HJGnSKj5+58/X0wUZmg8QhALABWFAcif0+WI0jI0x0r3YB2tth7k9f74PF2M2O0mbUUVXYrQ1DYbUOQ262cWPYV0zLA5eF44jOczIJVIZf4YRQR0NltvJcVokIlJ12p6A0P7Xy2OLfhfHcrwwSzZsPGZ5FZfDselbdbJxc3REVZZ/wCpDBOyeaJ6yRD6uMWOazCQ9nBqkCE5dVFtVWAP1xhu33aFOIcGEGUzMbIZ17xVRrBuwNyOvp0xeZzjmUk4flMtDlZyNaMWKeE6V1He/TEclSQqLsk9ipTm1zRlUKYpiwQDYlrJb98htjSZ51hyU8jcljYn5DHm3Bu2OVyGczWaKzfg5I4ohEVUESKtE8+W23neJ3E+3uWzWUzHDhl5kzM9wINibY0P3vjOSs3F2XijuH4DAbJjy0jkX5Rgf/rFJ214gkebiy8qrOYMsRVjUzyWoYD0o/8A29MAzfbPh0+ZmnUOqxwDLpZBIt7Y0PRQPfGfzXFhxHi5zgbUVAYkg6Q9kgew8Iv54tNbNxZd8GWBMxlvxSvPFloSxULaoQQuqubKCD4qJvflsJfG52fgOcjMQUxZlAh23VnUppIq6GoUKusU3ZzNS5aZSXjeKJ+6JLDxJzJHqNt9z6Yg9o5WTiCmGeYZMTKI0QkqjCiFF8gKNEeXzxUZWrCUaZ6L2VzECdncojosKCMjTWn+Yqduh2B+eMT2weDPfjxHKR3MqLpBAO4HL0tTibkJnXgkEgJSGWN9IBJYm2K8+Xw/b1OMfxuaUStPI38bvDratN9MK9ckpbPV8x287NwjfP8AeVz0RMa+2PMuOcYy3d5njORDNHPxESIGWiQDe49axmZ0kzJ8BVW6lDsT5eYxYZqFx2Uy0LkMe/ZiT7HEQaWRaNRw3tYMvmm4tNklZ++kl0BqNy11roAPrgHafttLx/JHK9zFFGJAxUE6ga2BPzOM5mLThGWjV9LOws+YA236YgxRCJ28YYlgSep98MneAeidwvj2e4JMZ+HSrHM6aAxQPYJ3FUfIYg8R7Q8bk4j+PlnzJzqUUlQnYC+XlhkTEHYj4drHXESSWQZhqBBHQAG97v7YlvJlHBouDTy/8Emz0rt3ohKkk3bE1v8APFhlplEutW1gIANtrI/2xWQs/wDyxK0g1O7jaqvrgvCxarr/AKybK8gBtthcbKTpUWGbCiABWqRTuR5+v0OKXMZ12Oxtf5aP7/ZxMaZpNRFD0r1xFmAiatAADUprz640MbNLJX57M2SEZqW7ZWo/TBOE5hpsoXc0NZFt5D/fFfMEjOyMwJo0fLzHni44fDGmTTUNyN66k9cXbObJWVJLITqrSSaXkDi3yLyLQTofE1XdcvUViFkY4+9A308mPr98XWSjQuutRaXb77e2B5KTol5R5YwjoKXcHUQSwr6/XCq8kx1+IFqKOatunT6YNG4YNGlUx/m58+dV18OCNGkYYsq6zuVrkeovExRmyvmUkKXFalKUbsE+4xS8VfNBwEUdwF0v3h1K217+Q/xvjTGNoY7cDSw8O+5uv84zvaxZRk1aOyzMwcAVdbn7/lhmriVCXF2ZzPmb8XFrm1RofAQSavfe/wA8abh/GM3mwBLpJSFz3n9akUPnvjLyvGZ42ZR3j6d6+ClNfWjh3DMy2W4fn5x4mUImkn4iTZ9sceCpHVTuyxzfBBLFLNC0hZW8Uavsa5Hb57Yj8byedycUU7St4G1IBqtW6UfXB8vx6SLu2ML2uzajYO39vPEzNZuTO5ILC5WOwVFg15jfp1H+McW5xl+Hf0kv0qezMzTM6zxeEOzSAHxswBIBNbi2xYxd+gDlUjD5gJovYEDa2s0AeZ9MVXAIjlZJbMkekMjgvRK3fOuo2+WJ+bOY/CwoHdWeN2aIndySet8/i+uOjTttfRxi+mWWVgm0eGbvkshWQCrAJIrnyB39MCzHEXMWeyWYQFswYl1t/JpIAIHnzF/PAeEZ0RlIWl0u41lmPVq5HkL8/wC2AcakSJu4yMKl0dS7N/7YDAUTyFmgPc44Q8kk6OsoJqy2PahMrwrJcOy6qq5RQrSlt7proHler7YpYWj4vxGCNyFibWeQo8z7VsMROIZB8vG0pBRZ4mKqx3BDCxfLlv7HEaLMfgyXYEokaUKBPi36c+ePVGXJJHBxUS4jyy2NlI6KvI4k57RFw3Jwv8Lh2YH5Y7Kx95ErURfNjsTiRnoi2WgBUNUZr3s4YadhLoqOJIBlMkjimEer3B6YrVJvSNwoO3t6402YgJYqANlCi/QYpM9A0ThXVbYGggrGvJzkqiBRCihidOpNiwoHHLDrkMmldQ5IdqOHwxPK7PDFpA0ggHlt+uHqsitckY9TzrCxSwWM0ZHBlQDnLdqa8/P0wPh6O+VdkRaY6aY8rbp6YkcQkVOBwbgkyMTe/Nd/tgnCO4h4PGmZamdmYCgNxyx0uiSDEEJUHkp5CwRVXgOedQdBDMS43v1/f1xaT5ZK7xAVUjYlh4jXPFXm4wiK58J8rvxX/fE0ZsqnUPNILIGo0fM4sInZAIwWJUBdh1/XFeP/AFixtqFW7CvLp9cWUE4EerQxJBFgVWLsllpknGXBLIrqQdiu11i0y2oqpjp+WwbbFDBKXtGUKBW12fyxZQSw69I1eAkkk1f3rAYuFZlmH8IiVgSwEgIO/wArr1xMjlmcdxJagLerSdvvyxXR57LgKq3tQYahzujz9xg0WahaVVaUJYDL47YWdyPTzwmJzZqN494z4qB8W17E3WM/2rnQZJJEXxCcKST8Nj9jFtmZQYyEmjJjBMjo2ohhy28uf0xV8YTv8i5pnCAECh4vYcrrGehRl+LQQ5KTLrHKZmdS7UTVEV5ed4dAYouE5h5ZAimZFZ2O1gbj6k4g5nOd4MtCAWGXV1DN19PbbCyxifgWTDE0+cLO1bKAG39emOdYKTpk6QZZolVXUFuWjUN/bA5neAaNNsEDhRz672NvliukyUqcSWOeeMOo1qwagfl8sTcqQbV2VkFUV3AvpeOLO0J2yTk5dazM8Dx95IF0hvTny2G/2wnF8/3HEVeq7sGKjyc0QT6c8dE5TMAjTpViTQ+IkCvsjfbA4ljzuXDTjx9T7+2KklxDbsjw5/KpMcvOwFGlkI+EEcvUb8sWcQgyuUzqiBZYcwhFqdx6ruN9uWIcnCMvqEhDoyAaXW6Pp7YjPmSi6SrjUPD99/2ccuCZ1U3WSx4xnfx8mWgeFoI8tGixsF1iwLN11LE3/jFHLK8izMHAjVUG6bt0+XLE/L5pwFp1YVuNtrvl9cVUrU0qR3vVAemOnijTOfklcTbvmHRCTHJIoPJaBGJTSJJHlaYL1fUeW974DJoXUU1bnVbCyP7jDBNqBkCLQ5MFJI+mFNo8jnMPqieQlm2LEfFy+mKXjRX8QaClQljFokyHQFkJ2BJv4fl8sVHEXDTzWCpoAg9PMYE7YqbeGaLsLwfJcQy8suczkcYEhCwlwrNSje/LDe0nB1y2deDIW8YUMCzgncb8vI7Yo+GIfwpbU9Warz/f64tYnIW71E8hdDFSkZTaC5Lg8fFMr+GzZmhEQ30Aczte/MAC8DzcAhKZSFHZINSd4Rsd6BHy3w9JJAANTjrQIsn364VWkIBW3Iomjt9BgfktUb5EQZ8vMkdhtS3ejofM4hZt31LqUnWCGathX7GLXNa/wsh+JK8TC69vz+mI+VWWdVkcMwcULFgAHYD8zilJ0ZzRQ9y8OY1vETypj1F8gcWMBY5PU/8ACYEaQdxXM88WrZGU6VeDShI8WklQL9umIzZIKwARLDFSAx2AN36DDyf0Dl+A8s4id5HaiRsKJsYtsqUmplBBYkA72TZHKvMXiAsZPhGhdPLUSBYrn/msS81GYMurxGKRWPiUENR8rOFSMpWSZ6yWWnzcqWkCF2SMbkgcgPU3z88YrK9os4c+pTLQRGU6pIXGoC+gJ5Hlt540WZzBbLy5Vo7ikUL8VGudHz3GKocOywYFMqSwIOrXzPt1wfKrKUo1s1uQRJE/EqGTvAoOvzHID/Hv1xF4omXaCXSgRtBBsC+WIuXz0kWXSFYldUXYl6N/X29cAmlzOaYsyqiGwFU2N/8AbD8sSVJGbzSNF3Q20EMRQorsP7fc4l3DLkIIWzSRlDqLat+X98dn4O7zmWSPT4matPyxJThuWEpdkBe7Ook/bHKfkqKop+RIZm1kzMEQmde7QaVZmFjpV+XPngccbSSfxojqIFMP5x54tIyVsrIQR/Ttju8W7LGxvd4587N8qKeWQZYFCsiq7sd1v/t+XX64OHRXLRE6SKIPP3xYGVCtgnY9MI7JtZ5+YxTk3gy81YIaljGAWJF71vdb4BmMu8wdhG/eEdGFkYsiVAosvyrA2Yj+ivIYlSFedFZHkniC94ShNEBq2+mIC5d0zQLOrmRibF+Rxo0MhNF1BO4NXiDNHLDmoi0cbBXZth0IOOib6Fzst5MwS66XvUoJo+Ibb0P3zwTLZgsKiCMRY5m+XL9jfEfNQTVZkci/KgDf0wdMtKKt1NAkCx+gxN3o42+Q15Ra94GK6t2oAHntdYqs1pkzDsjKq6RuTi6czIFcOWLkMquSoHzo2P354osxCRqtuXTzwx2MUyxyMf8A0kTEgCtwNtW569Og5Ylh1lJEoCgHmQD15chfviJCRHlYoyyIWQCyDy51zrnWOGanWFFOUiZgx/iNI9sD/KRjPbJbySXWMxrIGPxbDVuDX2/fLHd1qIlMnJdwAd+Rw0d6xUhSBW63X51hkshLabawdwx2A+ZvrfyxLdA2hubBKR5czPRkqRWOwUc9ug3A+eLLJcaz+QgaLKZaFWVmYSRpbrt8Nk0OXl0xVxyf9QXVg2wVNiRXIe+/54ld8zL3RIChdOgDl8vP3xfJpDjoLDxftBmc0Dmsx/076tShjYbobsevlh/euz/wmKN/SBZr++G+MENuVfcBb6c9x74eqwxyqgWXUQQWI39rHM4zbZYukSKxfTJ3icyAGB9/TCNM71G0bo3wkFdtuXvhXkWNWhl8DWKIFkV/t9/TAzmQJBu6Ei1rlt0rByrsG0s2P0IoIIdaF25ujgUiqoDbgH/trA5JTIb0g38VgDlyrb/OHRoUXU+58truvXENnNyTGKC2zeJelDnhH8IIVdhsxHM4OW1+AHw3t/jDGKiyy1XLriCLKbMQyyZ1JyAI41pU077/AL/fWXZJ5PRHO8SqTz9d8NZVB3FH1wttg3Y3WCAAAyjcAHCOARSqdgQLO9e+Ed4yt6OfUcj7YUaAE0r4zy3xlKQ/JIQqspBkVACRsqheXU1hkkaRG43e71EEWK9sFkFEh10tV8vzwymcagxo7EkYeTM/KwAg7uW1csSxonYH32whgRFOkFmA5t09BiQUcDSSQOo2wtFVIcuf/EjBYfIAjyxXSfPkT5eeHd0wQEOLobXQ/PBVmO6mqPmOWO/FCMkKEPt0wqSRa8iHJmi8raxIoIJAFmyeRv5cvXAu/n7wLEg7ok1Q2s/mPyvEpoJVZSBIjxHUHINp6Akn74jR50qwVk5/zL+9vP547RtF95CoZoMs7BBGpG9rd9Ab898V2dcKRGoJ1LqNc9htib+JizRREtAQQ2rm3l+/TEDMTwtnQqapNKs3gHLqB9MNXktV0W5ykaqis60VF2L6f3H5YbJlo5LKMgVL2DDcflXzxNRYlyy5hpGcvYBJYlb/AC6fvlGeMN4SryCz47NE3uT6csQ4mlAGctKY7/lO4AO4rnfkf7Ye8SKoLRJ8RPwchz67X02wVEcxkxtaVpJD8uu9fP8AXCMw1KglKv4dSHcgX1ve/b132xqRPEGqNAdLRjYD2AO+2GrFHLKFJeQsRYJBI+fTrgskq2Q6MRuAps0Nj5+f7OGhI5LYRkNsKI+L5gDblgeUS66DLIERRoSMFQrACh51ty98AlkLd4hbW2oAWLJ+fzwrtMUZWJbUN9q6+ZwPTpG/hrewbxDYSmxrnWANIIJ29Tf7GECm32O/ULQHLmMLqbWNSjxNZIs7/X1w0lAe7vSB1YbN5YCNj1AWubHotFTt1wRpU0BQBbGxfl5fvywK1pSWBo/CBQHPkeoFc/zwTvbJ0EL4SLPzv6/v1TCA0FVqJU7gnTjm7wKxtSvIMp29sDL/AM2pSasHVvzrDzIGXmtry5EjrtjClgRFkcaVQ8+VWfbl644RsHIVQ38zADceeGCRAY1cEH+peW/XAw7m7Dt/L097xg0g1mmIokm7v4vphaJFmvvtgCSaUDk1ZNC9x9sKzqSzGiSKsMfvgtBgIRpYk18v98coRdWsn6D9cCRgSbGoH+YN5DD3J7whgy03Q3X154TYFVhsAl3yA3/3wMs9A7i7ok+WGySszCyS3Ki1fbDrDE2DuTQJ8vLAwoGTJZojbc0f1GFIkJvWq/8Ay2vDHePvCG0mxyax98LMzIxVQ2m/LUL9MFG4k3vJZ1cGf+FI+rugbUMeVgUCPSv74ZLAqNKziSIkWNcVFd6uiOW/TDAW7yLWQqyEd3z0qPOwTQFXWCDLSd0Sr0VJZ0SmA5bg/THbk7OrkwEKrmEGtpXMtmNGTfUOmki9x+YwDMQPKzNpALgA6bVgbA3Bvz/xie/ewTiNqlI+KmsN5cuVX0waKDMaO9kOYeTQNPdLrtCDsdwa579dxthU8mUmQIIGUCXWY1jUbsWGqiBt5k38vPEo5mdM41pIBqDBZSNV+tbX7YITPN3Zlg7uTSNLyQlATRobn05V0w2eDMZfMuc7L3cwIdlfbUPL1wSbKdjnzC94j6KZRQHn9fywJyJC8TBl8VkLVXVb16fnh00IEzKEInU3URUEG/LmTfKsCSJBpaOUR+Kw6SGwOu1XY9PXEO0TJSXY8KVVAkwuyFZ2sbDfrt+mHDOyFVjYKQLsm6Jsdd+X98By0hsSsoJiBBWQXq+xuj51sMLCrlEVQ9RLq0aBXIXYr93gJQ5JpNlYrzok/wB8KTqAkAocieWk+WBJQCjSzRoV2s0BzO42r+/phrrv8LKQCCuxIN8r+2MH/Q40qslKxeiAo39bvCgjRrjZwLo92TY2BvrXMYCsShhuCRXLf2w5o2dNWnvXSy1jZQORvGMmdcbx7USFOog8wDQveht+mHDSsZLLVsKBA/Ppt1wFtyXYhNNHxHmPLrv74Ix0ojCTvEcWQnIGhY8rGMP6NtQWaNBpLAKQ25P98KWdXox0TzujuB+/pjgI3LEojC/5P0HL8uuDx00oVWVSDV0dJPQVy63hSFIjLMXKGJ2SRQCSuw9/2MMkdpt0KvrA1ctyBRN/IYWGFoc1q0tKRuUU7rVbE4a7Ev3SqFQNaEhdYPIg1yquW+N0LWBI11Pbggb+EsRseXi8x1B+2FiiaSRY6Rn3soxIvzHmMP70xaBSkjxNIrHf3sbH1w2apVBKpTUQSQQPfy+eJIdIb4i7G9tgTyB89jhWkYgBiSo2F/ngSmm7sxtSL8SnYm+Qo11GH6UkMkjsEZV1aTvZNem23nhoeI9tAWg9qaNMa35/XHAVHqrbVdAbbj/GGya+8pthzPhHyGORiqswOm610NyDsNudYxqCFS5KqATVjSw/XA2CsSeVbEUTvjgTYLMp8yd+nL3wTvEcnukMjE7acJqHGdS6xmOK1GzqpU+e+2+CwSFYtMbhCy0SpNEeVjngBaeUkc5iw0miSRex9eg3wPvVLXIpFgDc1vguSB3ZPy7x98oky4Iskteo15+e2GFGjNsQUkB0+IWAD18h9MRC0bxyBWAYCqC6lY+RPT9++CTTKwUxKUUUWrYN67mx9a/LDyoU6WSU6LLGhlfcAeCSwSSaNHcch1r9MKmXDwIwlXUa6jy2re626VWBkBYA8pWbvQG0tsaJ6bDyPmOeBJGhBEUYkLHSjgHWD5D64W09lPdMJMTAGFPtv6ir2O2JM8U8TxySZRGjkDbQ0RQ36Havt8zgYDrACPAyudQY2Tt7e5wOWONirNEtqNq2F1uaAwJKzYWAcbh3TS7MWqkjNtuD09Kxza1jM8asBYs3t16fvfBu6b+FJ3zLJqLUNQO/re/y88OeENfdZdQrCiRJRY/PnjaBRYohV1DpmgwqiLYaeZ3FUL6DETvyojkEXiYciATR29sFTLCF21KuqQbagaN8yfbnWEyxbKFzHMheaLQYStsbHXUNjtz+lYdopqxZHDEIrBqB+H+b2rfA2GtgUkuOhfg6ke+2HStQChgzDna1pNAn9fphGEs8bSlGMRbSzr4VvmOu55muf1wcQr6O7tHfxqKoUHNVzr88DnjBJLPpevFq3Nnl74V1DKNZ/ifCS+9eXt+/mqGMsOfioWefpz+eMAkwmXQXVe7UjQGUAGq9ft64ih9MiLmTpiYjVyNL5gcvXpiSJaNuyKugaTXxV039NvljmCr/ABEli1MutVIvbcdDd+YwoVkWViVR4Jogg21JqKg71sL3r25YGqG9IkL2djXPlz2FDnhGQLojDPSqfAW2X0BuvPDWIhqwKJB35b71/nGbQyd4CPEwUtokKgnZW5H6HA5A6qGkvTqFpXIDqOn64IsmnSQg0k/F0+tfr5Y6RwdXeR6RdsQTd+u/6YEkRSGLqicqpkUHwk2BQ8sM0QkxqzMpQX5EjyBo0cOB71rBUrzu7sjyv97Y4HTrKqAg8qb641imOdtL/wAJCYzuo2uvI0d/t7YWIEliASziiKIv5D59ffAidxY8Z5DSCCemBvHrmjCNonLAamICr79RjGu2SJIO8AAkC6lBPiP98AkPcUZJG8ya8/nhiSTwh1kVC1lTe9b8wfrgTu1EEPYNWefLGyZstVzcoMJzS98IFqNWc0o616emCRxh+8KCWNmkLhlk3K/0k47HYVJ0RGT4jpUvKru7yOwpzVkbADnt0w2OHOJmxlAKmJI0tpI3G++/THY7E7Lq6Oz88kjVPNI88NoRQKjck177/PDo+8mj0QzuVRdZRvTcny9uuOx2GOXQN/yOI4JI8f8ADch2rmb1E9Th+RTMpL3iiNu7HeFD5D19PljsdiryWkEkZsznH0QqY5H5D1rcE73+7wKBmyjSxoX7p7FMaIo89uuw9MdjsavWzR+wMub0kayGYtVFAQQT5dMMSUTkrEo71QSAB8I32BPIel47HYYRTGPsrY9GOtHaQiUk0a3Fb8786w38eTCdTaXY8hdX51yvHY7EsiT46ASQ96HlcCtVet+g5VthXk7s7amYkKWdySffzx2OwSwyWxC/4iZRNIAHN0qADb5fbBHiZZIpe5WdZASN9BNc+XluL9OW+Ox2LWRhlsG06rcKkoNYZdB63/t9PXDczC+VY5ZoEdqFIwXUTR2PMetjHY7EstPbBJKhzcQj/iRlwRHLY2O9bem13h2ZaRZpDB/CLO9otAD0BA5cumOx2FqmEsApZEVpnjkqSK3BK1a3vsMGbMSugAKNbXQQAFgOdfMY7HYAawdmO8hRF0IDQvfb0/TEdXE5YWE2+Dffb02x2OxnhjJVKhZ0y6jQ0mo8hpU7fXEfMCRGIG4UUWvc47HY1+1ErZ//2Q=="/>
          <p:cNvSpPr>
            <a:spLocks noChangeAspect="1" noChangeArrowheads="1"/>
          </p:cNvSpPr>
          <p:nvPr/>
        </p:nvSpPr>
        <p:spPr bwMode="auto">
          <a:xfrm>
            <a:off x="155575" y="-525463"/>
            <a:ext cx="1476375" cy="1104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AutoShape 10" descr="data:image/jpg;base64,/9j/4AAQSkZJRgABAQAAAQABAAD/2wBDAAkGBwgHBgkIBwgKCgkLDRYPDQwMDRsUFRAWIB0iIiAdHx8kKDQsJCYxJx8fLT0tMTU3Ojo6Iys/RD84QzQ5Ojf/2wBDAQoKCg0MDRoPDxo3JR8lNzc3Nzc3Nzc3Nzc3Nzc3Nzc3Nzc3Nzc3Nzc3Nzc3Nzc3Nzc3Nzc3Nzc3Nzc3Nzc3Nzf/wAARCACnAN8DASIAAhEBAxEB/8QAGwAAAQUBAQAAAAAAAAAAAAAAAwECBAUGAAf/xAA+EAACAgAEAwYEBAUCBQUBAAABAgMRAAQSIQUxQQYTIlFhcTKBkaEUscHwI0JS0eEH8RUWJGKCNENyksJT/8QAGAEBAQEBAQAAAAAAAAAAAAAAAQIAAwT/xAAkEQACAgICAgMAAwEAAAAAAAAAAQIRITESQQMiE1FhIzJCcf/aAAwDAQACEQMRAD8A1me4k+ez0sfD2GYQZzJxwSRt/DFMW3c34tugP5nFnxfIT5nIuvFM5JqKtGY8sxijUmj03I2PM7+WKvN5ifhc2RzUvdPwmPORozxC3h0KwQbfEukg8r+uNH2klizPDctLFKO4mljDSXsUbrfz5jlePRN4VIiKyZjhXCoF7SxZd8qI41zGYlBmbve8KgKBZsgC+d9R5Ysu2kMNtH3WlUyk+ZYKNtSrSbcgSfTphexeZHEM2kzMGdIJZGNi7knYcvKkGI/a15szJ2heJtEOWyKxO39V+LT87F+m3XGk25Z+ipIyv+nEsidqDUag/hpGQA2Dt9TjQ9uGfL5SYOrqc40QkUpXKm1jpdBwevw3yxlf9OlWbtvlNIZQsUhajY2U/wBxjf8A+oySScMiCEoqSo0jc9XPSK9/z9di6aBIBxji/c5CLhJVJCIIQzqdNqRuwrpaqP8AyxG4/lXPFMjkI5QZpyvjC/zAmrryF8q+HEOSeZ+IfiJIWml7nKxkpGK3UOAATZPt68hWLxI3zfaVs73ZSWNO6hjffQSosmjXJj+9sbCqimh3bSVJMhBwXJlhLmZ446U0VUbnn6AfX3rQZTIZXLRRRxwqqxikBo16+53xSSZWFu1ORylNL3ET5iRnF2xNAn/616Xi74rnMtwrJS56dQqRLvpXc+QHucc3pJARs5moMhl55BGO5iXdRtrboq7edfUYFwHhRy98QzKXnsyC8uokmO+SgncAD5/liLwTJ5viEkOe4rlxAkP/AKfLtz1XfeNRO/kOmLvPSyRqkOWKiea1QtyQAbsR1A/MgdbxnjCEiZ2SDPZ+PKqonOXbU6g2quR4Q3yske3niXHlFiYyaWkkIqyfhHko5Ae33wnD8nFk41y8KeCMfEdyzHmSfM/ribtiWYiSySQ0wVtA5+CzXyxWZjPRDOZbMWpSOUAvqB2YMh9qIW/X5YvnqvXGE7fPFko3n7sOuYiMMgPw6rVgdv5tKt6beuGOXQBuyaMkk3EJiCZc2FYnetaA7E9LZRiV2VEuY4FB320yPNqRT8L96137G8JwUjNcN4osMgMUuamEUlgbmtJB8wa+npiD2VeJ8nnppyYUTOzNPFuAgLWbPPYn05XWLfZmd2sy+Yk4Rn5IAFlg1OG73kyjU23UEWNz9MVfYCdpOAcSddP4h2KqxNhAsa8/IHl6lfTaz406wdm85mIczJJlJ4JPDWsrqYgG6ujdUSOvqMQ+yuQ/D9iozLDJFO4lzEeZQgb0SvryHIisN+oJZNBnZ2h4ZnUglRZppo4lfy1RpZ9guo4JFlmkiiyZjMccimV0JGyUtLt66RXLZueI2WgWbi2UydlstGDP8XOkQKCOg9PfFrkpBPnJpo0tmdkLEVQU0L9q29ziWymVmZA/4VmGUO0cs7OyMKAUyfCK6n9PXELK5xbysb6JFCag4Uvub+tUxu+v0lymGPs6mVbSAF1ykCv5z09SDv5A4r83mEy0eXkjcJLoUKDRsdAb8hR5fzN86WgHcfmTK8McJINc0WkAi206Wbl0F7fP6VkWeOXVwe8eRd5XOwJKkCh5Vy59PLC8fycbcOaRJD+JkddTMfFIpNVXIA2RXO69cCzrZdIfw+Qhd5QRLMpNd3bEKt9Tdbc9jjOzpGi4y2sCLQ0nehN0uwu92T5cr9+vPEz8SrRQtGHaMystobsgHEFsvNlkgfPTRGJ3DNoBFj+k77gdPbe8TcxIMvk2d9CkZk1fhFU1c/T741W0DaAyTheCyN4bjaGd6G6yrKpce9gi8O4pAYY83wxR4Ip4sxlQh3VXcgj5MD9cAMMiZziuVkSbvc1kpZ1DgKtGiQDzNMSKPpiRxaM5kcD4jI5XWgjkKtQa9LL9CpPzxVW1+nNaDdj8ieG5iXKvGvew5WISPVEsxZjf1+2IPF3eTsp2gzbkAZtrQHba1Ub+1YuTmBHnOPTAjwRRBT7oSPucVPHElHYSQsO6iEaUKBLW45+Q5YiTbtlPRh/9NEX/AJridkL3BJSgbnbG+4/kGQ5PXUEE+bjjeFX1arvckjYiufltjE/6YR12rjNUO5cbGxdY9G7ZZiPKcPy2ZnbSsWaRrA6i62wzeUEdGS7OCfMcQR8uTIQUfu2YeEhaBs7mgeXp0xpuz+Wef/iUjhbeYhTyBAO1jy2GM92clGWhzObgAMkcUr1V8lFfc4vOHwtkOybZzNZiUnumk7tG7tQTyHho89tzjSKYvA27ziXEOIldMLyrlYHNuWVNtwOW4BvfE11j4xxgo9SZTIV4DuGlI6//ABH39sdwvIRcP4HlpTqjaGPvWAc0xrrd4p+HyGfg6tnby2Vndmnl37zOMxPhUDcgjbzrYYneQLmPjYmLQZSLMZuaNijGFKRyP+8+ED/NYnZHKTiZs5nXVsy66QiHwxLz0jzPmevyxBi4qkTBIsrHBl6Cp+ImEJr0TcgcuYHLA5O0bQy1ImT0KpOiPM63cD+ml5+nXA0+jFxHKqZqWLkxUSeLaxy29tIv3HngqmrINgm+ePIeKdveIcQzyyZaOXLQoSI1SPUWBqyx38uQ9eeJ+R4/xHNAhs3PplGnVMWA350BRB+gxEvXYxjyPRczO7uUy4tgaLMp0r88VPat1/4TlZGCmQZuIKG5ai1bjqLxnmzbQ5cR5HMTxqiDTGskgJY876c98Minmmhh76WYnLuJESRdYVurGh68+WGL7M4tGm7N5ZMgM9w1irLBO2hW5hWAYfnz9MVvDc7+C4r2jypBUNNrjlfxAnSoa/YsDiPwjtBr4pLmeIRFA8XdylIyR4b8R8hVD5DAuzsevjnGp0ivLvnFhQOtmy6k15bAk+w8sWu7JZP7b5KDK9lM8VSqy6xgg+IUQFB8wfz98W2VyHc9l8vAkugR5dDqrUNgCdj0I2xB7fsI+yucW6VxGF25eIGvbF/lCE4RAzbqIFJ9tOD/ACjdmb4HJmDwaGWEIM5OViicjktEW3nQUn6Y0UUcXDsqkUSlzyF7tI3n7n97DGc7Hx91FmJs0NKZVu6iAvnQuvM7gAetc8aiNdTd/Mulq8KmvCP7/wC2B7KZl82Ug7MZuXMU5OZkUtHe47yqHyFfLGezmSmyqSfij3rd1FNIwau60hjoHsFr5bc7xpkgM/BuD5ZqZZ833jg0LW3f9Bip7VwqO/Rk0zSxvmEkG16aUKPkOW2OkX0F5IPEzO/E8mypIigJaSPp70mwu+/hpQx8t8KY1hyUjZfMlnXMRiTUdBkkZrD1WyiwAPz07lymWSWWPiL5nVI2mJdFkBFjI2N8rs37X1wPjOWLZPTlFjZRKIw8bBkUWPCADvZ38/leKTsGzUKuXzcxEmmSKHLlGmYciL1DceW1+h9MUnaOCabgsGVXTNMmdaMK9DV4S1/Qg8+eLLsqpzuRZmQmORi00zGhI17hfMXdnkLI3N1m+3krRCeD48q04kVg262osD3JHyBxof2N2brj8XdQpn0AvKtqksXqiIpwP/Hf/wAcY+PPPmOA8NgEyNHC8kbEL8dSFFI9xePRpY0lieN1DI6lWBGxBx5LlpVys/4Md2Ey+fEXMix3hN17nE+J3g3Zqc9M0cvaCJQ1vmII1I5klRtiw7aoE7IZparSI9r5eNcVwrNdoZInsauKWBfMRxi/zGJn+o03ddl8wdRAMiBttiLv9Ptgn0YxX+l7K3aBxfiKkj6Nf6Y3PbiMZjh2UyxLDv8AORpai63OMT/pQFbj8zaQNMDdPUY3vF5Fn4/wzJggmO53U1y5D/8AX0xvJtGief8ACZ48nFxBXclpD3SqRzAK2d/Y423aZCvBOHcOQ008sUZA5kAX+YGMKDFJxzMrelVzEjfKyL+gxq+LcZyOY7U8KQzfwMsrSs5G11t7/DjSawJadrHC5bJ8PEgjinkqUt//ACQW36YflOFniDLnM48kaNFoiyyHR3cfkTzsirqvLFTOY+O9rkIkjfJZBVLEtSk8/qT0/wC3GsfPZSOxJmoUo0dUgFYlulSAflMnl8pH3eWhjhW7IjULZ8zXPEHtLmFynA87MWAYREKSep2/XAM12r4LlgxbPwtpvZGvl+/scZPth2syPEeHyZDJh3JZWZxsrAdB86+mBJtmbwYuBl/EKym1DbeLljQ5SOOTSsoBVSp25n0Bvzxl8rKUkOw1arB08up+WL7hM0kmsuzMNWxHIbfsYPIrOnjdF3IKgYo8imrrYCvffAcu6pF4HJGnSKj5+58/X0wUZmg8QhALABWFAcif0+WI0jI0x0r3YB2tth7k9f74PF2M2O0mbUUVXYrQ1DYbUOQ262cWPYV0zLA5eF44jOczIJVIZf4YRQR0NltvJcVokIlJ12p6A0P7Xy2OLfhfHcrwwSzZsPGZ5FZfDselbdbJxc3REVZZ/wCpDBOyeaJ6yRD6uMWOazCQ9nBqkCE5dVFtVWAP1xhu33aFOIcGEGUzMbIZ17xVRrBuwNyOvp0xeZzjmUk4flMtDlZyNaMWKeE6V1He/TEclSQqLsk9ipTm1zRlUKYpiwQDYlrJb98htjSZ51hyU8jcljYn5DHm3Bu2OVyGczWaKzfg5I4ohEVUESKtE8+W23neJ3E+3uWzWUzHDhl5kzM9wINibY0P3vjOSs3F2XijuH4DAbJjy0jkX5Rgf/rFJ214gkebiy8qrOYMsRVjUzyWoYD0o/8A29MAzfbPh0+ZmnUOqxwDLpZBIt7Y0PRQPfGfzXFhxHi5zgbUVAYkg6Q9kgew8Iv54tNbNxZd8GWBMxlvxSvPFloSxULaoQQuqubKCD4qJvflsJfG52fgOcjMQUxZlAh23VnUppIq6GoUKusU3ZzNS5aZSXjeKJ+6JLDxJzJHqNt9z6Yg9o5WTiCmGeYZMTKI0QkqjCiFF8gKNEeXzxUZWrCUaZ6L2VzECdncojosKCMjTWn+Yqduh2B+eMT2weDPfjxHKR3MqLpBAO4HL0tTibkJnXgkEgJSGWN9IBJYm2K8+Xw/b1OMfxuaUStPI38bvDratN9MK9ckpbPV8x287NwjfP8AeVz0RMa+2PMuOcYy3d5njORDNHPxESIGWiQDe49axmZ0kzJ8BVW6lDsT5eYxYZqFx2Uy0LkMe/ZiT7HEQaWRaNRw3tYMvmm4tNklZ++kl0BqNy11roAPrgHafttLx/JHK9zFFGJAxUE6ga2BPzOM5mLThGWjV9LOws+YA236YgxRCJ28YYlgSep98MneAeidwvj2e4JMZ+HSrHM6aAxQPYJ3FUfIYg8R7Q8bk4j+PlnzJzqUUlQnYC+XlhkTEHYj4drHXESSWQZhqBBHQAG97v7YlvJlHBouDTy/8Emz0rt3ohKkk3bE1v8APFhlplEutW1gIANtrI/2xWQs/wDyxK0g1O7jaqvrgvCxarr/AKybK8gBtthcbKTpUWGbCiABWqRTuR5+v0OKXMZ12Oxtf5aP7/ZxMaZpNRFD0r1xFmAiatAADUprz640MbNLJX57M2SEZqW7ZWo/TBOE5hpsoXc0NZFt5D/fFfMEjOyMwJo0fLzHni44fDGmTTUNyN66k9cXbObJWVJLITqrSSaXkDi3yLyLQTofE1XdcvUViFkY4+9A308mPr98XWSjQuutRaXb77e2B5KTol5R5YwjoKXcHUQSwr6/XCq8kx1+IFqKOatunT6YNG4YNGlUx/m58+dV18OCNGkYYsq6zuVrkeovExRmyvmUkKXFalKUbsE+4xS8VfNBwEUdwF0v3h1K217+Q/xvjTGNoY7cDSw8O+5uv84zvaxZRk1aOyzMwcAVdbn7/lhmriVCXF2ZzPmb8XFrm1RofAQSavfe/wA8abh/GM3mwBLpJSFz3n9akUPnvjLyvGZ42ZR3j6d6+ClNfWjh3DMy2W4fn5x4mUImkn4iTZ9sceCpHVTuyxzfBBLFLNC0hZW8Uavsa5Hb57Yj8byedycUU7St4G1IBqtW6UfXB8vx6SLu2ML2uzajYO39vPEzNZuTO5ILC5WOwVFg15jfp1H+McW5xl+Hf0kv0qezMzTM6zxeEOzSAHxswBIBNbi2xYxd+gDlUjD5gJovYEDa2s0AeZ9MVXAIjlZJbMkekMjgvRK3fOuo2+WJ+bOY/CwoHdWeN2aIndySet8/i+uOjTttfRxi+mWWVgm0eGbvkshWQCrAJIrnyB39MCzHEXMWeyWYQFswYl1t/JpIAIHnzF/PAeEZ0RlIWl0u41lmPVq5HkL8/wC2AcakSJu4yMKl0dS7N/7YDAUTyFmgPc44Q8kk6OsoJqy2PahMrwrJcOy6qq5RQrSlt7proHler7YpYWj4vxGCNyFibWeQo8z7VsMROIZB8vG0pBRZ4mKqx3BDCxfLlv7HEaLMfgyXYEokaUKBPi36c+ePVGXJJHBxUS4jyy2NlI6KvI4k57RFw3Jwv8Lh2YH5Y7Kx95ErURfNjsTiRnoi2WgBUNUZr3s4YadhLoqOJIBlMkjimEer3B6YrVJvSNwoO3t6402YgJYqANlCi/QYpM9A0ThXVbYGggrGvJzkqiBRCihidOpNiwoHHLDrkMmldQ5IdqOHwxPK7PDFpA0ggHlt+uHqsitckY9TzrCxSwWM0ZHBlQDnLdqa8/P0wPh6O+VdkRaY6aY8rbp6YkcQkVOBwbgkyMTe/Nd/tgnCO4h4PGmZamdmYCgNxyx0uiSDEEJUHkp5CwRVXgOedQdBDMS43v1/f1xaT5ZK7xAVUjYlh4jXPFXm4wiK58J8rvxX/fE0ZsqnUPNILIGo0fM4sInZAIwWJUBdh1/XFeP/AFixtqFW7CvLp9cWUE4EerQxJBFgVWLsllpknGXBLIrqQdiu11i0y2oqpjp+WwbbFDBKXtGUKBW12fyxZQSw69I1eAkkk1f3rAYuFZlmH8IiVgSwEgIO/wArr1xMjlmcdxJagLerSdvvyxXR57LgKq3tQYahzujz9xg0WahaVVaUJYDL47YWdyPTzwmJzZqN494z4qB8W17E3WM/2rnQZJJEXxCcKST8Nj9jFtmZQYyEmjJjBMjo2ohhy28uf0xV8YTv8i5pnCAECh4vYcrrGehRl+LQQ5KTLrHKZmdS7UTVEV5ed4dAYouE5h5ZAimZFZ2O1gbj6k4g5nOd4MtCAWGXV1DN19PbbCyxifgWTDE0+cLO1bKAG39emOdYKTpk6QZZolVXUFuWjUN/bA5neAaNNsEDhRz672NvliukyUqcSWOeeMOo1qwagfl8sTcqQbV2VkFUV3AvpeOLO0J2yTk5dazM8Dx95IF0hvTny2G/2wnF8/3HEVeq7sGKjyc0QT6c8dE5TMAjTpViTQ+IkCvsjfbA4ljzuXDTjx9T7+2KklxDbsjw5/KpMcvOwFGlkI+EEcvUb8sWcQgyuUzqiBZYcwhFqdx6ruN9uWIcnCMvqEhDoyAaXW6Pp7YjPmSi6SrjUPD99/2ccuCZ1U3WSx4xnfx8mWgeFoI8tGixsF1iwLN11LE3/jFHLK8izMHAjVUG6bt0+XLE/L5pwFp1YVuNtrvl9cVUrU0qR3vVAemOnijTOfklcTbvmHRCTHJIoPJaBGJTSJJHlaYL1fUeW974DJoXUU1bnVbCyP7jDBNqBkCLQ5MFJI+mFNo8jnMPqieQlm2LEfFy+mKXjRX8QaClQljFokyHQFkJ2BJv4fl8sVHEXDTzWCpoAg9PMYE7YqbeGaLsLwfJcQy8suczkcYEhCwlwrNSje/LDe0nB1y2deDIW8YUMCzgncb8vI7Yo+GIfwpbU9Warz/f64tYnIW71E8hdDFSkZTaC5Lg8fFMr+GzZmhEQ30Aczte/MAC8DzcAhKZSFHZINSd4Rsd6BHy3w9JJAANTjrQIsn364VWkIBW3Iomjt9BgfktUb5EQZ8vMkdhtS3ejofM4hZt31LqUnWCGathX7GLXNa/wsh+JK8TC69vz+mI+VWWdVkcMwcULFgAHYD8zilJ0ZzRQ9y8OY1vETypj1F8gcWMBY5PU/8ACYEaQdxXM88WrZGU6VeDShI8WklQL9umIzZIKwARLDFSAx2AN36DDyf0Dl+A8s4id5HaiRsKJsYtsqUmplBBYkA72TZHKvMXiAsZPhGhdPLUSBYrn/msS81GYMurxGKRWPiUENR8rOFSMpWSZ6yWWnzcqWkCF2SMbkgcgPU3z88YrK9os4c+pTLQRGU6pIXGoC+gJ5Hlt540WZzBbLy5Vo7ikUL8VGudHz3GKocOywYFMqSwIOrXzPt1wfKrKUo1s1uQRJE/EqGTvAoOvzHID/Hv1xF4omXaCXSgRtBBsC+WIuXz0kWXSFYldUXYl6N/X29cAmlzOaYsyqiGwFU2N/8AbD8sSVJGbzSNF3Q20EMRQorsP7fc4l3DLkIIWzSRlDqLat+X98dn4O7zmWSPT4matPyxJThuWEpdkBe7Ook/bHKfkqKop+RIZm1kzMEQmde7QaVZmFjpV+XPngccbSSfxojqIFMP5x54tIyVsrIQR/Ttju8W7LGxvd4587N8qKeWQZYFCsiq7sd1v/t+XX64OHRXLRE6SKIPP3xYGVCtgnY9MI7JtZ5+YxTk3gy81YIaljGAWJF71vdb4BmMu8wdhG/eEdGFkYsiVAosvyrA2Yj+ivIYlSFedFZHkniC94ShNEBq2+mIC5d0zQLOrmRibF+Rxo0MhNF1BO4NXiDNHLDmoi0cbBXZth0IOOib6Fzst5MwS66XvUoJo+Ibb0P3zwTLZgsKiCMRY5m+XL9jfEfNQTVZkci/KgDf0wdMtKKt1NAkCx+gxN3o42+Q15Ra94GK6t2oAHntdYqs1pkzDsjKq6RuTi6czIFcOWLkMquSoHzo2P354osxCRqtuXTzwx2MUyxyMf8A0kTEgCtwNtW569Og5Ylh1lJEoCgHmQD15chfviJCRHlYoyyIWQCyDy51zrnWOGanWFFOUiZgx/iNI9sD/KRjPbJbySXWMxrIGPxbDVuDX2/fLHd1qIlMnJdwAd+Rw0d6xUhSBW63X51hkshLabawdwx2A+ZvrfyxLdA2hubBKR5czPRkqRWOwUc9ug3A+eLLJcaz+QgaLKZaFWVmYSRpbrt8Nk0OXl0xVxyf9QXVg2wVNiRXIe+/54ld8zL3RIChdOgDl8vP3xfJpDjoLDxftBmc0Dmsx/076tShjYbobsevlh/euz/wmKN/SBZr++G+MENuVfcBb6c9x74eqwxyqgWXUQQWI39rHM4zbZYukSKxfTJ3icyAGB9/TCNM71G0bo3wkFdtuXvhXkWNWhl8DWKIFkV/t9/TAzmQJBu6Ei1rlt0rByrsG0s2P0IoIIdaF25ujgUiqoDbgH/trA5JTIb0g38VgDlyrb/OHRoUXU+58truvXENnNyTGKC2zeJelDnhH8IIVdhsxHM4OW1+AHw3t/jDGKiyy1XLriCLKbMQyyZ1JyAI41pU077/AL/fWXZJ5PRHO8SqTz9d8NZVB3FH1wttg3Y3WCAAAyjcAHCOARSqdgQLO9e+Ed4yt6OfUcj7YUaAE0r4zy3xlKQ/JIQqspBkVACRsqheXU1hkkaRG43e71EEWK9sFkFEh10tV8vzwymcagxo7EkYeTM/KwAg7uW1csSxonYH32whgRFOkFmA5t09BiQUcDSSQOo2wtFVIcuf/EjBYfIAjyxXSfPkT5eeHd0wQEOLobXQ/PBVmO6mqPmOWO/FCMkKEPt0wqSRa8iHJmi8raxIoIJAFmyeRv5cvXAu/n7wLEg7ok1Q2s/mPyvEpoJVZSBIjxHUHINp6Akn74jR50qwVk5/zL+9vP547RtF95CoZoMs7BBGpG9rd9Ab898V2dcKRGoJ1LqNc9htib+JizRREtAQQ2rm3l+/TEDMTwtnQqapNKs3gHLqB9MNXktV0W5ykaqis60VF2L6f3H5YbJlo5LKMgVL2DDcflXzxNRYlyy5hpGcvYBJYlb/AC6fvlGeMN4SryCz47NE3uT6csQ4mlAGctKY7/lO4AO4rnfkf7Ye8SKoLRJ8RPwchz67X02wVEcxkxtaVpJD8uu9fP8AXCMw1KglKv4dSHcgX1ve/b132xqRPEGqNAdLRjYD2AO+2GrFHLKFJeQsRYJBI+fTrgskq2Q6MRuAps0Nj5+f7OGhI5LYRkNsKI+L5gDblgeUS66DLIERRoSMFQrACh51ty98AlkLd4hbW2oAWLJ+fzwrtMUZWJbUN9q6+ZwPTpG/hrewbxDYSmxrnWANIIJ29Tf7GECm32O/ULQHLmMLqbWNSjxNZIs7/X1w0lAe7vSB1YbN5YCNj1AWubHotFTt1wRpU0BQBbGxfl5fvywK1pSWBo/CBQHPkeoFc/zwTvbJ0EL4SLPzv6/v1TCA0FVqJU7gnTjm7wKxtSvIMp29sDL/AM2pSasHVvzrDzIGXmtry5EjrtjClgRFkcaVQ8+VWfbl644RsHIVQ38zADceeGCRAY1cEH+peW/XAw7m7Dt/L097xg0g1mmIokm7v4vphaJFmvvtgCSaUDk1ZNC9x9sKzqSzGiSKsMfvgtBgIRpYk18v98coRdWsn6D9cCRgSbGoH+YN5DD3J7whgy03Q3X154TYFVhsAl3yA3/3wMs9A7i7ok+WGySszCyS3Ki1fbDrDE2DuTQJ8vLAwoGTJZojbc0f1GFIkJvWq/8Ay2vDHePvCG0mxyax98LMzIxVQ2m/LUL9MFG4k3vJZ1cGf+FI+rugbUMeVgUCPSv74ZLAqNKziSIkWNcVFd6uiOW/TDAW7yLWQqyEd3z0qPOwTQFXWCDLSd0Sr0VJZ0SmA5bg/THbk7OrkwEKrmEGtpXMtmNGTfUOmki9x+YwDMQPKzNpALgA6bVgbA3Bvz/xie/ewTiNqlI+KmsN5cuVX0waKDMaO9kOYeTQNPdLrtCDsdwa579dxthU8mUmQIIGUCXWY1jUbsWGqiBt5k38vPEo5mdM41pIBqDBZSNV+tbX7YITPN3Zlg7uTSNLyQlATRobn05V0w2eDMZfMuc7L3cwIdlfbUPL1wSbKdjnzC94j6KZRQHn9fywJyJC8TBl8VkLVXVb16fnh00IEzKEInU3URUEG/LmTfKsCSJBpaOUR+Kw6SGwOu1XY9PXEO0TJSXY8KVVAkwuyFZ2sbDfrt+mHDOyFVjYKQLsm6Jsdd+X98By0hsSsoJiBBWQXq+xuj51sMLCrlEVQ9RLq0aBXIXYr93gJQ5JpNlYrzok/wB8KTqAkAocieWk+WBJQCjSzRoV2s0BzO42r+/phrrv8LKQCCuxIN8r+2MH/Q40qslKxeiAo39bvCgjRrjZwLo92TY2BvrXMYCsShhuCRXLf2w5o2dNWnvXSy1jZQORvGMmdcbx7USFOog8wDQveht+mHDSsZLLVsKBA/Ppt1wFtyXYhNNHxHmPLrv74Ix0ojCTvEcWQnIGhY8rGMP6NtQWaNBpLAKQ25P98KWdXox0TzujuB+/pjgI3LEojC/5P0HL8uuDx00oVWVSDV0dJPQVy63hSFIjLMXKGJ2SRQCSuw9/2MMkdpt0KvrA1ctyBRN/IYWGFoc1q0tKRuUU7rVbE4a7Ev3SqFQNaEhdYPIg1yquW+N0LWBI11Pbggb+EsRseXi8x1B+2FiiaSRY6Rn3soxIvzHmMP70xaBSkjxNIrHf3sbH1w2apVBKpTUQSQQPfy+eJIdIb4i7G9tgTyB89jhWkYgBiSo2F/ngSmm7sxtSL8SnYm+Qo11GH6UkMkjsEZV1aTvZNem23nhoeI9tAWg9qaNMa35/XHAVHqrbVdAbbj/GGya+8pthzPhHyGORiqswOm610NyDsNudYxqCFS5KqATVjSw/XA2CsSeVbEUTvjgTYLMp8yd+nL3wTvEcnukMjE7acJqHGdS6xmOK1GzqpU+e+2+CwSFYtMbhCy0SpNEeVjngBaeUkc5iw0miSRex9eg3wPvVLXIpFgDc1vguSB3ZPy7x98oky4Iskteo15+e2GFGjNsQUkB0+IWAD18h9MRC0bxyBWAYCqC6lY+RPT9++CTTKwUxKUUUWrYN67mx9a/LDyoU6WSU6LLGhlfcAeCSwSSaNHcch1r9MKmXDwIwlXUa6jy2re626VWBkBYA8pWbvQG0tsaJ6bDyPmOeBJGhBEUYkLHSjgHWD5D64W09lPdMJMTAGFPtv6ir2O2JM8U8TxySZRGjkDbQ0RQ36Havt8zgYDrACPAyudQY2Tt7e5wOWONirNEtqNq2F1uaAwJKzYWAcbh3TS7MWqkjNtuD09Kxza1jM8asBYs3t16fvfBu6b+FJ3zLJqLUNQO/re/y88OeENfdZdQrCiRJRY/PnjaBRYohV1DpmgwqiLYaeZ3FUL6DETvyojkEXiYciATR29sFTLCF21KuqQbagaN8yfbnWEyxbKFzHMheaLQYStsbHXUNjtz+lYdopqxZHDEIrBqB+H+b2rfA2GtgUkuOhfg6ke+2HStQChgzDna1pNAn9fphGEs8bSlGMRbSzr4VvmOu55muf1wcQr6O7tHfxqKoUHNVzr88DnjBJLPpevFq3Nnl74V1DKNZ/ifCS+9eXt+/mqGMsOfioWefpz+eMAkwmXQXVe7UjQGUAGq9ft64ih9MiLmTpiYjVyNL5gcvXpiSJaNuyKugaTXxV039NvljmCr/ABEli1MutVIvbcdDd+YwoVkWViVR4Jogg21JqKg71sL3r25YGqG9IkL2djXPlz2FDnhGQLojDPSqfAW2X0BuvPDWIhqwKJB35b71/nGbQyd4CPEwUtokKgnZW5H6HA5A6qGkvTqFpXIDqOn64IsmnSQg0k/F0+tfr5Y6RwdXeR6RdsQTd+u/6YEkRSGLqicqpkUHwk2BQ8sM0QkxqzMpQX5EjyBo0cOB71rBUrzu7sjyv97Y4HTrKqAg8qb641imOdtL/wAJCYzuo2uvI0d/t7YWIEliASziiKIv5D59ffAidxY8Z5DSCCemBvHrmjCNonLAamICr79RjGu2SJIO8AAkC6lBPiP98AkPcUZJG8ya8/nhiSTwh1kVC1lTe9b8wfrgTu1EEPYNWefLGyZstVzcoMJzS98IFqNWc0o616emCRxh+8KCWNmkLhlk3K/0k47HYVJ0RGT4jpUvKru7yOwpzVkbADnt0w2OHOJmxlAKmJI0tpI3G++/THY7E7Lq6Oz88kjVPNI88NoRQKjck177/PDo+8mj0QzuVRdZRvTcny9uuOx2GOXQN/yOI4JI8f8ADch2rmb1E9Th+RTMpL3iiNu7HeFD5D19PljsdiryWkEkZsznH0QqY5H5D1rcE73+7wKBmyjSxoX7p7FMaIo89uuw9MdjsavWzR+wMub0kayGYtVFAQQT5dMMSUTkrEo71QSAB8I32BPIel47HYYRTGPsrY9GOtHaQiUk0a3Fb8786w38eTCdTaXY8hdX51yvHY7EsiT46ASQ96HlcCtVet+g5VthXk7s7amYkKWdySffzx2OwSwyWxC/4iZRNIAHN0qADb5fbBHiZZIpe5WdZASN9BNc+XluL9OW+Ox2LWRhlsG06rcKkoNYZdB63/t9PXDczC+VY5ZoEdqFIwXUTR2PMetjHY7EstPbBJKhzcQj/iRlwRHLY2O9bem13h2ZaRZpDB/CLO9otAD0BA5cumOx2FqmEsApZEVpnjkqSK3BK1a3vsMGbMSugAKNbXQQAFgOdfMY7HYAawdmO8hRF0IDQvfb0/TEdXE5YWE2+Dffb02x2OxnhjJVKhZ0y6jQ0mo8hpU7fXEfMCRGIG4UUWvc47HY1+1ErZ//2Q=="/>
          <p:cNvSpPr>
            <a:spLocks noChangeAspect="1" noChangeArrowheads="1"/>
          </p:cNvSpPr>
          <p:nvPr/>
        </p:nvSpPr>
        <p:spPr bwMode="auto">
          <a:xfrm>
            <a:off x="307975" y="-373063"/>
            <a:ext cx="1476375" cy="1104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36" name="Picture 12" descr="http://www.hrady.cz/data_g/7003/69660.jpg">
            <a:hlinkClick r:id="rId10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78" r="11521" b="30802"/>
          <a:stretch/>
        </p:blipFill>
        <p:spPr bwMode="auto">
          <a:xfrm>
            <a:off x="4788024" y="4780651"/>
            <a:ext cx="2318036" cy="15051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t2.gstatic.com/images?q=tbn:ANd9GcTQTpX7bazNH6MXW86uMqAdV1UBw2xcTq_jwwjhcYDCQIWF1QVQtQ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719" y="4780651"/>
            <a:ext cx="2286305" cy="152143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chaloupka-jeseniky.com/files/ZLATORUDNE%20MLYNY%20VE%20ZLATYCH%20HORACH.jpg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284984"/>
            <a:ext cx="2232885" cy="16156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www.oblibene.org/userdata/shopimg/dlouhestrane/image/gener/big/11359466%5b1%5d.jpg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35" y="3284984"/>
            <a:ext cx="2109109" cy="15841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77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235" y="2492896"/>
            <a:ext cx="3355097" cy="2880320"/>
          </a:xfrm>
        </p:spPr>
      </p:pic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1076" y="2564904"/>
            <a:ext cx="3746619" cy="2808312"/>
          </a:xfrm>
        </p:spPr>
      </p:pic>
      <p:sp>
        <p:nvSpPr>
          <p:cNvPr id="7" name="TextovéPole 6"/>
          <p:cNvSpPr txBox="1"/>
          <p:nvPr/>
        </p:nvSpPr>
        <p:spPr>
          <a:xfrm>
            <a:off x="406121" y="1340943"/>
            <a:ext cx="4392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Kruhová vápenka v Supíkovicích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z roku 1856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735137" y="1324141"/>
            <a:ext cx="39173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Vápenky ve Velkých Kuněticích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Vývojový diagram: děrná páska 10"/>
          <p:cNvSpPr/>
          <p:nvPr/>
        </p:nvSpPr>
        <p:spPr>
          <a:xfrm>
            <a:off x="7524328" y="6093296"/>
            <a:ext cx="1296144" cy="50405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  <a:hlinkClick r:id="rId5" action="ppaction://hlinksldjump"/>
              </a:rPr>
              <a:t>Zpět</a:t>
            </a:r>
            <a:endParaRPr lang="cs-CZ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692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3380217"/>
            <a:ext cx="5486400" cy="56673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Vodní tvrz v Jeseníku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vlastivědné muzeum Jesenicka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2876187"/>
            <a:ext cx="2112235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67744" y="4947025"/>
            <a:ext cx="2112235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3608" y="332656"/>
            <a:ext cx="2880319" cy="2160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00192" y="2420888"/>
            <a:ext cx="2160240" cy="1620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9" y="531242"/>
            <a:ext cx="2302083" cy="1529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76056" y="4615879"/>
            <a:ext cx="2787649" cy="209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31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71580" y="5266326"/>
            <a:ext cx="49205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Dnes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představuje tvrz dvoupatrová trojkřídlá budova s nevelkým nádvořím. U západního křídla se nachází studna. Vstup vede přes bývalý vodní příkop po kamenném mostě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od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severu.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68718" y="332656"/>
            <a:ext cx="7547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Trochu historie</a:t>
            </a:r>
            <a:endParaRPr lang="cs-CZ" sz="2800" dirty="0"/>
          </a:p>
        </p:txBody>
      </p:sp>
      <p:pic>
        <p:nvPicPr>
          <p:cNvPr id="3074" name="Picture 2" descr="http://www.fotohistorie.cz/image.jpg.ashx?photoID=7371&amp;photoType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98337"/>
            <a:ext cx="2736301" cy="187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83195" y="914400"/>
            <a:ext cx="64218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Vodní tvrz byla postavena patrně ve 13. století. Původně měla </a:t>
            </a:r>
            <a:r>
              <a:rPr lang="pl-PL" dirty="0">
                <a:latin typeface="Times New Roman" pitchFamily="18" charset="0"/>
                <a:cs typeface="Times New Roman" pitchFamily="18" charset="0"/>
              </a:rPr>
              <a:t>podobu obytné věže o rozměrech 15 × 17 m a síle zdiva 1,9 m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později byla věž zbourána a na jejím místě postavena obytná budova, která byla obehnána 8 m vysokou plášťovou zdí. Vstup vedl od severu padacím mostem přes okružní příkop. 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6" name="Control 3"/>
          <p:cNvSpPr>
            <a:spLocks noChangeArrowheads="1" noChangeShapeType="1"/>
          </p:cNvSpPr>
          <p:nvPr/>
        </p:nvSpPr>
        <p:spPr bwMode="auto">
          <a:xfrm>
            <a:off x="0" y="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131839" y="2922668"/>
            <a:ext cx="576063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Dnešní kamenný most je stejně jako západní a východní křídlo tvrze pozdějšího data. Její kvality jako pevnosti se projevily v roce 1641, kdy odolala útoku Švédů. Okna ve venkovních zdech byla proražena při přestavbě v letech 1738 - 1745, kdy tvrz definitivně ztratila svůj pevnostní charakter. </a:t>
            </a:r>
          </a:p>
          <a:p>
            <a:endParaRPr lang="cs-CZ" dirty="0"/>
          </a:p>
        </p:txBody>
      </p:sp>
      <p:pic>
        <p:nvPicPr>
          <p:cNvPr id="3079" name="Picture 7" descr="http://t1.gstatic.com/images?q=tbn:ANd9GcQ5WatQF-KmESiKDeaM4jDIbB3atyuGuNbHzmhUCR7e8s9R5iT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697372"/>
            <a:ext cx="2736307" cy="2046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Jeseník - vodní tvrz">
            <a:hlinkClick r:id="rId5" tooltip="Jeseník - vodní tvrz (1646)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06" y="2922668"/>
            <a:ext cx="2687850" cy="1948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5913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A co současnost?</a:t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08465" y="950075"/>
            <a:ext cx="3835506" cy="262294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sz="1400" dirty="0" smtClean="0"/>
          </a:p>
          <a:p>
            <a:pPr marL="0" indent="0" algn="ctr">
              <a:buNone/>
            </a:pPr>
            <a:r>
              <a:rPr lang="cs-CZ" sz="1500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1500" dirty="0">
                <a:latin typeface="Times New Roman" pitchFamily="18" charset="0"/>
                <a:cs typeface="Times New Roman" pitchFamily="18" charset="0"/>
              </a:rPr>
              <a:t>tvrzi se nachází rozsáhlá výstava 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1500" dirty="0" smtClean="0">
                <a:latin typeface="Times New Roman" pitchFamily="18" charset="0"/>
                <a:cs typeface="Times New Roman" pitchFamily="18" charset="0"/>
              </a:rPr>
              <a:t>geologie </a:t>
            </a:r>
            <a:r>
              <a:rPr lang="cs-CZ" sz="1500" dirty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1500" dirty="0" smtClean="0">
                <a:latin typeface="Times New Roman" pitchFamily="18" charset="0"/>
                <a:cs typeface="Times New Roman" pitchFamily="18" charset="0"/>
              </a:rPr>
              <a:t>mineralogie </a:t>
            </a:r>
            <a:r>
              <a:rPr lang="cs-CZ" sz="1500" dirty="0">
                <a:latin typeface="Times New Roman" pitchFamily="18" charset="0"/>
                <a:cs typeface="Times New Roman" pitchFamily="18" charset="0"/>
              </a:rPr>
              <a:t>Jesenicka. </a:t>
            </a:r>
            <a:endParaRPr lang="cs-CZ" sz="15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                                                                                                  </a:t>
            </a:r>
          </a:p>
          <a:p>
            <a:endParaRPr lang="cs-CZ" sz="1400" dirty="0"/>
          </a:p>
          <a:p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240" y="1766677"/>
            <a:ext cx="2232248" cy="1674186"/>
          </a:xfr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69817" y="1712670"/>
            <a:ext cx="2304256" cy="1728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39715" y="4368611"/>
            <a:ext cx="2304256" cy="1728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443364" y="3933056"/>
            <a:ext cx="41444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V patře se nachází expozice fauny a flóry Jesenicka.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499992" y="950074"/>
            <a:ext cx="34581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Expozice věnovaná minulosti tvrze a lázeňství se nachází v přízemí západního křídla, v tzv. rytířském sále. 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15591" y="4343993"/>
            <a:ext cx="2337079" cy="1752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Vývojový diagram: děrná páska 12"/>
          <p:cNvSpPr/>
          <p:nvPr/>
        </p:nvSpPr>
        <p:spPr>
          <a:xfrm>
            <a:off x="7474073" y="6021288"/>
            <a:ext cx="1274391" cy="50405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zpět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130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Přečerpávací vodní elektrárna Dlouhé stráně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144983"/>
            <a:ext cx="2160240" cy="1620180"/>
          </a:xfr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95295" y="3844867"/>
            <a:ext cx="2448270" cy="1836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67544" y="1173959"/>
            <a:ext cx="3600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30393" y="1912623"/>
            <a:ext cx="2378075" cy="1271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44208" y="4207930"/>
            <a:ext cx="2372782" cy="177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919" y="4207930"/>
            <a:ext cx="2372782" cy="177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12160" y="2065280"/>
            <a:ext cx="2372782" cy="177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896794" y="1173959"/>
            <a:ext cx="7495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lektrárna se 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nachází na říčce Divoká Desná v pohoří Jeseníky, u obce Loučná nad Desnou v okrese Šumperk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V roce 2005 se zařadila 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mezi 7 největších divů České republiky </a:t>
            </a:r>
          </a:p>
        </p:txBody>
      </p:sp>
      <p:sp>
        <p:nvSpPr>
          <p:cNvPr id="11" name="Vývojový diagram: děrná páska 10"/>
          <p:cNvSpPr/>
          <p:nvPr/>
        </p:nvSpPr>
        <p:spPr>
          <a:xfrm>
            <a:off x="7630599" y="6165304"/>
            <a:ext cx="1186391" cy="47667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9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34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Zlatorudné mlýny u Zlatých Hor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931840"/>
            <a:ext cx="2496277" cy="1872208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493206"/>
            <a:ext cx="2555776" cy="1916832"/>
          </a:xfr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34910" y="4797152"/>
            <a:ext cx="1764285" cy="1323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27584" y="1340768"/>
            <a:ext cx="72008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Hornický skanzen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se Zlatorudnými mlýny u Zlatých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Hor byl vybudován  na říčce Olešnice.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400" dirty="0">
                <a:latin typeface="Times New Roman" pitchFamily="18" charset="0"/>
                <a:cs typeface="Times New Roman" pitchFamily="18" charset="0"/>
              </a:rPr>
            </a:b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Zdejší 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exponáty představují historickou úpravu zlaté rudy drcením a mletím. V horním stavení je instalována stoupa na drcení rudy, ve spodním pak mlýn. Úprava drcením a mletím umožňovala, aby se volné zlato, obsažené v rostlé skále, dalo získávat rýžováním podobně, jako zlato z náplavů. Ve zlatohorských rudách je však většina zlata vázána, a to především na pyrit (kolem 70%). Proto se převážná část gravitačního koncentrátu, získaného touto úpravou, musela dále zpracovávat v hutích.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92102" y="3284984"/>
            <a:ext cx="1724951" cy="12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Vývojový diagram: děrná páska 7">
            <a:hlinkClick r:id="rId7" action="ppaction://hlinksldjump"/>
          </p:cNvPr>
          <p:cNvSpPr/>
          <p:nvPr/>
        </p:nvSpPr>
        <p:spPr>
          <a:xfrm>
            <a:off x="7452320" y="6120366"/>
            <a:ext cx="1152128" cy="47698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zpět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685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85392" y="548680"/>
            <a:ext cx="4042792" cy="994122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Katovna v Jeseníku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64998" y="1852464"/>
            <a:ext cx="67753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latin typeface="Times New Roman" pitchFamily="18" charset="0"/>
                <a:cs typeface="Times New Roman" pitchFamily="18" charset="0"/>
              </a:rPr>
              <a:t>Mezi nejzajímavější památky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Jeseníku patří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Katovna, kde však nikdy žádný kat nesídlil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dirty="0"/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Město by však chtělo provést rekonstrukci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Katovny 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vybudovat  uvnitř expozici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čarodějnictví 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mučení.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/>
          <p:cNvSpPr/>
          <p:nvPr/>
        </p:nvSpPr>
        <p:spPr>
          <a:xfrm>
            <a:off x="7596336" y="6237312"/>
            <a:ext cx="1080120" cy="50405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  <a:hlinkClick r:id="rId3" action="ppaction://hlinksldjump"/>
              </a:rPr>
              <a:t>zpět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2050" name="Picture 2" descr="http://www.jesenik.unas.cz/images/04-27-jesenik-katovna-large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" t="38132" r="398" b="8471"/>
          <a:stretch/>
        </p:blipFill>
        <p:spPr bwMode="auto">
          <a:xfrm>
            <a:off x="2759402" y="3429000"/>
            <a:ext cx="3186545" cy="2288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068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Zámek Jánský vrch u Javorníku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43608" y="1556792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Ve 13. století byl na místě zámku postaven hrad. Teprve v 18. století byl na témže místě vystavěn barokní zámek.</a:t>
            </a:r>
            <a:endParaRPr lang="cs-CZ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83968" y="4986462"/>
            <a:ext cx="3090863" cy="1669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Vývojový diagram: děrná páska 5"/>
          <p:cNvSpPr/>
          <p:nvPr/>
        </p:nvSpPr>
        <p:spPr>
          <a:xfrm>
            <a:off x="7812360" y="6309320"/>
            <a:ext cx="936104" cy="43204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  <p:pic>
        <p:nvPicPr>
          <p:cNvPr id="5122" name="Picture 2" descr="http://t2.gstatic.com/images?q=tbn:ANd9GcTQTpX7bazNH6MXW86uMqAdV1UBw2xcTq_jwwjhcYDCQIWF1QVQtQ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36912"/>
            <a:ext cx="3895513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zamky-hrady.cz/1/img/jansky_vrch_let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484" y="2348880"/>
            <a:ext cx="3121916" cy="237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732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Rozhledna Zlatý Chlum</a:t>
            </a:r>
            <a:br>
              <a:rPr lang="cs-CZ" dirty="0"/>
            </a:b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1196752"/>
            <a:ext cx="50405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Oblasti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Jesenicka dominuje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vrchol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Zlatého Chlumu (875 m n.m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.).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Na něm byla v roce 1899 postavena rozhledna.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Její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výška je 26 m a na vyhlídkovou plošinu vede 145 schodů.</a:t>
            </a:r>
          </a:p>
          <a:p>
            <a:endParaRPr lang="cs-CZ" dirty="0"/>
          </a:p>
        </p:txBody>
      </p:sp>
      <p:sp>
        <p:nvSpPr>
          <p:cNvPr id="7" name="Vývojový diagram: děrná páska 6">
            <a:hlinkClick r:id="rId3" action="ppaction://hlinksldjump"/>
          </p:cNvPr>
          <p:cNvSpPr/>
          <p:nvPr/>
        </p:nvSpPr>
        <p:spPr>
          <a:xfrm>
            <a:off x="7380312" y="6093296"/>
            <a:ext cx="1080120" cy="50405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  <a:hlinkClick r:id="rId3" action="ppaction://hlinksldjump"/>
              </a:rPr>
              <a:t>zpět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4098" name="Picture 2" descr="http://www.leteckemotory.cz/let_jeseniky2006/p909057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62"/>
          <a:stretch/>
        </p:blipFill>
        <p:spPr bwMode="auto">
          <a:xfrm>
            <a:off x="539551" y="3390131"/>
            <a:ext cx="5045235" cy="2703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ejesenicko.cz/JesenikyImages/images/Bohupe/BiskupskaKupa_%20Rejviz_Zlaty_chlum/zlaty-chlum-5-jesenik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164" y="1412776"/>
            <a:ext cx="2664296" cy="420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020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391" y="908720"/>
            <a:ext cx="7834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Shrnutí: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391" y="908720"/>
            <a:ext cx="7834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Shrnutí: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Jeseníku se nachází: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391" y="908720"/>
            <a:ext cx="7834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Shrnutí: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Jeseníku se nachází: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16288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6" descr="http://www.trasovnik.cz/k_olom/jesenik/vylety/v002/je_002-18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669085"/>
            <a:ext cx="2088232" cy="145268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851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391" y="908720"/>
            <a:ext cx="7834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Shrnutí: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Jeseníku se nachází: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16288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Katovna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43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391" y="908720"/>
            <a:ext cx="7834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Shrnutí: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Jeseníku se nachází: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16288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Katovna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7864" y="2094933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http://www.fotosite.cz/souteze/fow_images/img/img_007803.jpg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3" t="13291" r="2780" b="12152"/>
          <a:stretch/>
        </p:blipFill>
        <p:spPr bwMode="auto">
          <a:xfrm>
            <a:off x="5868144" y="1669085"/>
            <a:ext cx="2304256" cy="154795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851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391" y="908720"/>
            <a:ext cx="7834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Shrnutí: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Jeseníku se nachází: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16288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Katovna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7864" y="2094933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Vodní tvrz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482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391" y="908720"/>
            <a:ext cx="7834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Shrnutí: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Jeseníku se nachází: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16288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Katovna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7864" y="2094933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Vodní tvrz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256490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5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4248" y="1434357"/>
            <a:ext cx="1187072" cy="180887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855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391" y="908720"/>
            <a:ext cx="7834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Shrnutí: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Jeseníku se nachází: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16288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Katovna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7864" y="2094933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Vodní tvrz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2564904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Rozhledna Zlatý Chlum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391" y="908720"/>
            <a:ext cx="7834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Shrnutí: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Jeseníku se nachází: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16288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Katovna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7864" y="2094933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Vodní tvrz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2564904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Rozhledna Zlatý Chlum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42392" y="335699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Javorníku je: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47864" y="3378130"/>
            <a:ext cx="1877629" cy="1320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1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391" y="908720"/>
            <a:ext cx="7834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Shrnutí: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Jeseníku se nachází: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16288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Katovna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7864" y="2094933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Vodní tvrz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2564904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Rozhledna Zlatý Chlum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42392" y="335699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Javorníku je: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47864" y="335699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arokní zámek Jánský vrch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391" y="908720"/>
            <a:ext cx="7834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Shrnutí: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Jeseníku se nachází: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16288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Katovna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7864" y="2094933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Vodní tvrz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2564904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Rozhledna Zlatý Chlum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42392" y="335699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Javorníku je: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47864" y="335699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arokní zámek Jánský vrch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42392" y="4437112"/>
            <a:ext cx="416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Přečerpávací vodní elektrárna se jmenuje: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29661" y="4170924"/>
            <a:ext cx="2378075" cy="1271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604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391" y="908720"/>
            <a:ext cx="7834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Shrnutí: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Jeseníku se nachází: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16288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Katovna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7864" y="2094933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Vodní tvrz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2564904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Rozhledna Zlatý Chlum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42392" y="335699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Javorníku je: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47864" y="335699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arokní zámek Jánský vrch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42392" y="4437112"/>
            <a:ext cx="416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Přečerpávací vodní elektrárna se jmenuje: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92080" y="443711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Dlouhé stráně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04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391" y="908720"/>
            <a:ext cx="7834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Shrnutí: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Jeseníku se nachází: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16288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Katovna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7864" y="2094933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Vodní tvrz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2564904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Rozhledna Zlatý Chlum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42392" y="335699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Javorníku je: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47864" y="335699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arokní zámek Jánský vrch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42392" y="4437112"/>
            <a:ext cx="416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Přečerpávací vodní elektrárna se jmenuje: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92080" y="443711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Dlouhé stráně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42392" y="5301208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Zlatorudné mlýny se nachází na říčce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03233" y="5023683"/>
            <a:ext cx="1724951" cy="12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604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391" y="908720"/>
            <a:ext cx="7834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Shrnutí: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Jeseníku se nachází: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16288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Katovna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7864" y="2094933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Vodní tvrz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2564904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Rozhledna Zlatý Chlum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42392" y="335699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Javorníku je: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47864" y="335699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arokní zámek Jánský vrch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42392" y="4437112"/>
            <a:ext cx="416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Přečerpávací vodní elektrárna se jmenuje: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92080" y="443711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Dlouhé stráně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42392" y="5301208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Zlatorudné mlýny se nachází na říčce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499992" y="530120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Olešnice,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04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391" y="908720"/>
            <a:ext cx="7834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Shrnutí: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Jeseníku se nachází: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16288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Katovna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7864" y="2094933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Vodní tvrz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2564904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Rozhledna Zlatý Chlum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42392" y="335699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Javorníku je: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47864" y="335699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arokní zámek Jánský vrch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42392" y="4437112"/>
            <a:ext cx="416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Přečerpávací vodní elektrárna se jmenuje: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92080" y="443711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Dlouhé stráně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42392" y="5301208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Zlatorudné mlýny se nachází na říčce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499992" y="530120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Olešnice,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580112" y="530120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oblíž města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829070"/>
            <a:ext cx="1825824" cy="1369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04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391" y="908720"/>
            <a:ext cx="7834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Shrnutí: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Jeseníku se nachází: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16288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Katovna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7864" y="2094933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Vodní tvrz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2564904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Rozhledna Zlatý Chlum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42392" y="335699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Javorníku je: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47864" y="335699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arokní zámek Jánský vrch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42392" y="4437112"/>
            <a:ext cx="416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Přečerpávací vodní elektrárna se jmenuje: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92080" y="443711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Dlouhé stráně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42392" y="5301208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Zlatorudné mlýny se nachází na říčce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499992" y="530120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Olešnice,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580112" y="530120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oblíž města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020272" y="530120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Zlaté Hory.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Vývojový diagram: děrná páska 14">
            <a:hlinkClick r:id="rId2" action="ppaction://hlinksldjump"/>
          </p:cNvPr>
          <p:cNvSpPr/>
          <p:nvPr/>
        </p:nvSpPr>
        <p:spPr>
          <a:xfrm>
            <a:off x="7380312" y="6021288"/>
            <a:ext cx="1440160" cy="50405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002060"/>
                </a:solidFill>
              </a:rPr>
              <a:t>n</a:t>
            </a:r>
            <a:r>
              <a:rPr lang="cs-CZ" dirty="0" smtClean="0">
                <a:solidFill>
                  <a:srgbClr val="002060"/>
                </a:solidFill>
              </a:rPr>
              <a:t>a začátek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04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1144</TotalTime>
  <Words>845</Words>
  <Application>Microsoft Office PowerPoint</Application>
  <PresentationFormat>Předvádění na obrazovce (4:3)</PresentationFormat>
  <Paragraphs>203</Paragraphs>
  <Slides>27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Motiv systému Office</vt:lpstr>
      <vt:lpstr>VY_32_INOVACE_287_Stavby a památky Jesenicka</vt:lpstr>
      <vt:lpstr>Prezentace aplikace PowerPoint</vt:lpstr>
      <vt:lpstr>Prezentace aplikace PowerPoint</vt:lpstr>
      <vt:lpstr>Vodní tvrz v Jeseníku = vlastivědné muzeum Jesenicka</vt:lpstr>
      <vt:lpstr>Prezentace aplikace PowerPoint</vt:lpstr>
      <vt:lpstr>A co současnost? </vt:lpstr>
      <vt:lpstr>Přečerpávací vodní elektrárna Dlouhé stráně</vt:lpstr>
      <vt:lpstr>Zlatorudné mlýny u Zlatých Hor</vt:lpstr>
      <vt:lpstr>Katovna v Jeseníku</vt:lpstr>
      <vt:lpstr>Zámek Jánský vrch u Javorníku</vt:lpstr>
      <vt:lpstr>Rozhledna Zlatý Chlum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KAI</dc:creator>
  <cp:lastModifiedBy>Kašpárková Ivana</cp:lastModifiedBy>
  <cp:revision>68</cp:revision>
  <dcterms:created xsi:type="dcterms:W3CDTF">2010-12-15T13:08:49Z</dcterms:created>
  <dcterms:modified xsi:type="dcterms:W3CDTF">2012-05-15T20:23:36Z</dcterms:modified>
</cp:coreProperties>
</file>