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9" r:id="rId2"/>
    <p:sldId id="290" r:id="rId3"/>
    <p:sldId id="291" r:id="rId4"/>
    <p:sldId id="294" r:id="rId5"/>
    <p:sldId id="297" r:id="rId6"/>
    <p:sldId id="298" r:id="rId7"/>
    <p:sldId id="306" r:id="rId8"/>
    <p:sldId id="299" r:id="rId9"/>
    <p:sldId id="300" r:id="rId10"/>
    <p:sldId id="302" r:id="rId11"/>
    <p:sldId id="303" r:id="rId12"/>
    <p:sldId id="307" r:id="rId13"/>
    <p:sldId id="308" r:id="rId14"/>
    <p:sldId id="304" r:id="rId15"/>
    <p:sldId id="305" r:id="rId16"/>
    <p:sldId id="28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57" d="100"/>
          <a:sy n="57" d="100"/>
        </p:scale>
        <p:origin x="-172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863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5610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VY_32_INOVACE_IV_3_Osídlení naší vlasti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IV</a:t>
            </a:r>
            <a:r>
              <a:rPr lang="cs-CZ" b="1" dirty="0" smtClean="0"/>
              <a:t>  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08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8175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nejstarším osídlením naší vlasti.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s časovými údaji, učí se využívat informační zdroje pro pochopení minulosti.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 – 10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pravěk, </a:t>
            </a:r>
            <a:r>
              <a:rPr lang="cs-CZ" dirty="0" smtClean="0"/>
              <a:t>pračlověk, doba </a:t>
            </a:r>
            <a:r>
              <a:rPr lang="cs-CZ" dirty="0" smtClean="0"/>
              <a:t>kamenná, bronzová, </a:t>
            </a:r>
            <a:r>
              <a:rPr lang="cs-CZ" dirty="0" smtClean="0"/>
              <a:t>železná, </a:t>
            </a:r>
            <a:r>
              <a:rPr lang="cs-CZ" dirty="0" smtClean="0"/>
              <a:t>Keltové, Bójové, Germáni, Slované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pero, sešit,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min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/>
              <a:t>Žáci se seznamují </a:t>
            </a:r>
            <a:r>
              <a:rPr lang="cs-CZ" dirty="0" smtClean="0"/>
              <a:t>s nejstarším osídlením naší vlasti. </a:t>
            </a:r>
            <a:r>
              <a:rPr lang="cs-CZ" dirty="0"/>
              <a:t>Prezentací  si osvojují nové </a:t>
            </a:r>
            <a:r>
              <a:rPr lang="cs-CZ" dirty="0" smtClean="0"/>
              <a:t>učivo.</a:t>
            </a:r>
          </a:p>
          <a:p>
            <a:r>
              <a:rPr lang="cs-CZ" dirty="0" smtClean="0"/>
              <a:t>Snímek č.   8 – </a:t>
            </a:r>
            <a:r>
              <a:rPr lang="cs-CZ" dirty="0" smtClean="0"/>
              <a:t>Žáci </a:t>
            </a:r>
            <a:r>
              <a:rPr lang="cs-CZ" dirty="0" smtClean="0"/>
              <a:t>vyluští </a:t>
            </a:r>
            <a:r>
              <a:rPr lang="cs-CZ" dirty="0" smtClean="0"/>
              <a:t>tajenku.</a:t>
            </a:r>
            <a:endParaRPr lang="cs-CZ" dirty="0" smtClean="0"/>
          </a:p>
          <a:p>
            <a:r>
              <a:rPr lang="cs-CZ" dirty="0" smtClean="0"/>
              <a:t>Snímek č. 14 – </a:t>
            </a:r>
            <a:r>
              <a:rPr lang="cs-CZ" smtClean="0"/>
              <a:t>Žáci složí </a:t>
            </a:r>
            <a:r>
              <a:rPr lang="cs-CZ" dirty="0" smtClean="0"/>
              <a:t>slova z </a:t>
            </a:r>
            <a:r>
              <a:rPr lang="cs-CZ" smtClean="0"/>
              <a:t>přeházených </a:t>
            </a:r>
            <a:r>
              <a:rPr lang="cs-CZ" smtClean="0"/>
              <a:t>písmen.</a:t>
            </a:r>
            <a:endParaRPr lang="cs-CZ" dirty="0" smtClean="0"/>
          </a:p>
          <a:p>
            <a:r>
              <a:rPr lang="cs-CZ" dirty="0" smtClean="0"/>
              <a:t>Oba snímky lze vytisknout jako pracovní listy.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25760" y="60649"/>
            <a:ext cx="8892480" cy="185618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OSÍDLENÍ NAŠÍ VLASTI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7920880" cy="5085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1942953"/>
      </p:ext>
    </p:extLst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434804"/>
            <a:ext cx="1819448" cy="212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1259632" y="257118"/>
            <a:ext cx="6408712" cy="2883850"/>
          </a:xfrm>
          <a:prstGeom prst="cloudCallout">
            <a:avLst>
              <a:gd name="adj1" fmla="val 39816"/>
              <a:gd name="adj2" fmla="val 9133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Nejstarší období vývoje lidské společnosti se nazývá</a:t>
            </a:r>
          </a:p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PRAVĚK.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3437553"/>
            <a:ext cx="3384376" cy="82738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DOBA KAMENNÁ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4528856"/>
            <a:ext cx="3384376" cy="827384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DOBA BRONZOVÁ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30304" y="5589240"/>
            <a:ext cx="3384376" cy="827384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DOBA ŽELEZNÁ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339512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860032" y="178790"/>
            <a:ext cx="3384376" cy="82738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DOBA KAMENNÁ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8789"/>
            <a:ext cx="3740695" cy="2282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77089"/>
            <a:ext cx="30277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7273" y="1027811"/>
            <a:ext cx="2649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c</a:t>
            </a:r>
            <a:r>
              <a:rPr lang="cs-CZ" sz="3200" dirty="0" smtClean="0">
                <a:solidFill>
                  <a:srgbClr val="0070C0"/>
                </a:solidFill>
              </a:rPr>
              <a:t>hladné počasí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1988840"/>
            <a:ext cx="24507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PRAČLOVĚK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79" y="2541185"/>
            <a:ext cx="45917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žil ve skupinách (tlupách)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06" y="4569297"/>
            <a:ext cx="79416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živil se lovem, sběrem rostlin, plodů, kořínků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773" y="3354372"/>
            <a:ext cx="90633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žil ve volné přírodě, ukrýval se v jeskyních, stavěl si </a:t>
            </a:r>
          </a:p>
          <a:p>
            <a:r>
              <a:rPr lang="cs-CZ" sz="3200" dirty="0" smtClean="0"/>
              <a:t>   jednoduché příbytky z kamenů, kůží …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731" y="5315814"/>
            <a:ext cx="906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pravěké zbraně si vyráběl z kamene, ze dřeva, z kosti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108" y="6050503"/>
            <a:ext cx="4549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životně důležitý byl oheň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14912998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4167" y="188640"/>
            <a:ext cx="3384376" cy="827384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DOBA BRONZOVÁ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8024" y="188640"/>
            <a:ext cx="3384376" cy="827384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DOBA ŽELEZNÁ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054" y="4243482"/>
            <a:ext cx="2635520" cy="2508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574" y="2363586"/>
            <a:ext cx="19446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059832" y="1033188"/>
            <a:ext cx="25364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teplejší počasí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3549" y="1868074"/>
            <a:ext cx="852060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lidé vyráběli zbraně a pracovní nástroje z bronzu,</a:t>
            </a:r>
          </a:p>
          <a:p>
            <a:r>
              <a:rPr lang="cs-CZ" sz="3200" dirty="0" smtClean="0"/>
              <a:t>  později ze železa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185327" y="5595452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- první </a:t>
            </a:r>
            <a:r>
              <a:rPr lang="cs-CZ" sz="3200" dirty="0"/>
              <a:t>ochočené </a:t>
            </a:r>
            <a:r>
              <a:rPr lang="cs-CZ" sz="3200" dirty="0" smtClean="0"/>
              <a:t>zvíře  </a:t>
            </a:r>
          </a:p>
          <a:p>
            <a:r>
              <a:rPr lang="cs-CZ" sz="3200" dirty="0" smtClean="0"/>
              <a:t> </a:t>
            </a:r>
            <a:r>
              <a:rPr lang="cs-CZ" dirty="0" smtClean="0"/>
              <a:t>   </a:t>
            </a:r>
            <a:r>
              <a:rPr lang="cs-CZ" sz="3200" dirty="0" smtClean="0"/>
              <a:t>(pomoc při lovu, hlídač)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83568" y="4437112"/>
            <a:ext cx="2736304" cy="77320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zemědělci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89175" y="2558690"/>
            <a:ext cx="2736304" cy="77320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řemeslníci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5977" y="3658707"/>
            <a:ext cx="882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lidé pěstovali plodiny, chovali domácí zvířata</a:t>
            </a:r>
          </a:p>
        </p:txBody>
      </p:sp>
    </p:spTree>
    <p:extLst>
      <p:ext uri="{BB962C8B-B14F-4D97-AF65-F5344CB8AC3E}">
        <p14:creationId xmlns:p14="http://schemas.microsoft.com/office/powerpoint/2010/main" val="1444971927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/>
      <p:bldP spid="11" grpId="0"/>
      <p:bldP spid="12" grpId="0"/>
      <p:bldP spid="14" grpId="0" animBg="1"/>
      <p:bldP spid="17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187624" y="545150"/>
            <a:ext cx="6408712" cy="2235778"/>
          </a:xfrm>
          <a:prstGeom prst="cloudCallout">
            <a:avLst>
              <a:gd name="adj1" fmla="val 26327"/>
              <a:gd name="adj2" fmla="val 10546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Zopakuj si, co víš o pračlověku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Vylušti tajenku.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80928"/>
            <a:ext cx="253952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7053" y="3149374"/>
            <a:ext cx="5580112" cy="37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098517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888311"/>
              </p:ext>
            </p:extLst>
          </p:nvPr>
        </p:nvGraphicFramePr>
        <p:xfrm>
          <a:off x="971600" y="188640"/>
          <a:ext cx="7008443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</a:tblGrid>
              <a:tr h="506685">
                <a:tc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506685">
                <a:tc rowSpan="2"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685">
                <a:tc gridSpan="4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 gridSpan="3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 gridSpan="2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9999" y="17121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998" y="75599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9999" y="137628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9999" y="1961057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2063" y="312297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9999" y="254583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9999" y="3707749"/>
            <a:ext cx="511511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/>
              <a:t>První ochočené zvíře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Člověk žijící </a:t>
            </a:r>
            <a:r>
              <a:rPr lang="cs-CZ" sz="3200" smtClean="0"/>
              <a:t>v pravěku</a:t>
            </a: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Největší ulovené zvíře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Pračlověk se živil sběrem a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 lovu používal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Jako úkryt mu sloužila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37842" y="3707749"/>
            <a:ext cx="4599047" cy="3197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104870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756214"/>
              </p:ext>
            </p:extLst>
          </p:nvPr>
        </p:nvGraphicFramePr>
        <p:xfrm>
          <a:off x="971600" y="188640"/>
          <a:ext cx="7008443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  <a:gridCol w="539111"/>
              </a:tblGrid>
              <a:tr h="506685">
                <a:tc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506685"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</a:tr>
              <a:tr h="506685"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 gridSpan="3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Ě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6685">
                <a:tc gridSpan="2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Ě</a:t>
                      </a:r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9999" y="171218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998" y="75599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9999" y="137628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9999" y="1961057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2063" y="312297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9999" y="2545833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577" y="5301208"/>
            <a:ext cx="1420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2912834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260648"/>
            <a:ext cx="8712968" cy="8032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 </a:t>
            </a:r>
            <a:r>
              <a:rPr lang="cs-CZ" sz="3200" b="1" dirty="0">
                <a:solidFill>
                  <a:srgbClr val="C00000"/>
                </a:solidFill>
              </a:rPr>
              <a:t>době železné </a:t>
            </a:r>
            <a:r>
              <a:rPr lang="cs-CZ" sz="3200" dirty="0" smtClean="0"/>
              <a:t>osídlili </a:t>
            </a:r>
            <a:r>
              <a:rPr lang="cs-CZ" sz="3200" dirty="0"/>
              <a:t>naše </a:t>
            </a:r>
            <a:r>
              <a:rPr lang="cs-CZ" sz="3200" dirty="0" smtClean="0"/>
              <a:t>území   ………..        </a:t>
            </a:r>
            <a:r>
              <a:rPr lang="cs-CZ" dirty="0" smtClean="0"/>
              <a:t>    </a:t>
            </a:r>
            <a:r>
              <a:rPr lang="cs-CZ" sz="3200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sz="3200" dirty="0"/>
              <a:t>Byli to výborní bojovníci, řemeslníci i obchodníci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/>
              <a:t>Jako první u nás razili vlastní  ………      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Podle </a:t>
            </a:r>
            <a:r>
              <a:rPr lang="cs-CZ" sz="3200" dirty="0"/>
              <a:t>jednoho jejich </a:t>
            </a:r>
            <a:r>
              <a:rPr lang="cs-CZ" sz="3200" dirty="0" smtClean="0"/>
              <a:t>kmene -     </a:t>
            </a:r>
            <a:r>
              <a:rPr lang="cs-CZ" sz="3200" dirty="0"/>
              <a:t>……….         </a:t>
            </a:r>
            <a:r>
              <a:rPr lang="cs-CZ" sz="3200" dirty="0" smtClean="0"/>
              <a:t>- se </a:t>
            </a:r>
            <a:r>
              <a:rPr lang="cs-CZ" sz="3200" dirty="0"/>
              <a:t>naše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vlast jmenuje Čechy. Bohemia = země Bójů.</a:t>
            </a:r>
          </a:p>
          <a:p>
            <a:endParaRPr lang="cs-CZ" sz="3200" dirty="0"/>
          </a:p>
          <a:p>
            <a:r>
              <a:rPr lang="cs-CZ" sz="3200" dirty="0"/>
              <a:t>Na počátku našeho letopočtu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zde  žili válečníci   ………..            .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6156176" y="71554"/>
            <a:ext cx="2016224" cy="1152128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KELTOVÉ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1" name="Picture 2" descr="C:\Users\zikmundovar\AppData\Local\Microsoft\Windows\Temporary Internet Files\Content.IE5\EHRY13JD\MC90044039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340768"/>
            <a:ext cx="1733057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5296624" y="2708920"/>
            <a:ext cx="2016224" cy="1152128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BÓJOVÉ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3347864" y="5678368"/>
            <a:ext cx="2160240" cy="1152128"/>
          </a:xfrm>
          <a:prstGeom prst="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GERMÁNI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70575" y="4557435"/>
            <a:ext cx="2401119" cy="222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238853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1772816"/>
            <a:ext cx="2304256" cy="2892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áček 4"/>
          <p:cNvSpPr/>
          <p:nvPr/>
        </p:nvSpPr>
        <p:spPr>
          <a:xfrm>
            <a:off x="2483768" y="260648"/>
            <a:ext cx="6264696" cy="2016224"/>
          </a:xfrm>
          <a:prstGeom prst="cloudCallout">
            <a:avLst>
              <a:gd name="adj1" fmla="val -49779"/>
              <a:gd name="adj2" fmla="val 82229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5. a 6. století přišli na naše území naši předkové.</a:t>
            </a:r>
          </a:p>
          <a:p>
            <a:pPr algn="ctr"/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708827" y="3068960"/>
            <a:ext cx="6264696" cy="2016224"/>
          </a:xfrm>
          <a:prstGeom prst="cloudCallout">
            <a:avLst>
              <a:gd name="adj1" fmla="val -51106"/>
              <a:gd name="adj2" fmla="val -50528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Měli společná slova </a:t>
            </a:r>
            <a:r>
              <a:rPr lang="cs-CZ" sz="3200" b="1" smtClean="0">
                <a:solidFill>
                  <a:schemeClr val="tx1"/>
                </a:solidFill>
              </a:rPr>
              <a:t>a stejnou </a:t>
            </a:r>
            <a:r>
              <a:rPr lang="cs-CZ" sz="3200" b="1" dirty="0" smtClean="0">
                <a:solidFill>
                  <a:schemeClr val="tx1"/>
                </a:solidFill>
              </a:rPr>
              <a:t>řeč.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Jmenovali se:</a:t>
            </a:r>
          </a:p>
          <a:p>
            <a:pPr algn="ctr"/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547664" y="5100807"/>
            <a:ext cx="6153958" cy="159313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SLOVANÉ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184837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2987824" y="188640"/>
            <a:ext cx="2736304" cy="77320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zemědělci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196752"/>
            <a:ext cx="725807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oužívali zemědělská nářadí ze dřeva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ěstovali obilí a luštěniny (hrách, čočku)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c</a:t>
            </a:r>
            <a:r>
              <a:rPr lang="cs-CZ" sz="3200" dirty="0" smtClean="0"/>
              <a:t>hovali dobytek a drůbež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rybařili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3015141" y="3159852"/>
            <a:ext cx="2736304" cy="77320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řemeslníci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4077072"/>
            <a:ext cx="509774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vyráběli hliněné nádoby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předli vlnu a len, tkali látky</a:t>
            </a:r>
          </a:p>
        </p:txBody>
      </p:sp>
      <p:sp>
        <p:nvSpPr>
          <p:cNvPr id="10" name="Ovál 9"/>
          <p:cNvSpPr/>
          <p:nvPr/>
        </p:nvSpPr>
        <p:spPr>
          <a:xfrm>
            <a:off x="3131840" y="5301208"/>
            <a:ext cx="2880320" cy="773204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obchodníci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5949280"/>
            <a:ext cx="3836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věnovali se obchodu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285873"/>
            <a:ext cx="1152128" cy="968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798" y="2656772"/>
            <a:ext cx="1721287" cy="1297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25520"/>
            <a:ext cx="2078879" cy="1591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99348"/>
            <a:ext cx="2376264" cy="1788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890624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1" y="476672"/>
            <a:ext cx="891143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7. století n.l. přichází na naše území ……………….     .</a:t>
            </a:r>
          </a:p>
          <a:p>
            <a:endParaRPr lang="cs-CZ" sz="3200" dirty="0" smtClean="0"/>
          </a:p>
          <a:p>
            <a:r>
              <a:rPr lang="cs-CZ" sz="3200" dirty="0" smtClean="0"/>
              <a:t>Spojil slovanské kmeny a bojoval s nimi proti </a:t>
            </a:r>
          </a:p>
          <a:p>
            <a:endParaRPr lang="cs-CZ" sz="3200" dirty="0" smtClean="0"/>
          </a:p>
          <a:p>
            <a:r>
              <a:rPr lang="cs-CZ" sz="3200" dirty="0" smtClean="0"/>
              <a:t>nepřátelům – divokým kočovníkům.</a:t>
            </a:r>
          </a:p>
          <a:p>
            <a:endParaRPr lang="cs-CZ" sz="3200" dirty="0" smtClean="0"/>
          </a:p>
          <a:p>
            <a:r>
              <a:rPr lang="cs-CZ" sz="3200" dirty="0" smtClean="0"/>
              <a:t>Stal se jejich panovníkem.</a:t>
            </a:r>
          </a:p>
          <a:p>
            <a:endParaRPr lang="cs-CZ" sz="3200" dirty="0" smtClean="0"/>
          </a:p>
          <a:p>
            <a:r>
              <a:rPr lang="cs-CZ" sz="3200" b="1" dirty="0" smtClean="0"/>
              <a:t>Sámova říše byl kmenový svaz. </a:t>
            </a:r>
          </a:p>
          <a:p>
            <a:endParaRPr lang="cs-CZ" sz="3200" dirty="0" smtClean="0"/>
          </a:p>
          <a:p>
            <a:r>
              <a:rPr lang="cs-CZ" sz="3200" dirty="0" smtClean="0"/>
              <a:t>Po jeho smrti se svaz rozpadl.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6516216" y="4691"/>
            <a:ext cx="2160240" cy="180020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kupec Sámo    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047380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473502"/>
            <a:ext cx="2124744" cy="2703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483768" y="188640"/>
            <a:ext cx="6481148" cy="2016224"/>
          </a:xfrm>
          <a:prstGeom prst="cloudCallout">
            <a:avLst>
              <a:gd name="adj1" fmla="val -55980"/>
              <a:gd name="adj2" fmla="val 22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Rozlušti popletená slova o našich předcích. Napiš je do sešitu.</a:t>
            </a:r>
          </a:p>
          <a:p>
            <a:pPr algn="ctr"/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1502946" y="3068960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cojovbníi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548586" y="4365104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nSélova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3323246" y="4862181"/>
            <a:ext cx="201622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rGmáien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859659" y="5661248"/>
            <a:ext cx="207579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řiemelnícs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3827508" y="3654535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evltoéK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6300192" y="5019962"/>
            <a:ext cx="201622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akpčlovrě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6983440" y="3888147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cálevníič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5724342" y="2744924"/>
            <a:ext cx="230468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iochdonícb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4698331" y="6029428"/>
            <a:ext cx="207579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dzměělcie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309297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5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473502"/>
            <a:ext cx="2124744" cy="2703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483768" y="188640"/>
            <a:ext cx="6481148" cy="2016224"/>
          </a:xfrm>
          <a:prstGeom prst="cloudCallout">
            <a:avLst>
              <a:gd name="adj1" fmla="val -55980"/>
              <a:gd name="adj2" fmla="val 22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Správně rozluštěná slova:</a:t>
            </a:r>
          </a:p>
          <a:p>
            <a:pPr algn="ctr"/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1502946" y="3068960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bojovníci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548586" y="4365104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Slované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3323246" y="4862181"/>
            <a:ext cx="201622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G</a:t>
            </a:r>
            <a:r>
              <a:rPr lang="cs-CZ" sz="3200" dirty="0" smtClean="0">
                <a:solidFill>
                  <a:schemeClr val="tx1"/>
                </a:solidFill>
              </a:rPr>
              <a:t>ermáni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859659" y="5661248"/>
            <a:ext cx="207579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řemeslníci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3827508" y="3654535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Keltové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6300192" y="5019962"/>
            <a:ext cx="201622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pračlověk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6983440" y="3888147"/>
            <a:ext cx="1908720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válečníci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5724342" y="2744924"/>
            <a:ext cx="230468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obchodníci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4698331" y="6029428"/>
            <a:ext cx="2075794" cy="64807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zemědělci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738694"/>
      </p:ext>
    </p:extLst>
  </p:cSld>
  <p:clrMapOvr>
    <a:masterClrMapping/>
  </p:clrMapOvr>
  <p:transition spd="slow">
    <p:cover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5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Čerpáno z otevřené galerie Microsoft Office </a:t>
            </a:r>
            <a:r>
              <a:rPr lang="cs-CZ" sz="2800" b="1" u="sng" dirty="0">
                <a:hlinkClick r:id="rId4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1411</TotalTime>
  <Words>481</Words>
  <Application>Microsoft Office PowerPoint</Application>
  <PresentationFormat>Předvádění na obrazovce (4:3)</PresentationFormat>
  <Paragraphs>185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Romana Zikmundová</cp:lastModifiedBy>
  <cp:revision>252</cp:revision>
  <dcterms:created xsi:type="dcterms:W3CDTF">2012-03-26T21:10:22Z</dcterms:created>
  <dcterms:modified xsi:type="dcterms:W3CDTF">2012-05-16T05:07:50Z</dcterms:modified>
</cp:coreProperties>
</file>