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5" r:id="rId3"/>
    <p:sldId id="256" r:id="rId4"/>
    <p:sldId id="259" r:id="rId5"/>
    <p:sldId id="260" r:id="rId6"/>
    <p:sldId id="258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14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D58B9-C054-4C09-B81E-5CAE3D91AF4C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66802-03BD-4186-9878-547877FD706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D58B9-C054-4C09-B81E-5CAE3D91AF4C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66802-03BD-4186-9878-547877FD706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D58B9-C054-4C09-B81E-5CAE3D91AF4C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66802-03BD-4186-9878-547877FD706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D58B9-C054-4C09-B81E-5CAE3D91AF4C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66802-03BD-4186-9878-547877FD706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D58B9-C054-4C09-B81E-5CAE3D91AF4C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66802-03BD-4186-9878-547877FD706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D58B9-C054-4C09-B81E-5CAE3D91AF4C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66802-03BD-4186-9878-547877FD706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D58B9-C054-4C09-B81E-5CAE3D91AF4C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66802-03BD-4186-9878-547877FD706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D58B9-C054-4C09-B81E-5CAE3D91AF4C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66802-03BD-4186-9878-547877FD706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D58B9-C054-4C09-B81E-5CAE3D91AF4C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66802-03BD-4186-9878-547877FD706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D58B9-C054-4C09-B81E-5CAE3D91AF4C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66802-03BD-4186-9878-547877FD706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D58B9-C054-4C09-B81E-5CAE3D91AF4C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66802-03BD-4186-9878-547877FD706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5D58B9-C054-4C09-B81E-5CAE3D91AF4C}" type="datetimeFigureOut">
              <a:rPr lang="cs-CZ" smtClean="0"/>
              <a:pPr/>
              <a:t>24.2.2012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F66802-03BD-4186-9878-547877FD706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42938" y="428625"/>
            <a:ext cx="7772400" cy="1470025"/>
          </a:xfrm>
        </p:spPr>
        <p:txBody>
          <a:bodyPr/>
          <a:lstStyle/>
          <a:p>
            <a:r>
              <a:rPr lang="cs-CZ" sz="3600" dirty="0" smtClean="0"/>
              <a:t>UMOCŇOVÁNÍ MOCNIN</a:t>
            </a:r>
          </a:p>
        </p:txBody>
      </p:sp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>
          <a:xfrm>
            <a:off x="571500" y="1857375"/>
            <a:ext cx="7929563" cy="4500563"/>
          </a:xfrm>
        </p:spPr>
        <p:txBody>
          <a:bodyPr/>
          <a:lstStyle/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Mgr. Hana Kuříková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</a:t>
            </a:r>
            <a:r>
              <a:rPr lang="cs-CZ" sz="2000" smtClean="0">
                <a:solidFill>
                  <a:schemeClr val="tx1"/>
                </a:solidFill>
              </a:rPr>
              <a:t>:  VY_32_INOVACE_01_C_4_Umocňování </a:t>
            </a:r>
            <a:r>
              <a:rPr lang="cs-CZ" sz="2000" dirty="0" smtClean="0">
                <a:solidFill>
                  <a:schemeClr val="tx1"/>
                </a:solidFill>
              </a:rPr>
              <a:t>mocnin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Matematika 8.ročník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2052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42910" y="928670"/>
          <a:ext cx="6477024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7388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 Hana Kuříková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20. 11. 2011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24. 11. 2011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8.A, 8.B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a její aplikace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8. ročník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Umocňování</a:t>
                      </a:r>
                      <a:r>
                        <a:rPr lang="cs-CZ" baseline="0" dirty="0" smtClean="0"/>
                        <a:t> mocnin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mocnina, mocnitel,</a:t>
                      </a:r>
                      <a:r>
                        <a:rPr lang="cs-CZ" baseline="0" dirty="0" smtClean="0"/>
                        <a:t> mocnina mocniny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MOCNINY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rgbClr val="92D050"/>
                </a:solidFill>
              </a:rPr>
              <a:t>UMOCŇOVÁNÍ</a:t>
            </a:r>
            <a:endParaRPr lang="cs-CZ" dirty="0">
              <a:solidFill>
                <a:srgbClr val="92D05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-142900"/>
            <a:ext cx="8229600" cy="6000792"/>
          </a:xfrm>
        </p:spPr>
        <p:txBody>
          <a:bodyPr/>
          <a:lstStyle/>
          <a:p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Opakování:</a:t>
            </a:r>
          </a:p>
          <a:p>
            <a:pPr>
              <a:buNone/>
            </a:pPr>
            <a:endParaRPr lang="cs-CZ" dirty="0" smtClean="0">
              <a:solidFill>
                <a:srgbClr val="7030A0"/>
              </a:solidFill>
            </a:endParaRPr>
          </a:p>
          <a:p>
            <a:pPr marL="0">
              <a:buNone/>
            </a:pPr>
            <a:r>
              <a:rPr lang="cs-CZ" dirty="0" smtClean="0">
                <a:solidFill>
                  <a:srgbClr val="7030A0"/>
                </a:solidFill>
              </a:rPr>
              <a:t>Je-li základ mocniny kladné číslo, tak je mocnina vždy kladná.</a:t>
            </a:r>
          </a:p>
          <a:p>
            <a:pPr>
              <a:buNone/>
            </a:pPr>
            <a:r>
              <a:rPr lang="cs-CZ" dirty="0" smtClean="0"/>
              <a:t>	2</a:t>
            </a:r>
            <a:r>
              <a:rPr lang="cs-CZ" baseline="30000" dirty="0" smtClean="0"/>
              <a:t>2 </a:t>
            </a:r>
            <a:r>
              <a:rPr lang="cs-CZ" dirty="0" smtClean="0"/>
              <a:t>= 4</a:t>
            </a:r>
          </a:p>
          <a:p>
            <a:pPr>
              <a:buNone/>
            </a:pPr>
            <a:r>
              <a:rPr lang="cs-CZ" dirty="0" smtClean="0"/>
              <a:t>	0,2</a:t>
            </a:r>
            <a:r>
              <a:rPr lang="cs-CZ" baseline="30000" dirty="0" smtClean="0"/>
              <a:t>2 </a:t>
            </a:r>
            <a:r>
              <a:rPr lang="cs-CZ" dirty="0" smtClean="0"/>
              <a:t>= 0,04</a:t>
            </a:r>
          </a:p>
          <a:p>
            <a:pPr>
              <a:buNone/>
            </a:pPr>
            <a:r>
              <a:rPr lang="cs-CZ" dirty="0" smtClean="0"/>
              <a:t>	 2</a:t>
            </a:r>
            <a:r>
              <a:rPr lang="cs-CZ" baseline="30000" dirty="0" smtClean="0"/>
              <a:t>3 </a:t>
            </a:r>
            <a:r>
              <a:rPr lang="cs-CZ" dirty="0" smtClean="0"/>
              <a:t>= 8</a:t>
            </a:r>
          </a:p>
          <a:p>
            <a:pPr marL="0">
              <a:buNone/>
            </a:pPr>
            <a:r>
              <a:rPr lang="cs-CZ" dirty="0" smtClean="0">
                <a:solidFill>
                  <a:srgbClr val="7030A0"/>
                </a:solidFill>
              </a:rPr>
              <a:t>Je-li základ mocniny záporné číslo, tak mohou nastat dva případy.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28"/>
            <a:ext cx="8229600" cy="5840435"/>
          </a:xfrm>
        </p:spPr>
        <p:txBody>
          <a:bodyPr/>
          <a:lstStyle/>
          <a:p>
            <a:pPr marL="0">
              <a:buNone/>
            </a:pPr>
            <a:r>
              <a:rPr lang="cs-CZ" dirty="0" smtClean="0">
                <a:solidFill>
                  <a:srgbClr val="FF0000"/>
                </a:solidFill>
              </a:rPr>
              <a:t>Mocnitel je sudé číslo, pak je mocnina číslo kladné.</a:t>
            </a:r>
          </a:p>
          <a:p>
            <a:pPr>
              <a:buNone/>
            </a:pPr>
            <a:r>
              <a:rPr lang="cs-CZ" dirty="0" smtClean="0"/>
              <a:t>	( - 2 )</a:t>
            </a:r>
            <a:r>
              <a:rPr lang="cs-CZ" baseline="30000" dirty="0" smtClean="0">
                <a:solidFill>
                  <a:srgbClr val="FF0000"/>
                </a:solidFill>
              </a:rPr>
              <a:t>2</a:t>
            </a:r>
            <a:r>
              <a:rPr lang="cs-CZ" dirty="0" smtClean="0"/>
              <a:t>= </a:t>
            </a:r>
            <a:r>
              <a:rPr lang="cs-CZ" dirty="0" smtClean="0">
                <a:solidFill>
                  <a:srgbClr val="FF0000"/>
                </a:solidFill>
              </a:rPr>
              <a:t>+</a:t>
            </a:r>
            <a:r>
              <a:rPr lang="cs-CZ" dirty="0" smtClean="0"/>
              <a:t> 4</a:t>
            </a:r>
          </a:p>
          <a:p>
            <a:pPr>
              <a:buNone/>
            </a:pPr>
            <a:r>
              <a:rPr lang="cs-CZ" dirty="0" smtClean="0"/>
              <a:t>	( - 2 )</a:t>
            </a:r>
            <a:r>
              <a:rPr lang="cs-CZ" baseline="30000" dirty="0" smtClean="0">
                <a:solidFill>
                  <a:srgbClr val="FF0000"/>
                </a:solidFill>
              </a:rPr>
              <a:t>4</a:t>
            </a:r>
            <a:r>
              <a:rPr lang="cs-CZ" dirty="0" smtClean="0"/>
              <a:t>= </a:t>
            </a:r>
            <a:r>
              <a:rPr lang="cs-CZ" dirty="0" smtClean="0">
                <a:solidFill>
                  <a:srgbClr val="FF0000"/>
                </a:solidFill>
              </a:rPr>
              <a:t>+</a:t>
            </a:r>
            <a:r>
              <a:rPr lang="cs-CZ" dirty="0" smtClean="0"/>
              <a:t> 16</a:t>
            </a:r>
          </a:p>
          <a:p>
            <a:pPr>
              <a:buNone/>
            </a:pPr>
            <a:r>
              <a:rPr lang="cs-CZ" dirty="0" smtClean="0"/>
              <a:t>	( - 1 )</a:t>
            </a:r>
            <a:r>
              <a:rPr lang="cs-CZ" baseline="30000" dirty="0" smtClean="0">
                <a:solidFill>
                  <a:srgbClr val="FF0000"/>
                </a:solidFill>
              </a:rPr>
              <a:t>2</a:t>
            </a:r>
            <a:r>
              <a:rPr lang="cs-CZ" dirty="0" smtClean="0"/>
              <a:t>= </a:t>
            </a:r>
            <a:r>
              <a:rPr lang="cs-CZ" dirty="0" smtClean="0">
                <a:solidFill>
                  <a:srgbClr val="FF0000"/>
                </a:solidFill>
              </a:rPr>
              <a:t>+</a:t>
            </a:r>
            <a:r>
              <a:rPr lang="cs-CZ" dirty="0" smtClean="0"/>
              <a:t> 1</a:t>
            </a:r>
          </a:p>
          <a:p>
            <a:pPr marL="0">
              <a:buNone/>
            </a:pPr>
            <a:r>
              <a:rPr lang="cs-CZ" dirty="0" smtClean="0">
                <a:solidFill>
                  <a:srgbClr val="FF0000"/>
                </a:solidFill>
              </a:rPr>
              <a:t>Mocnitel je liché číslo, pak je mocnina číslo záporné.</a:t>
            </a:r>
          </a:p>
          <a:p>
            <a:pPr>
              <a:buNone/>
            </a:pPr>
            <a:r>
              <a:rPr lang="cs-CZ" dirty="0" smtClean="0"/>
              <a:t>	( - 2 )</a:t>
            </a:r>
            <a:r>
              <a:rPr lang="cs-CZ" baseline="30000" dirty="0" smtClean="0">
                <a:solidFill>
                  <a:srgbClr val="FF0000"/>
                </a:solidFill>
              </a:rPr>
              <a:t>3</a:t>
            </a:r>
            <a:r>
              <a:rPr lang="cs-CZ" dirty="0" smtClean="0"/>
              <a:t>= </a:t>
            </a:r>
            <a:r>
              <a:rPr lang="cs-CZ" dirty="0" smtClean="0">
                <a:solidFill>
                  <a:srgbClr val="FF0000"/>
                </a:solidFill>
              </a:rPr>
              <a:t>-</a:t>
            </a:r>
            <a:r>
              <a:rPr lang="cs-CZ" dirty="0" smtClean="0"/>
              <a:t> 8</a:t>
            </a:r>
          </a:p>
          <a:p>
            <a:pPr>
              <a:buNone/>
            </a:pPr>
            <a:r>
              <a:rPr lang="cs-CZ" dirty="0" smtClean="0"/>
              <a:t>	( - 2 )</a:t>
            </a:r>
            <a:r>
              <a:rPr lang="cs-CZ" baseline="30000" dirty="0" smtClean="0">
                <a:solidFill>
                  <a:srgbClr val="FF0000"/>
                </a:solidFill>
              </a:rPr>
              <a:t>5</a:t>
            </a:r>
            <a:r>
              <a:rPr lang="cs-CZ" dirty="0" smtClean="0"/>
              <a:t>= </a:t>
            </a:r>
            <a:r>
              <a:rPr lang="cs-CZ" dirty="0" smtClean="0">
                <a:solidFill>
                  <a:srgbClr val="FF0000"/>
                </a:solidFill>
              </a:rPr>
              <a:t>-</a:t>
            </a:r>
            <a:r>
              <a:rPr lang="cs-CZ" dirty="0" smtClean="0"/>
              <a:t> 32</a:t>
            </a:r>
          </a:p>
          <a:p>
            <a:pPr>
              <a:buNone/>
            </a:pPr>
            <a:r>
              <a:rPr lang="cs-CZ" dirty="0" smtClean="0"/>
              <a:t>	( - 1 )</a:t>
            </a:r>
            <a:r>
              <a:rPr lang="cs-CZ" baseline="30000" dirty="0" smtClean="0">
                <a:solidFill>
                  <a:srgbClr val="FF0000"/>
                </a:solidFill>
              </a:rPr>
              <a:t>3</a:t>
            </a:r>
            <a:r>
              <a:rPr lang="cs-CZ" dirty="0" smtClean="0"/>
              <a:t>= </a:t>
            </a:r>
            <a:r>
              <a:rPr lang="cs-CZ" dirty="0" smtClean="0">
                <a:solidFill>
                  <a:srgbClr val="FF0000"/>
                </a:solidFill>
              </a:rPr>
              <a:t>-</a:t>
            </a:r>
            <a:r>
              <a:rPr lang="cs-CZ" dirty="0" smtClean="0"/>
              <a:t> 1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785794"/>
            <a:ext cx="8229600" cy="5554683"/>
          </a:xfrm>
        </p:spPr>
        <p:txBody>
          <a:bodyPr>
            <a:normAutofit fontScale="85000" lnSpcReduction="20000"/>
          </a:bodyPr>
          <a:lstStyle/>
          <a:p>
            <a:pPr marL="0">
              <a:buNone/>
            </a:pPr>
            <a:r>
              <a:rPr lang="cs-CZ" dirty="0" smtClean="0">
                <a:solidFill>
                  <a:srgbClr val="FF0000"/>
                </a:solidFill>
              </a:rPr>
              <a:t>Mocninu umocníme tak,že základ umocníme součinem exponentů ( mocnitelů)</a:t>
            </a: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3500" dirty="0" smtClean="0">
                <a:solidFill>
                  <a:srgbClr val="FF0000"/>
                </a:solidFill>
              </a:rPr>
              <a:t>			( a </a:t>
            </a:r>
            <a:r>
              <a:rPr lang="cs-CZ" sz="3500" baseline="30000" dirty="0" smtClean="0">
                <a:solidFill>
                  <a:srgbClr val="FF0000"/>
                </a:solidFill>
              </a:rPr>
              <a:t>r </a:t>
            </a:r>
            <a:r>
              <a:rPr lang="cs-CZ" sz="3500" dirty="0" smtClean="0">
                <a:solidFill>
                  <a:srgbClr val="FF0000"/>
                </a:solidFill>
              </a:rPr>
              <a:t>)</a:t>
            </a:r>
            <a:r>
              <a:rPr lang="cs-CZ" sz="3500" baseline="30000" dirty="0" smtClean="0">
                <a:solidFill>
                  <a:srgbClr val="FF0000"/>
                </a:solidFill>
              </a:rPr>
              <a:t>s  </a:t>
            </a:r>
            <a:r>
              <a:rPr lang="cs-CZ" sz="3500" dirty="0" smtClean="0">
                <a:solidFill>
                  <a:srgbClr val="FF0000"/>
                </a:solidFill>
              </a:rPr>
              <a:t>=a</a:t>
            </a:r>
            <a:r>
              <a:rPr lang="cs-CZ" sz="3500" baseline="30000" dirty="0" smtClean="0">
                <a:solidFill>
                  <a:srgbClr val="FF0000"/>
                </a:solidFill>
              </a:rPr>
              <a:t>r . s </a:t>
            </a:r>
          </a:p>
          <a:p>
            <a:pPr>
              <a:buNone/>
            </a:pPr>
            <a:endParaRPr lang="cs-CZ" baseline="300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baseline="30000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/>
              <a:t>( a</a:t>
            </a:r>
            <a:r>
              <a:rPr lang="cs-CZ" baseline="30000" dirty="0" smtClean="0"/>
              <a:t>2</a:t>
            </a:r>
            <a:r>
              <a:rPr lang="cs-CZ" dirty="0" smtClean="0"/>
              <a:t>)</a:t>
            </a:r>
            <a:r>
              <a:rPr lang="cs-CZ" baseline="30000" dirty="0" smtClean="0"/>
              <a:t>3 </a:t>
            </a:r>
            <a:r>
              <a:rPr lang="cs-CZ" dirty="0" smtClean="0"/>
              <a:t>=(a</a:t>
            </a:r>
            <a:r>
              <a:rPr lang="cs-CZ" baseline="30000" dirty="0" smtClean="0"/>
              <a:t>2</a:t>
            </a:r>
            <a:r>
              <a:rPr lang="cs-CZ" dirty="0" smtClean="0"/>
              <a:t>) (a</a:t>
            </a:r>
            <a:r>
              <a:rPr lang="cs-CZ" baseline="30000" dirty="0" smtClean="0"/>
              <a:t>2</a:t>
            </a:r>
            <a:r>
              <a:rPr lang="cs-CZ" dirty="0" smtClean="0"/>
              <a:t>) (a</a:t>
            </a:r>
            <a:r>
              <a:rPr lang="cs-CZ" baseline="30000" dirty="0" smtClean="0"/>
              <a:t>2</a:t>
            </a:r>
            <a:r>
              <a:rPr lang="cs-CZ" dirty="0" smtClean="0"/>
              <a:t>) = a.a.a.a.a.a = a</a:t>
            </a:r>
            <a:r>
              <a:rPr lang="cs-CZ" baseline="30000" dirty="0" smtClean="0"/>
              <a:t>6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( 2a</a:t>
            </a:r>
            <a:r>
              <a:rPr lang="cs-CZ" baseline="30000" dirty="0" smtClean="0">
                <a:solidFill>
                  <a:srgbClr val="FF0000"/>
                </a:solidFill>
              </a:rPr>
              <a:t>7</a:t>
            </a:r>
            <a:r>
              <a:rPr lang="cs-CZ" dirty="0" smtClean="0"/>
              <a:t>)</a:t>
            </a:r>
            <a:r>
              <a:rPr lang="cs-CZ" baseline="30000" dirty="0" smtClean="0">
                <a:solidFill>
                  <a:srgbClr val="FF0000"/>
                </a:solidFill>
              </a:rPr>
              <a:t>4 </a:t>
            </a:r>
            <a:r>
              <a:rPr lang="cs-CZ" dirty="0" smtClean="0"/>
              <a:t>= 2.2.2.2.a</a:t>
            </a:r>
            <a:r>
              <a:rPr lang="cs-CZ" baseline="30000" dirty="0" smtClean="0">
                <a:solidFill>
                  <a:srgbClr val="FF0000"/>
                </a:solidFill>
              </a:rPr>
              <a:t>7.4 </a:t>
            </a:r>
            <a:r>
              <a:rPr lang="cs-CZ" dirty="0" smtClean="0"/>
              <a:t>= 16a</a:t>
            </a:r>
            <a:r>
              <a:rPr lang="cs-CZ" baseline="30000" dirty="0" smtClean="0">
                <a:solidFill>
                  <a:srgbClr val="FF0000"/>
                </a:solidFill>
              </a:rPr>
              <a:t>28</a:t>
            </a:r>
            <a:r>
              <a:rPr lang="cs-CZ" baseline="30000" dirty="0" smtClean="0"/>
              <a:t>		</a:t>
            </a:r>
          </a:p>
          <a:p>
            <a:pPr>
              <a:buNone/>
            </a:pPr>
            <a:r>
              <a:rPr lang="cs-CZ" dirty="0" smtClean="0"/>
              <a:t>( x</a:t>
            </a:r>
            <a:r>
              <a:rPr lang="cs-CZ" baseline="30000" dirty="0" smtClean="0"/>
              <a:t>3</a:t>
            </a:r>
            <a:r>
              <a:rPr lang="cs-CZ" dirty="0" smtClean="0"/>
              <a:t>)</a:t>
            </a:r>
            <a:r>
              <a:rPr lang="cs-CZ" baseline="30000" dirty="0" smtClean="0"/>
              <a:t>5 </a:t>
            </a:r>
            <a:r>
              <a:rPr lang="cs-CZ" dirty="0" smtClean="0"/>
              <a:t>= x</a:t>
            </a:r>
            <a:r>
              <a:rPr lang="cs-CZ" baseline="30000" dirty="0" smtClean="0"/>
              <a:t>15	</a:t>
            </a:r>
          </a:p>
          <a:p>
            <a:pPr>
              <a:buNone/>
            </a:pPr>
            <a:r>
              <a:rPr lang="cs-CZ" dirty="0" smtClean="0"/>
              <a:t>(-2a</a:t>
            </a:r>
            <a:r>
              <a:rPr lang="cs-CZ" baseline="30000" dirty="0" smtClean="0"/>
              <a:t>3</a:t>
            </a:r>
            <a:r>
              <a:rPr lang="cs-CZ" dirty="0" smtClean="0"/>
              <a:t>)</a:t>
            </a:r>
            <a:r>
              <a:rPr lang="cs-CZ" baseline="30000" dirty="0" smtClean="0"/>
              <a:t>2 </a:t>
            </a:r>
            <a:r>
              <a:rPr lang="cs-CZ" dirty="0" smtClean="0"/>
              <a:t>= 16a</a:t>
            </a:r>
            <a:r>
              <a:rPr lang="cs-CZ" baseline="30000" dirty="0" smtClean="0"/>
              <a:t>6	</a:t>
            </a:r>
            <a:r>
              <a:rPr lang="cs-CZ" dirty="0" smtClean="0"/>
              <a:t>  mocnitel sudé číslo = </a:t>
            </a:r>
            <a:r>
              <a:rPr lang="cs-CZ" sz="3900" dirty="0" smtClean="0">
                <a:solidFill>
                  <a:srgbClr val="FF0000"/>
                </a:solidFill>
              </a:rPr>
              <a:t>+</a:t>
            </a:r>
            <a:endParaRPr lang="cs-CZ" sz="3900" baseline="30000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/>
              <a:t>( -x</a:t>
            </a:r>
            <a:r>
              <a:rPr lang="cs-CZ" baseline="30000" dirty="0" smtClean="0"/>
              <a:t>3</a:t>
            </a:r>
            <a:r>
              <a:rPr lang="cs-CZ" dirty="0" smtClean="0"/>
              <a:t>)</a:t>
            </a:r>
            <a:r>
              <a:rPr lang="cs-CZ" baseline="30000" dirty="0" smtClean="0"/>
              <a:t>5 </a:t>
            </a:r>
            <a:r>
              <a:rPr lang="cs-CZ" dirty="0" smtClean="0"/>
              <a:t>= -x</a:t>
            </a:r>
            <a:r>
              <a:rPr lang="cs-CZ" baseline="30000" dirty="0" smtClean="0"/>
              <a:t>15		</a:t>
            </a:r>
            <a:r>
              <a:rPr lang="cs-CZ" dirty="0" smtClean="0"/>
              <a:t>  mocnitel liché číslo =</a:t>
            </a:r>
            <a:r>
              <a:rPr lang="cs-CZ" sz="3900" dirty="0" smtClean="0">
                <a:solidFill>
                  <a:srgbClr val="FF0000"/>
                </a:solidFill>
              </a:rPr>
              <a:t> -</a:t>
            </a:r>
            <a:endParaRPr lang="cs-CZ" sz="3900" baseline="300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aseline="30000" dirty="0" smtClean="0"/>
              <a:t>	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500042"/>
            <a:ext cx="8229600" cy="5768997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Procvičení:</a:t>
            </a:r>
          </a:p>
          <a:p>
            <a:pPr>
              <a:buNone/>
            </a:pPr>
            <a:r>
              <a:rPr lang="cs-CZ" dirty="0" smtClean="0"/>
              <a:t>(-4a</a:t>
            </a:r>
            <a:r>
              <a:rPr lang="cs-CZ" baseline="30000" dirty="0" smtClean="0"/>
              <a:t>3</a:t>
            </a:r>
            <a:r>
              <a:rPr lang="cs-CZ" dirty="0" smtClean="0"/>
              <a:t>)</a:t>
            </a:r>
            <a:r>
              <a:rPr lang="cs-CZ" baseline="30000" dirty="0" smtClean="0"/>
              <a:t>2</a:t>
            </a:r>
            <a:r>
              <a:rPr lang="cs-CZ" dirty="0" smtClean="0"/>
              <a:t>=	</a:t>
            </a:r>
          </a:p>
          <a:p>
            <a:pPr>
              <a:buNone/>
            </a:pPr>
            <a:r>
              <a:rPr lang="cs-CZ" dirty="0" smtClean="0"/>
              <a:t>(2x</a:t>
            </a:r>
            <a:r>
              <a:rPr lang="cs-CZ" baseline="30000" dirty="0" smtClean="0"/>
              <a:t>5</a:t>
            </a:r>
            <a:r>
              <a:rPr lang="cs-CZ" dirty="0" smtClean="0"/>
              <a:t>)</a:t>
            </a:r>
            <a:r>
              <a:rPr lang="cs-CZ" baseline="30000" dirty="0" smtClean="0"/>
              <a:t>3</a:t>
            </a:r>
            <a:r>
              <a:rPr lang="cs-CZ" dirty="0" smtClean="0"/>
              <a:t>=	</a:t>
            </a:r>
          </a:p>
          <a:p>
            <a:pPr>
              <a:buNone/>
            </a:pPr>
            <a:r>
              <a:rPr lang="cs-CZ" dirty="0" smtClean="0"/>
              <a:t>(-8s</a:t>
            </a:r>
            <a:r>
              <a:rPr lang="cs-CZ" baseline="30000" dirty="0" smtClean="0"/>
              <a:t>4</a:t>
            </a:r>
            <a:r>
              <a:rPr lang="cs-CZ" dirty="0" smtClean="0"/>
              <a:t>)</a:t>
            </a:r>
            <a:r>
              <a:rPr lang="cs-CZ" baseline="30000" dirty="0" smtClean="0"/>
              <a:t>2</a:t>
            </a:r>
            <a:r>
              <a:rPr lang="cs-CZ" dirty="0" smtClean="0"/>
              <a:t>=	</a:t>
            </a:r>
          </a:p>
          <a:p>
            <a:pPr>
              <a:buNone/>
            </a:pPr>
            <a:r>
              <a:rPr lang="cs-CZ" dirty="0" smtClean="0"/>
              <a:t>(a</a:t>
            </a:r>
            <a:r>
              <a:rPr lang="cs-CZ" baseline="30000" dirty="0" smtClean="0"/>
              <a:t>7</a:t>
            </a:r>
            <a:r>
              <a:rPr lang="cs-CZ" dirty="0" smtClean="0"/>
              <a:t>)</a:t>
            </a:r>
            <a:r>
              <a:rPr lang="cs-CZ" baseline="30000" dirty="0" smtClean="0"/>
              <a:t>2</a:t>
            </a:r>
            <a:r>
              <a:rPr lang="cs-CZ" dirty="0" smtClean="0"/>
              <a:t> . (-3a</a:t>
            </a:r>
            <a:r>
              <a:rPr lang="cs-CZ" baseline="30000" dirty="0" smtClean="0"/>
              <a:t>5</a:t>
            </a:r>
            <a:r>
              <a:rPr lang="cs-CZ" dirty="0" smtClean="0"/>
              <a:t>)</a:t>
            </a:r>
            <a:r>
              <a:rPr lang="cs-CZ" baseline="30000" dirty="0" smtClean="0"/>
              <a:t>2</a:t>
            </a:r>
            <a:r>
              <a:rPr lang="cs-CZ" dirty="0" smtClean="0"/>
              <a:t>=	</a:t>
            </a:r>
          </a:p>
          <a:p>
            <a:pPr>
              <a:buNone/>
            </a:pPr>
            <a:r>
              <a:rPr lang="cs-CZ" dirty="0" smtClean="0"/>
              <a:t>(-2u</a:t>
            </a:r>
            <a:r>
              <a:rPr lang="cs-CZ" baseline="30000" dirty="0" smtClean="0"/>
              <a:t>3</a:t>
            </a:r>
            <a:r>
              <a:rPr lang="cs-CZ" dirty="0" smtClean="0"/>
              <a:t>)</a:t>
            </a:r>
            <a:r>
              <a:rPr lang="cs-CZ" baseline="30000" dirty="0" smtClean="0"/>
              <a:t>4</a:t>
            </a:r>
            <a:r>
              <a:rPr lang="cs-CZ" dirty="0" smtClean="0"/>
              <a:t>=	</a:t>
            </a:r>
          </a:p>
          <a:p>
            <a:pPr>
              <a:buNone/>
            </a:pPr>
            <a:r>
              <a:rPr lang="cs-CZ" dirty="0" smtClean="0"/>
              <a:t>(-2a</a:t>
            </a:r>
            <a:r>
              <a:rPr lang="cs-CZ" baseline="30000" dirty="0" smtClean="0"/>
              <a:t>3</a:t>
            </a:r>
            <a:r>
              <a:rPr lang="cs-CZ" dirty="0" smtClean="0"/>
              <a:t>)</a:t>
            </a:r>
            <a:r>
              <a:rPr lang="cs-CZ" baseline="30000" dirty="0" smtClean="0"/>
              <a:t>3.</a:t>
            </a:r>
            <a:r>
              <a:rPr lang="cs-CZ" dirty="0" smtClean="0"/>
              <a:t> (-7a</a:t>
            </a:r>
            <a:r>
              <a:rPr lang="cs-CZ" baseline="30000" dirty="0" smtClean="0"/>
              <a:t>4</a:t>
            </a:r>
            <a:r>
              <a:rPr lang="cs-CZ" dirty="0" smtClean="0"/>
              <a:t>)</a:t>
            </a:r>
            <a:r>
              <a:rPr lang="cs-CZ" baseline="30000" dirty="0" smtClean="0"/>
              <a:t>2</a:t>
            </a:r>
            <a:r>
              <a:rPr lang="cs-CZ" dirty="0" smtClean="0"/>
              <a:t>=	</a:t>
            </a:r>
          </a:p>
          <a:p>
            <a:pPr>
              <a:buNone/>
            </a:pPr>
            <a:r>
              <a:rPr lang="cs-CZ" sz="3600" dirty="0" smtClean="0"/>
              <a:t>(</a:t>
            </a:r>
            <a:r>
              <a:rPr lang="cs-CZ" dirty="0" smtClean="0"/>
              <a:t>-y</a:t>
            </a:r>
            <a:r>
              <a:rPr lang="cs-CZ" baseline="30000" dirty="0" smtClean="0"/>
              <a:t>5</a:t>
            </a:r>
            <a:r>
              <a:rPr lang="cs-CZ" dirty="0" smtClean="0"/>
              <a:t>)</a:t>
            </a:r>
            <a:r>
              <a:rPr lang="cs-CZ" baseline="30000" dirty="0" smtClean="0"/>
              <a:t>3.</a:t>
            </a:r>
            <a:r>
              <a:rPr lang="cs-CZ" dirty="0" smtClean="0"/>
              <a:t> (3y</a:t>
            </a:r>
            <a:r>
              <a:rPr lang="cs-CZ" baseline="30000" dirty="0" smtClean="0"/>
              <a:t>4</a:t>
            </a:r>
            <a:r>
              <a:rPr lang="cs-CZ" dirty="0" smtClean="0"/>
              <a:t>)</a:t>
            </a:r>
            <a:r>
              <a:rPr lang="cs-CZ" baseline="30000" dirty="0" smtClean="0"/>
              <a:t>2</a:t>
            </a:r>
            <a:r>
              <a:rPr lang="cs-CZ" dirty="0" smtClean="0"/>
              <a:t>=</a:t>
            </a:r>
          </a:p>
          <a:p>
            <a:pPr>
              <a:buNone/>
            </a:pPr>
            <a:r>
              <a:rPr lang="cs-CZ" dirty="0" smtClean="0"/>
              <a:t>(-2a</a:t>
            </a:r>
            <a:r>
              <a:rPr lang="cs-CZ" baseline="30000" dirty="0" smtClean="0"/>
              <a:t>3</a:t>
            </a:r>
            <a:r>
              <a:rPr lang="cs-CZ" dirty="0" smtClean="0"/>
              <a:t>)</a:t>
            </a:r>
            <a:r>
              <a:rPr lang="cs-CZ" baseline="30000" dirty="0" smtClean="0"/>
              <a:t>3.</a:t>
            </a:r>
            <a:r>
              <a:rPr lang="cs-CZ" dirty="0" smtClean="0"/>
              <a:t> (-7b</a:t>
            </a:r>
            <a:r>
              <a:rPr lang="cs-CZ" baseline="30000" dirty="0" smtClean="0"/>
              <a:t>4</a:t>
            </a:r>
            <a:r>
              <a:rPr lang="cs-CZ" dirty="0" smtClean="0"/>
              <a:t>)</a:t>
            </a:r>
            <a:r>
              <a:rPr lang="cs-CZ" baseline="30000" dirty="0" smtClean="0"/>
              <a:t>2</a:t>
            </a:r>
            <a:r>
              <a:rPr lang="cs-CZ" dirty="0" smtClean="0"/>
              <a:t>=</a:t>
            </a:r>
          </a:p>
          <a:p>
            <a:pPr>
              <a:buNone/>
            </a:pPr>
            <a:r>
              <a:rPr lang="cs-CZ" dirty="0" smtClean="0"/>
              <a:t>(10s</a:t>
            </a:r>
            <a:r>
              <a:rPr lang="cs-CZ" baseline="30000" dirty="0" smtClean="0"/>
              <a:t>3</a:t>
            </a:r>
            <a:r>
              <a:rPr lang="cs-CZ" dirty="0" smtClean="0"/>
              <a:t>)</a:t>
            </a:r>
            <a:r>
              <a:rPr lang="cs-CZ" baseline="30000" dirty="0" smtClean="0"/>
              <a:t>2.</a:t>
            </a:r>
            <a:r>
              <a:rPr lang="cs-CZ" dirty="0" smtClean="0"/>
              <a:t> (-6s</a:t>
            </a:r>
            <a:r>
              <a:rPr lang="cs-CZ" baseline="30000" dirty="0" smtClean="0"/>
              <a:t>4</a:t>
            </a:r>
            <a:r>
              <a:rPr lang="cs-CZ" dirty="0" smtClean="0"/>
              <a:t>)</a:t>
            </a:r>
            <a:r>
              <a:rPr lang="cs-CZ" baseline="30000" dirty="0" smtClean="0"/>
              <a:t>2</a:t>
            </a:r>
            <a:r>
              <a:rPr lang="cs-CZ" dirty="0" smtClean="0"/>
              <a:t>=</a:t>
            </a:r>
          </a:p>
          <a:p>
            <a:pPr>
              <a:buNone/>
            </a:pPr>
            <a:r>
              <a:rPr lang="cs-CZ" dirty="0" smtClean="0"/>
              <a:t>(-2a</a:t>
            </a:r>
            <a:r>
              <a:rPr lang="cs-CZ" baseline="30000" dirty="0" smtClean="0"/>
              <a:t>3</a:t>
            </a:r>
            <a:r>
              <a:rPr lang="cs-CZ" dirty="0" smtClean="0"/>
              <a:t>)</a:t>
            </a:r>
            <a:r>
              <a:rPr lang="cs-CZ" baseline="30000" dirty="0" smtClean="0"/>
              <a:t>2 </a:t>
            </a:r>
            <a:r>
              <a:rPr lang="cs-CZ" dirty="0" smtClean="0"/>
              <a:t>:(-a)</a:t>
            </a:r>
            <a:r>
              <a:rPr lang="cs-CZ" baseline="30000" dirty="0" smtClean="0"/>
              <a:t>2</a:t>
            </a:r>
            <a:r>
              <a:rPr lang="cs-CZ" dirty="0" smtClean="0"/>
              <a:t>=</a:t>
            </a:r>
          </a:p>
          <a:p>
            <a:pPr>
              <a:buNone/>
            </a:pPr>
            <a:r>
              <a:rPr lang="cs-CZ" dirty="0" smtClean="0"/>
              <a:t>(-2a</a:t>
            </a:r>
            <a:r>
              <a:rPr lang="cs-CZ" baseline="30000" dirty="0" smtClean="0"/>
              <a:t>3</a:t>
            </a:r>
            <a:r>
              <a:rPr lang="cs-CZ" dirty="0" smtClean="0"/>
              <a:t>)</a:t>
            </a:r>
            <a:r>
              <a:rPr lang="cs-CZ" baseline="30000" dirty="0" smtClean="0"/>
              <a:t>2.</a:t>
            </a:r>
            <a:r>
              <a:rPr lang="cs-CZ" dirty="0" smtClean="0"/>
              <a:t> (-2a</a:t>
            </a:r>
            <a:r>
              <a:rPr lang="cs-CZ" baseline="30000" dirty="0" smtClean="0"/>
              <a:t>4</a:t>
            </a:r>
            <a:r>
              <a:rPr lang="cs-CZ" dirty="0" smtClean="0"/>
              <a:t>)</a:t>
            </a:r>
            <a:r>
              <a:rPr lang="cs-CZ" baseline="30000" dirty="0" smtClean="0"/>
              <a:t>2</a:t>
            </a:r>
            <a:r>
              <a:rPr lang="cs-CZ" dirty="0" smtClean="0"/>
              <a:t>=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697559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Procvičení:</a:t>
            </a:r>
          </a:p>
          <a:p>
            <a:pPr>
              <a:buNone/>
            </a:pPr>
            <a:r>
              <a:rPr lang="cs-CZ" dirty="0" smtClean="0"/>
              <a:t>(-4a</a:t>
            </a:r>
            <a:r>
              <a:rPr lang="cs-CZ" baseline="30000" dirty="0" smtClean="0"/>
              <a:t>3</a:t>
            </a:r>
            <a:r>
              <a:rPr lang="cs-CZ" dirty="0" smtClean="0"/>
              <a:t>)</a:t>
            </a:r>
            <a:r>
              <a:rPr lang="cs-CZ" baseline="30000" dirty="0" smtClean="0"/>
              <a:t>2 </a:t>
            </a:r>
            <a:r>
              <a:rPr lang="cs-CZ" dirty="0" smtClean="0"/>
              <a:t>= </a:t>
            </a:r>
            <a:r>
              <a:rPr lang="cs-CZ" dirty="0" smtClean="0">
                <a:solidFill>
                  <a:srgbClr val="FF0000"/>
                </a:solidFill>
              </a:rPr>
              <a:t>16a</a:t>
            </a:r>
            <a:r>
              <a:rPr lang="cs-CZ" baseline="30000" dirty="0" smtClean="0">
                <a:solidFill>
                  <a:srgbClr val="FF0000"/>
                </a:solidFill>
              </a:rPr>
              <a:t>6</a:t>
            </a: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 smtClean="0"/>
              <a:t>(2x</a:t>
            </a:r>
            <a:r>
              <a:rPr lang="cs-CZ" baseline="30000" dirty="0" smtClean="0"/>
              <a:t>5</a:t>
            </a:r>
            <a:r>
              <a:rPr lang="cs-CZ" dirty="0" smtClean="0"/>
              <a:t>)</a:t>
            </a:r>
            <a:r>
              <a:rPr lang="cs-CZ" baseline="30000" dirty="0" smtClean="0"/>
              <a:t>3 </a:t>
            </a:r>
            <a:r>
              <a:rPr lang="cs-CZ" dirty="0" smtClean="0"/>
              <a:t>= </a:t>
            </a:r>
            <a:r>
              <a:rPr lang="cs-CZ" dirty="0" smtClean="0">
                <a:solidFill>
                  <a:srgbClr val="FF0000"/>
                </a:solidFill>
              </a:rPr>
              <a:t>8x</a:t>
            </a:r>
            <a:r>
              <a:rPr lang="cs-CZ" baseline="30000" dirty="0" smtClean="0">
                <a:solidFill>
                  <a:srgbClr val="FF0000"/>
                </a:solidFill>
              </a:rPr>
              <a:t>15</a:t>
            </a: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 smtClean="0"/>
              <a:t>(-8s</a:t>
            </a:r>
            <a:r>
              <a:rPr lang="cs-CZ" baseline="30000" dirty="0" smtClean="0"/>
              <a:t>4</a:t>
            </a:r>
            <a:r>
              <a:rPr lang="cs-CZ" dirty="0" smtClean="0"/>
              <a:t>)</a:t>
            </a:r>
            <a:r>
              <a:rPr lang="cs-CZ" baseline="30000" dirty="0" smtClean="0"/>
              <a:t>2 </a:t>
            </a:r>
            <a:r>
              <a:rPr lang="cs-CZ" dirty="0" smtClean="0"/>
              <a:t>= </a:t>
            </a:r>
            <a:r>
              <a:rPr lang="cs-CZ" dirty="0" smtClean="0">
                <a:solidFill>
                  <a:srgbClr val="FF0000"/>
                </a:solidFill>
              </a:rPr>
              <a:t>64s</a:t>
            </a:r>
            <a:r>
              <a:rPr lang="cs-CZ" baseline="30000" dirty="0" smtClean="0">
                <a:solidFill>
                  <a:srgbClr val="FF0000"/>
                </a:solidFill>
              </a:rPr>
              <a:t>8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(a</a:t>
            </a:r>
            <a:r>
              <a:rPr lang="cs-CZ" baseline="30000" dirty="0" smtClean="0"/>
              <a:t>7</a:t>
            </a:r>
            <a:r>
              <a:rPr lang="cs-CZ" dirty="0" smtClean="0"/>
              <a:t>)</a:t>
            </a:r>
            <a:r>
              <a:rPr lang="cs-CZ" baseline="30000" dirty="0" smtClean="0"/>
              <a:t>2</a:t>
            </a:r>
            <a:r>
              <a:rPr lang="cs-CZ" dirty="0" smtClean="0"/>
              <a:t> . (-3a</a:t>
            </a:r>
            <a:r>
              <a:rPr lang="cs-CZ" baseline="30000" dirty="0" smtClean="0"/>
              <a:t>5</a:t>
            </a:r>
            <a:r>
              <a:rPr lang="cs-CZ" dirty="0" smtClean="0"/>
              <a:t>)</a:t>
            </a:r>
            <a:r>
              <a:rPr lang="cs-CZ" baseline="30000" dirty="0" smtClean="0"/>
              <a:t>2 </a:t>
            </a:r>
            <a:r>
              <a:rPr lang="cs-CZ" dirty="0" smtClean="0"/>
              <a:t>= 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baseline="30000" dirty="0" smtClean="0">
                <a:solidFill>
                  <a:srgbClr val="FF0000"/>
                </a:solidFill>
              </a:rPr>
              <a:t>14 .</a:t>
            </a:r>
            <a:r>
              <a:rPr lang="cs-CZ" dirty="0" smtClean="0">
                <a:solidFill>
                  <a:srgbClr val="FF0000"/>
                </a:solidFill>
              </a:rPr>
              <a:t>9a</a:t>
            </a:r>
            <a:r>
              <a:rPr lang="cs-CZ" baseline="30000" dirty="0" smtClean="0">
                <a:solidFill>
                  <a:srgbClr val="FF0000"/>
                </a:solidFill>
              </a:rPr>
              <a:t>10 </a:t>
            </a:r>
            <a:r>
              <a:rPr lang="cs-CZ" dirty="0" smtClean="0">
                <a:solidFill>
                  <a:srgbClr val="FF0000"/>
                </a:solidFill>
              </a:rPr>
              <a:t>= 9a</a:t>
            </a:r>
            <a:r>
              <a:rPr lang="cs-CZ" baseline="30000" dirty="0" smtClean="0">
                <a:solidFill>
                  <a:srgbClr val="FF0000"/>
                </a:solidFill>
              </a:rPr>
              <a:t>24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(-2u</a:t>
            </a:r>
            <a:r>
              <a:rPr lang="cs-CZ" baseline="30000" dirty="0" smtClean="0"/>
              <a:t>3</a:t>
            </a:r>
            <a:r>
              <a:rPr lang="cs-CZ" dirty="0" smtClean="0"/>
              <a:t>)</a:t>
            </a:r>
            <a:r>
              <a:rPr lang="cs-CZ" baseline="30000" dirty="0" smtClean="0"/>
              <a:t>4 </a:t>
            </a:r>
            <a:r>
              <a:rPr lang="cs-CZ" dirty="0" smtClean="0"/>
              <a:t>= </a:t>
            </a:r>
            <a:r>
              <a:rPr lang="cs-CZ" dirty="0" smtClean="0">
                <a:solidFill>
                  <a:srgbClr val="FF0000"/>
                </a:solidFill>
              </a:rPr>
              <a:t>16u</a:t>
            </a:r>
            <a:r>
              <a:rPr lang="cs-CZ" baseline="30000" dirty="0" smtClean="0">
                <a:solidFill>
                  <a:srgbClr val="FF0000"/>
                </a:solidFill>
              </a:rPr>
              <a:t>12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(-2a</a:t>
            </a:r>
            <a:r>
              <a:rPr lang="cs-CZ" baseline="30000" dirty="0" smtClean="0"/>
              <a:t>3</a:t>
            </a:r>
            <a:r>
              <a:rPr lang="cs-CZ" dirty="0" smtClean="0"/>
              <a:t>)</a:t>
            </a:r>
            <a:r>
              <a:rPr lang="cs-CZ" baseline="30000" dirty="0" smtClean="0"/>
              <a:t>3.</a:t>
            </a:r>
            <a:r>
              <a:rPr lang="cs-CZ" dirty="0" smtClean="0"/>
              <a:t> (-7a</a:t>
            </a:r>
            <a:r>
              <a:rPr lang="cs-CZ" baseline="30000" dirty="0" smtClean="0"/>
              <a:t>4</a:t>
            </a:r>
            <a:r>
              <a:rPr lang="cs-CZ" dirty="0" smtClean="0"/>
              <a:t>)</a:t>
            </a:r>
            <a:r>
              <a:rPr lang="cs-CZ" baseline="30000" dirty="0" smtClean="0"/>
              <a:t>2 </a:t>
            </a:r>
            <a:r>
              <a:rPr lang="cs-CZ" dirty="0" smtClean="0"/>
              <a:t>= -8a</a:t>
            </a:r>
            <a:r>
              <a:rPr lang="cs-CZ" baseline="30000" dirty="0" smtClean="0"/>
              <a:t>9</a:t>
            </a:r>
            <a:r>
              <a:rPr lang="cs-CZ" dirty="0" smtClean="0"/>
              <a:t> . 49a</a:t>
            </a:r>
            <a:r>
              <a:rPr lang="cs-CZ" baseline="30000" dirty="0" smtClean="0"/>
              <a:t>8 </a:t>
            </a:r>
            <a:r>
              <a:rPr lang="cs-CZ" dirty="0" smtClean="0"/>
              <a:t>= </a:t>
            </a:r>
            <a:r>
              <a:rPr lang="cs-CZ" dirty="0" smtClean="0">
                <a:solidFill>
                  <a:srgbClr val="FF0000"/>
                </a:solidFill>
              </a:rPr>
              <a:t>-392a</a:t>
            </a:r>
            <a:r>
              <a:rPr lang="cs-CZ" baseline="30000" dirty="0" smtClean="0">
                <a:solidFill>
                  <a:srgbClr val="FF0000"/>
                </a:solidFill>
              </a:rPr>
              <a:t>17</a:t>
            </a:r>
            <a:r>
              <a:rPr lang="cs-CZ" dirty="0" smtClean="0"/>
              <a:t>	</a:t>
            </a:r>
          </a:p>
          <a:p>
            <a:pPr>
              <a:buNone/>
            </a:pPr>
            <a:r>
              <a:rPr lang="cs-CZ" sz="3600" dirty="0" smtClean="0"/>
              <a:t>(</a:t>
            </a:r>
            <a:r>
              <a:rPr lang="cs-CZ" dirty="0" smtClean="0"/>
              <a:t>-y</a:t>
            </a:r>
            <a:r>
              <a:rPr lang="cs-CZ" baseline="30000" dirty="0" smtClean="0"/>
              <a:t>5</a:t>
            </a:r>
            <a:r>
              <a:rPr lang="cs-CZ" dirty="0" smtClean="0"/>
              <a:t>)</a:t>
            </a:r>
            <a:r>
              <a:rPr lang="cs-CZ" baseline="30000" dirty="0" smtClean="0"/>
              <a:t>3.</a:t>
            </a:r>
            <a:r>
              <a:rPr lang="cs-CZ" dirty="0" smtClean="0"/>
              <a:t> (3y</a:t>
            </a:r>
            <a:r>
              <a:rPr lang="cs-CZ" baseline="30000" dirty="0" smtClean="0"/>
              <a:t>4</a:t>
            </a:r>
            <a:r>
              <a:rPr lang="cs-CZ" dirty="0" smtClean="0"/>
              <a:t>)</a:t>
            </a:r>
            <a:r>
              <a:rPr lang="cs-CZ" baseline="30000" dirty="0" smtClean="0"/>
              <a:t>2 </a:t>
            </a:r>
            <a:r>
              <a:rPr lang="cs-CZ" dirty="0" smtClean="0"/>
              <a:t>= -y</a:t>
            </a:r>
            <a:r>
              <a:rPr lang="cs-CZ" baseline="30000" dirty="0" smtClean="0"/>
              <a:t>15 </a:t>
            </a:r>
            <a:r>
              <a:rPr lang="cs-CZ" dirty="0" smtClean="0"/>
              <a:t> .9y</a:t>
            </a:r>
            <a:r>
              <a:rPr lang="cs-CZ" baseline="30000" dirty="0" smtClean="0"/>
              <a:t>8 </a:t>
            </a:r>
            <a:r>
              <a:rPr lang="cs-CZ" dirty="0" smtClean="0"/>
              <a:t>= </a:t>
            </a:r>
            <a:r>
              <a:rPr lang="cs-CZ" dirty="0" smtClean="0">
                <a:solidFill>
                  <a:srgbClr val="FF0000"/>
                </a:solidFill>
              </a:rPr>
              <a:t>-9y</a:t>
            </a:r>
            <a:r>
              <a:rPr lang="cs-CZ" baseline="30000" dirty="0" smtClean="0">
                <a:solidFill>
                  <a:srgbClr val="FF0000"/>
                </a:solidFill>
              </a:rPr>
              <a:t>23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/>
              <a:t>(-2a</a:t>
            </a:r>
            <a:r>
              <a:rPr lang="cs-CZ" baseline="30000" dirty="0" smtClean="0"/>
              <a:t>3</a:t>
            </a:r>
            <a:r>
              <a:rPr lang="cs-CZ" dirty="0" smtClean="0"/>
              <a:t>)</a:t>
            </a:r>
            <a:r>
              <a:rPr lang="cs-CZ" baseline="30000" dirty="0" smtClean="0"/>
              <a:t>3.</a:t>
            </a:r>
            <a:r>
              <a:rPr lang="cs-CZ" dirty="0" smtClean="0"/>
              <a:t> (-7b</a:t>
            </a:r>
            <a:r>
              <a:rPr lang="cs-CZ" baseline="30000" dirty="0" smtClean="0"/>
              <a:t>4</a:t>
            </a:r>
            <a:r>
              <a:rPr lang="cs-CZ" dirty="0" smtClean="0"/>
              <a:t>)</a:t>
            </a:r>
            <a:r>
              <a:rPr lang="cs-CZ" baseline="30000" dirty="0" smtClean="0"/>
              <a:t>2 </a:t>
            </a:r>
            <a:r>
              <a:rPr lang="cs-CZ" dirty="0" smtClean="0"/>
              <a:t>= -8a</a:t>
            </a:r>
            <a:r>
              <a:rPr lang="cs-CZ" baseline="30000" dirty="0" smtClean="0"/>
              <a:t>9</a:t>
            </a:r>
            <a:r>
              <a:rPr lang="cs-CZ" dirty="0" smtClean="0"/>
              <a:t> . 49b</a:t>
            </a:r>
            <a:r>
              <a:rPr lang="cs-CZ" baseline="30000" dirty="0" smtClean="0"/>
              <a:t>8 </a:t>
            </a:r>
            <a:r>
              <a:rPr lang="cs-CZ" dirty="0" smtClean="0"/>
              <a:t>= </a:t>
            </a:r>
            <a:r>
              <a:rPr lang="cs-CZ" dirty="0" smtClean="0">
                <a:solidFill>
                  <a:srgbClr val="FF0000"/>
                </a:solidFill>
              </a:rPr>
              <a:t>-392a</a:t>
            </a:r>
            <a:r>
              <a:rPr lang="cs-CZ" baseline="30000" dirty="0" smtClean="0">
                <a:solidFill>
                  <a:srgbClr val="FF0000"/>
                </a:solidFill>
              </a:rPr>
              <a:t>9</a:t>
            </a:r>
            <a:r>
              <a:rPr lang="cs-CZ" dirty="0" smtClean="0">
                <a:solidFill>
                  <a:srgbClr val="FF0000"/>
                </a:solidFill>
              </a:rPr>
              <a:t>b</a:t>
            </a:r>
            <a:r>
              <a:rPr lang="cs-CZ" baseline="30000" dirty="0" smtClean="0">
                <a:solidFill>
                  <a:srgbClr val="FF0000"/>
                </a:solidFill>
              </a:rPr>
              <a:t>8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/>
              <a:t>(10s</a:t>
            </a:r>
            <a:r>
              <a:rPr lang="cs-CZ" baseline="30000" dirty="0" smtClean="0"/>
              <a:t>3</a:t>
            </a:r>
            <a:r>
              <a:rPr lang="cs-CZ" dirty="0" smtClean="0"/>
              <a:t>)</a:t>
            </a:r>
            <a:r>
              <a:rPr lang="cs-CZ" baseline="30000" dirty="0" smtClean="0"/>
              <a:t>2.</a:t>
            </a:r>
            <a:r>
              <a:rPr lang="cs-CZ" dirty="0" smtClean="0"/>
              <a:t> (-6s</a:t>
            </a:r>
            <a:r>
              <a:rPr lang="cs-CZ" baseline="30000" dirty="0" smtClean="0"/>
              <a:t>4</a:t>
            </a:r>
            <a:r>
              <a:rPr lang="cs-CZ" dirty="0" smtClean="0"/>
              <a:t>)</a:t>
            </a:r>
            <a:r>
              <a:rPr lang="cs-CZ" baseline="30000" dirty="0" smtClean="0"/>
              <a:t>2 </a:t>
            </a:r>
            <a:r>
              <a:rPr lang="cs-CZ" dirty="0" smtClean="0"/>
              <a:t>= 100s</a:t>
            </a:r>
            <a:r>
              <a:rPr lang="cs-CZ" baseline="30000" dirty="0" smtClean="0"/>
              <a:t>6</a:t>
            </a:r>
            <a:r>
              <a:rPr lang="cs-CZ" dirty="0" smtClean="0"/>
              <a:t> . 36s</a:t>
            </a:r>
            <a:r>
              <a:rPr lang="cs-CZ" baseline="30000" dirty="0" smtClean="0"/>
              <a:t>8 </a:t>
            </a:r>
            <a:r>
              <a:rPr lang="cs-CZ" dirty="0" smtClean="0"/>
              <a:t>= </a:t>
            </a:r>
            <a:r>
              <a:rPr lang="cs-CZ" dirty="0" smtClean="0">
                <a:solidFill>
                  <a:srgbClr val="FF0000"/>
                </a:solidFill>
              </a:rPr>
              <a:t>3600s</a:t>
            </a:r>
            <a:r>
              <a:rPr lang="cs-CZ" baseline="30000" dirty="0" smtClean="0">
                <a:solidFill>
                  <a:srgbClr val="FF0000"/>
                </a:solidFill>
              </a:rPr>
              <a:t>14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/>
              <a:t>(-2a</a:t>
            </a:r>
            <a:r>
              <a:rPr lang="cs-CZ" baseline="30000" dirty="0" smtClean="0"/>
              <a:t>3</a:t>
            </a:r>
            <a:r>
              <a:rPr lang="cs-CZ" dirty="0" smtClean="0"/>
              <a:t>)</a:t>
            </a:r>
            <a:r>
              <a:rPr lang="cs-CZ" baseline="30000" dirty="0" smtClean="0"/>
              <a:t>2 </a:t>
            </a:r>
            <a:r>
              <a:rPr lang="cs-CZ" dirty="0" smtClean="0"/>
              <a:t>:(-a)</a:t>
            </a:r>
            <a:r>
              <a:rPr lang="cs-CZ" baseline="30000" dirty="0" smtClean="0"/>
              <a:t>2 </a:t>
            </a:r>
            <a:r>
              <a:rPr lang="cs-CZ" dirty="0" smtClean="0"/>
              <a:t>= 4a</a:t>
            </a:r>
            <a:r>
              <a:rPr lang="cs-CZ" baseline="30000" dirty="0" smtClean="0"/>
              <a:t>6</a:t>
            </a:r>
            <a:r>
              <a:rPr lang="cs-CZ" dirty="0" smtClean="0"/>
              <a:t> :a</a:t>
            </a:r>
            <a:r>
              <a:rPr lang="cs-CZ" baseline="30000" dirty="0" smtClean="0"/>
              <a:t>2 </a:t>
            </a:r>
            <a:r>
              <a:rPr lang="cs-CZ" dirty="0" smtClean="0"/>
              <a:t>= </a:t>
            </a:r>
            <a:r>
              <a:rPr lang="cs-CZ" dirty="0" smtClean="0">
                <a:solidFill>
                  <a:srgbClr val="FF0000"/>
                </a:solidFill>
              </a:rPr>
              <a:t>4a</a:t>
            </a:r>
            <a:r>
              <a:rPr lang="cs-CZ" baseline="30000" dirty="0" smtClean="0">
                <a:solidFill>
                  <a:srgbClr val="FF0000"/>
                </a:solidFill>
              </a:rPr>
              <a:t>4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/>
              <a:t>(-2a</a:t>
            </a:r>
            <a:r>
              <a:rPr lang="cs-CZ" baseline="30000" dirty="0" smtClean="0"/>
              <a:t>3</a:t>
            </a:r>
            <a:r>
              <a:rPr lang="cs-CZ" dirty="0" smtClean="0"/>
              <a:t>)</a:t>
            </a:r>
            <a:r>
              <a:rPr lang="cs-CZ" baseline="30000" dirty="0" smtClean="0"/>
              <a:t>2.</a:t>
            </a:r>
            <a:r>
              <a:rPr lang="cs-CZ" dirty="0" smtClean="0"/>
              <a:t> (-2a</a:t>
            </a:r>
            <a:r>
              <a:rPr lang="cs-CZ" baseline="30000" dirty="0" smtClean="0"/>
              <a:t>4</a:t>
            </a:r>
            <a:r>
              <a:rPr lang="cs-CZ" dirty="0" smtClean="0"/>
              <a:t>)</a:t>
            </a:r>
            <a:r>
              <a:rPr lang="cs-CZ" baseline="30000" dirty="0" smtClean="0"/>
              <a:t>2 </a:t>
            </a:r>
            <a:r>
              <a:rPr lang="cs-CZ" dirty="0" smtClean="0"/>
              <a:t>= 4a</a:t>
            </a:r>
            <a:r>
              <a:rPr lang="cs-CZ" baseline="30000" dirty="0" smtClean="0"/>
              <a:t>6</a:t>
            </a:r>
            <a:r>
              <a:rPr lang="cs-CZ" dirty="0" smtClean="0"/>
              <a:t> . 4a</a:t>
            </a:r>
            <a:r>
              <a:rPr lang="cs-CZ" baseline="30000" dirty="0" smtClean="0"/>
              <a:t>8 </a:t>
            </a:r>
            <a:r>
              <a:rPr lang="cs-CZ" dirty="0" smtClean="0"/>
              <a:t>= </a:t>
            </a:r>
            <a:r>
              <a:rPr lang="cs-CZ" dirty="0" smtClean="0">
                <a:solidFill>
                  <a:srgbClr val="FF0000"/>
                </a:solidFill>
              </a:rPr>
              <a:t>16 a</a:t>
            </a:r>
            <a:r>
              <a:rPr lang="cs-CZ" baseline="30000" dirty="0" smtClean="0">
                <a:solidFill>
                  <a:srgbClr val="FF0000"/>
                </a:solidFill>
              </a:rPr>
              <a:t>14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66"/>
            <a:ext cx="8229600" cy="5768997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u="sng" dirty="0" smtClean="0"/>
              <a:t>Anotace:</a:t>
            </a:r>
          </a:p>
          <a:p>
            <a:pPr lvl="0" algn="just">
              <a:buNone/>
            </a:pPr>
            <a:r>
              <a:rPr lang="cs-CZ" dirty="0" smtClean="0"/>
              <a:t>	Tato prezentace slouží jako výklad umocňování mocnin. V první části opakujeme umocňování kladného a záporného čísla. Zdůrazníme změnu znamének. Pak odvodíme pravidlo umocňování, které žáci v závěru prezentace na konkrétních příkladech procvičují. Příklady řeší společně na interaktivní tabuli nebo samostatně. Učitel má zpětnou vazbu, zda žáci umí umocnit mocninu.</a:t>
            </a:r>
          </a:p>
          <a:p>
            <a:pPr lvl="0"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u="sng" dirty="0" smtClean="0"/>
          </a:p>
          <a:p>
            <a:pPr>
              <a:buNone/>
            </a:pPr>
            <a:endParaRPr lang="cs-CZ" u="sng" dirty="0" smtClean="0"/>
          </a:p>
          <a:p>
            <a:pPr>
              <a:buNone/>
            </a:pPr>
            <a:endParaRPr lang="cs-CZ" u="sng" dirty="0" smtClean="0"/>
          </a:p>
          <a:p>
            <a:pPr>
              <a:buNone/>
            </a:pPr>
            <a:endParaRPr lang="cs-CZ" u="sng" dirty="0" smtClean="0"/>
          </a:p>
          <a:p>
            <a:pPr>
              <a:buNone/>
            </a:pPr>
            <a:r>
              <a:rPr lang="cs-CZ" u="sng" dirty="0" smtClean="0"/>
              <a:t>Použité zdroje:</a:t>
            </a:r>
            <a:endParaRPr lang="cs-CZ" b="1" dirty="0" smtClean="0"/>
          </a:p>
          <a:p>
            <a:pPr>
              <a:buNone/>
            </a:pPr>
            <a:r>
              <a:rPr lang="cs-CZ" dirty="0" smtClean="0"/>
              <a:t>	Karel Kindl: Matematika- Přehled učiva základní školy, vydání 3., Praha 1980, Státní pedagogické nakladatelství, počet stran 408 ,SPN 5-43-11/3, </a:t>
            </a:r>
            <a:r>
              <a:rPr lang="cs-CZ" dirty="0" smtClean="0"/>
              <a:t>14-388-80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/>
              <a:t>Odvárko Oldřich- Kadleček Jiří:  Matematika pro 8. Ročník ZŠ  1.díl , 1.vydání 1999,  </a:t>
            </a:r>
            <a:r>
              <a:rPr lang="cs-CZ" smtClean="0"/>
              <a:t>Prometheus, počet </a:t>
            </a:r>
            <a:r>
              <a:rPr lang="cs-CZ" dirty="0"/>
              <a:t>stran 95, ISBN 80-7196-148-5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128</Words>
  <Application>Microsoft Office PowerPoint</Application>
  <PresentationFormat>Předvádění na obrazovce (4:3)</PresentationFormat>
  <Paragraphs>94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UMOCŇOVÁNÍ MOCNIN</vt:lpstr>
      <vt:lpstr>Prezentace aplikace PowerPoint</vt:lpstr>
      <vt:lpstr>MOCNINY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Vaclav</dc:creator>
  <cp:lastModifiedBy>Hana</cp:lastModifiedBy>
  <cp:revision>31</cp:revision>
  <dcterms:created xsi:type="dcterms:W3CDTF">2011-11-14T18:05:29Z</dcterms:created>
  <dcterms:modified xsi:type="dcterms:W3CDTF">2012-02-24T10:50:47Z</dcterms:modified>
</cp:coreProperties>
</file>