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9" r:id="rId3"/>
    <p:sldId id="260" r:id="rId4"/>
    <p:sldId id="262" r:id="rId5"/>
    <p:sldId id="261" r:id="rId6"/>
    <p:sldId id="263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Microsoft Excel 2010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Základní škola a Mateřská škola, Chvalkovice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Kateřina Černá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Funkce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CZ.1.07/1.1.05/04.0031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D82BBC3-3046-4BD9-821C-8014B443B3C4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8476931-885D-4B42-B4BD-0D6A619870A9}" type="presOf" srcId="{D1D4F407-5343-4D3F-B5B9-D407B03CAEB4}" destId="{AED2198E-93D5-4001-81B4-73124B309672}" srcOrd="1" destOrd="0" presId="urn:microsoft.com/office/officeart/2005/8/layout/target3"/>
    <dgm:cxn modelId="{0C26DE4D-4066-44A4-B673-208E73D22712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4F74ADE-F8EA-41A1-B857-D912DABCD21C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6B9B925-5689-4494-81CE-CF153CACB9E9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1CB5447-3D75-45CF-8483-3967032DE262}" type="presOf" srcId="{D8197B8C-B260-4A16-BDF4-0947B075E274}" destId="{5A5FFA88-C948-4069-8E93-59FA12366E83}" srcOrd="1" destOrd="0" presId="urn:microsoft.com/office/officeart/2005/8/layout/target3"/>
    <dgm:cxn modelId="{F9B61590-3C3E-406F-A256-9E0EBB93095F}" type="presOf" srcId="{4C35D32F-0EAB-4CD7-82EE-45574DC2A586}" destId="{8BEBB6EC-1DAA-4CAC-8A25-BC0FCBD5DBD5}" srcOrd="0" destOrd="0" presId="urn:microsoft.com/office/officeart/2005/8/layout/target3"/>
    <dgm:cxn modelId="{D3C5FB45-CD53-4274-BF4D-64D73B81EF18}" type="presOf" srcId="{4C35D32F-0EAB-4CD7-82EE-45574DC2A586}" destId="{890E4F0B-2866-4A3F-A3C7-2A14B1797930}" srcOrd="1" destOrd="0" presId="urn:microsoft.com/office/officeart/2005/8/layout/target3"/>
    <dgm:cxn modelId="{D59C4939-5BAA-4DA1-83C7-E69BE3D3B4A6}" type="presOf" srcId="{757F3AB3-0718-4624-B441-E567A8F0AB56}" destId="{333A1088-737F-45CB-B68E-254E46348037}" srcOrd="0" destOrd="0" presId="urn:microsoft.com/office/officeart/2005/8/layout/target3"/>
    <dgm:cxn modelId="{B2DF1893-8EFF-41C4-861D-BC98C69B95F9}" type="presOf" srcId="{D1D4F407-5343-4D3F-B5B9-D407B03CAEB4}" destId="{D005CE8C-CC26-4C3E-AC11-E15060ECD759}" srcOrd="0" destOrd="0" presId="urn:microsoft.com/office/officeart/2005/8/layout/target3"/>
    <dgm:cxn modelId="{C2F573E2-1646-44F9-BEE1-14E6FA2DBD25}" type="presOf" srcId="{B651F6E3-6281-48DB-9319-2AEAFDAE7572}" destId="{6BB5E863-4638-4E1D-BFDE-399D028AC4ED}" srcOrd="1" destOrd="0" presId="urn:microsoft.com/office/officeart/2005/8/layout/target3"/>
    <dgm:cxn modelId="{57A918CD-F678-49A2-8C64-039F7133687E}" type="presParOf" srcId="{333A1088-737F-45CB-B68E-254E46348037}" destId="{F5ABB229-8D3B-4694-996A-96F23CF14429}" srcOrd="0" destOrd="0" presId="urn:microsoft.com/office/officeart/2005/8/layout/target3"/>
    <dgm:cxn modelId="{059A01FE-A319-48A2-951B-64847C075317}" type="presParOf" srcId="{333A1088-737F-45CB-B68E-254E46348037}" destId="{F41139FD-01EE-4571-8B17-4FB00FC51163}" srcOrd="1" destOrd="0" presId="urn:microsoft.com/office/officeart/2005/8/layout/target3"/>
    <dgm:cxn modelId="{F6E26080-EB1B-427F-8D69-F8E243E63F88}" type="presParOf" srcId="{333A1088-737F-45CB-B68E-254E46348037}" destId="{D005CE8C-CC26-4C3E-AC11-E15060ECD759}" srcOrd="2" destOrd="0" presId="urn:microsoft.com/office/officeart/2005/8/layout/target3"/>
    <dgm:cxn modelId="{6BA8B097-544F-4574-A941-D5165F364DD6}" type="presParOf" srcId="{333A1088-737F-45CB-B68E-254E46348037}" destId="{2C702D82-9B77-49B7-9568-BB8EB47C3372}" srcOrd="3" destOrd="0" presId="urn:microsoft.com/office/officeart/2005/8/layout/target3"/>
    <dgm:cxn modelId="{F28A6D63-20AE-44D3-8963-74256F2C910A}" type="presParOf" srcId="{333A1088-737F-45CB-B68E-254E46348037}" destId="{A52A0455-90FF-4808-ABD0-F02540D31D5A}" srcOrd="4" destOrd="0" presId="urn:microsoft.com/office/officeart/2005/8/layout/target3"/>
    <dgm:cxn modelId="{5A7CDE88-7A89-4B65-95DE-2DD4E2A9AE35}" type="presParOf" srcId="{333A1088-737F-45CB-B68E-254E46348037}" destId="{6140AFEC-043D-4C43-A2F9-D0F5331DF3A3}" srcOrd="5" destOrd="0" presId="urn:microsoft.com/office/officeart/2005/8/layout/target3"/>
    <dgm:cxn modelId="{52CC0E5C-1F67-4A77-8356-190BE530849F}" type="presParOf" srcId="{333A1088-737F-45CB-B68E-254E46348037}" destId="{9358AC05-5D7D-4327-9F80-1AD486AEA664}" srcOrd="6" destOrd="0" presId="urn:microsoft.com/office/officeart/2005/8/layout/target3"/>
    <dgm:cxn modelId="{79194BFF-F54D-48D0-8D20-23FF94FC39B3}" type="presParOf" srcId="{333A1088-737F-45CB-B68E-254E46348037}" destId="{313FC574-E1CD-4FB4-B054-0B805CE0447D}" srcOrd="7" destOrd="0" presId="urn:microsoft.com/office/officeart/2005/8/layout/target3"/>
    <dgm:cxn modelId="{F7500D55-10B5-4910-8945-9AF84AD39414}" type="presParOf" srcId="{333A1088-737F-45CB-B68E-254E46348037}" destId="{619D679B-A015-4ECF-8348-D1034C574F40}" srcOrd="8" destOrd="0" presId="urn:microsoft.com/office/officeart/2005/8/layout/target3"/>
    <dgm:cxn modelId="{DF4FD960-C0D7-4AA6-9D6B-43B7D38F4774}" type="presParOf" srcId="{333A1088-737F-45CB-B68E-254E46348037}" destId="{322283A8-4A27-4CDA-BAE3-F381106A9174}" srcOrd="9" destOrd="0" presId="urn:microsoft.com/office/officeart/2005/8/layout/target3"/>
    <dgm:cxn modelId="{6AA739DB-4024-412E-8346-D5A632471D74}" type="presParOf" srcId="{333A1088-737F-45CB-B68E-254E46348037}" destId="{FFC9F71D-1B4F-4AD9-A4A6-86ADEFC8AF5C}" srcOrd="10" destOrd="0" presId="urn:microsoft.com/office/officeart/2005/8/layout/target3"/>
    <dgm:cxn modelId="{3A2E9090-6E80-4C5E-9A16-396A99B3754D}" type="presParOf" srcId="{333A1088-737F-45CB-B68E-254E46348037}" destId="{25B08C86-7E15-44DC-BE7F-FFB55DD49D12}" srcOrd="11" destOrd="0" presId="urn:microsoft.com/office/officeart/2005/8/layout/target3"/>
    <dgm:cxn modelId="{BD061E6B-369D-45DA-B3E0-D6F7DE7429DA}" type="presParOf" srcId="{333A1088-737F-45CB-B68E-254E46348037}" destId="{76644BE8-9D7C-4C09-B250-3D10AF48CBB7}" srcOrd="12" destOrd="0" presId="urn:microsoft.com/office/officeart/2005/8/layout/target3"/>
    <dgm:cxn modelId="{49F2B106-A2BF-4F93-A877-7DA810BF56FF}" type="presParOf" srcId="{333A1088-737F-45CB-B68E-254E46348037}" destId="{EE85B701-7295-41C0-BA7A-34D3756A2AE6}" srcOrd="13" destOrd="0" presId="urn:microsoft.com/office/officeart/2005/8/layout/target3"/>
    <dgm:cxn modelId="{B30E830E-3375-4F41-8C8C-E73BCE95F56B}" type="presParOf" srcId="{333A1088-737F-45CB-B68E-254E46348037}" destId="{8BEBB6EC-1DAA-4CAC-8A25-BC0FCBD5DBD5}" srcOrd="14" destOrd="0" presId="urn:microsoft.com/office/officeart/2005/8/layout/target3"/>
    <dgm:cxn modelId="{53C836D3-3AA6-4325-9F1B-460D2F3790B4}" type="presParOf" srcId="{333A1088-737F-45CB-B68E-254E46348037}" destId="{AED2198E-93D5-4001-81B4-73124B309672}" srcOrd="15" destOrd="0" presId="urn:microsoft.com/office/officeart/2005/8/layout/target3"/>
    <dgm:cxn modelId="{9F126A5F-91D0-44C3-917E-C6FC4A7ED78A}" type="presParOf" srcId="{333A1088-737F-45CB-B68E-254E46348037}" destId="{2BE915AB-18AA-4053-B92C-3BFC9ED204BB}" srcOrd="16" destOrd="0" presId="urn:microsoft.com/office/officeart/2005/8/layout/target3"/>
    <dgm:cxn modelId="{0EC828D2-5696-4BD2-A738-2C9CD9535A2F}" type="presParOf" srcId="{333A1088-737F-45CB-B68E-254E46348037}" destId="{6BB5E863-4638-4E1D-BFDE-399D028AC4ED}" srcOrd="17" destOrd="0" presId="urn:microsoft.com/office/officeart/2005/8/layout/target3"/>
    <dgm:cxn modelId="{72A1E165-6E6B-4B95-86DB-5F4DAFB1AA62}" type="presParOf" srcId="{333A1088-737F-45CB-B68E-254E46348037}" destId="{5A5FFA88-C948-4069-8E93-59FA12366E83}" srcOrd="18" destOrd="0" presId="urn:microsoft.com/office/officeart/2005/8/layout/target3"/>
    <dgm:cxn modelId="{3B7B4663-71A9-45C0-9FB0-D651856C556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462" y="0"/>
          <a:ext cx="6719030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Základní škola a Mateřská škola, Chvalkovice</a:t>
          </a:r>
          <a:endParaRPr lang="cs-CZ" sz="1800" kern="1200" dirty="0"/>
        </a:p>
      </dsp:txBody>
      <dsp:txXfrm>
        <a:off x="1257462" y="0"/>
        <a:ext cx="6719030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19030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Kateřina Černá</a:t>
          </a:r>
          <a:endParaRPr lang="cs-CZ" sz="2000" kern="1200" dirty="0"/>
        </a:p>
      </dsp:txBody>
      <dsp:txXfrm>
        <a:off x="1273857" y="407634"/>
        <a:ext cx="6719030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719030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Microsoft Excel 2010</a:t>
          </a:r>
          <a:endParaRPr lang="cs-CZ" sz="2000" kern="1200" dirty="0"/>
        </a:p>
      </dsp:txBody>
      <dsp:txXfrm>
        <a:off x="1273857" y="815268"/>
        <a:ext cx="6719030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19030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Funkce</a:t>
          </a:r>
          <a:endParaRPr lang="cs-CZ" sz="2000" kern="1200" dirty="0"/>
        </a:p>
      </dsp:txBody>
      <dsp:txXfrm>
        <a:off x="1273857" y="1222902"/>
        <a:ext cx="6719030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719030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CZ.1.07/1.1.05/04.0031</a:t>
          </a:r>
          <a:endParaRPr lang="cs-CZ" sz="2000" kern="1200" dirty="0"/>
        </a:p>
      </dsp:txBody>
      <dsp:txXfrm>
        <a:off x="1273857" y="1630536"/>
        <a:ext cx="6719030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41CDB-7AD0-4E24-AB26-DEF5D4020BE1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B0DD-433A-400F-9624-7F972129F1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9823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9225A-6E10-4E5B-A2D3-D14CB5E630D0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353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3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9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3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4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5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6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7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8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9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0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1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2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3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4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5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6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7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8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19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0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1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24794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24795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20" name="Rectangle 2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221" name="Rectangle 221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222" name="Rectangle 2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1320AC-C0E4-4E6E-92E4-4F524B0DA99D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5601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DDB5D-2A6D-446D-9B24-C1EFD7FCEC65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592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58EFD-EF86-4450-90E5-C6EC9730AAC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78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08DA9-2F28-486C-9912-C67E0A8D4351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6246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F7A1DA-1466-45C4-AB55-355DFE689ABF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27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660BC-C3D8-4908-AD31-7558DB689E7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5632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A2B48-DEF9-4526-9B63-56C20183A0FF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7630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3126F-C150-4AEE-AAED-63F3BAD2B2B3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4226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1688F-182A-449F-9B82-6E99D15AB047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412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7BC7E-235B-40C7-858B-8786CA9687E7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463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26661-5EBB-44CA-914B-5BDA7C8C3AED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065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2355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5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5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5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5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3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8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8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9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9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9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9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9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9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9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9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9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59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0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0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0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0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0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0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0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0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0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0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1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1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1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1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1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1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1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1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1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1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2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2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2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2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2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2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2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2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2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2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3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3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3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3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3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3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3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3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3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3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4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4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4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4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4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4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4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4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4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4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5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5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5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5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5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5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5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5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5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5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6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6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6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6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6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6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6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6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6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6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7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7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7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7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7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7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7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7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7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7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8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8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8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8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8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8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8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8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8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8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9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9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9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9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9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9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9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9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9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69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0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0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0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0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0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0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0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0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0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0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1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1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1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1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1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1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1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1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1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1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2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2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2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2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2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2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2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2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2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2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3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3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3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3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3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3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3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3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3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3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4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4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4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4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4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4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4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4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4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4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5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5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5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5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5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5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5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5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5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5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6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6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6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6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6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6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6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6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6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  <p:sp>
          <p:nvSpPr>
            <p:cNvPr id="2376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sp>
        <p:nvSpPr>
          <p:cNvPr id="23770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0D4448-E6D7-4B6D-BD29-3CD8B94FBE74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  <p:sp>
        <p:nvSpPr>
          <p:cNvPr id="23771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23772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23773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3774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xmlns="" val="13168173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109811381"/>
              </p:ext>
            </p:extLst>
          </p:nvPr>
        </p:nvGraphicFramePr>
        <p:xfrm>
          <a:off x="539552" y="908720"/>
          <a:ext cx="799288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2162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33900"/>
          </a:xfrm>
        </p:spPr>
        <p:txBody>
          <a:bodyPr/>
          <a:lstStyle/>
          <a:p>
            <a:r>
              <a:rPr lang="cs-CZ" sz="2800" dirty="0" smtClean="0">
                <a:effectLst/>
              </a:rPr>
              <a:t>MS Excel můžeme </a:t>
            </a:r>
            <a:r>
              <a:rPr lang="cs-CZ" sz="2800" dirty="0" smtClean="0">
                <a:effectLst/>
              </a:rPr>
              <a:t>používat </a:t>
            </a:r>
            <a:r>
              <a:rPr lang="cs-CZ" sz="2800" dirty="0" smtClean="0">
                <a:effectLst/>
              </a:rPr>
              <a:t>jako kalkulačku</a:t>
            </a:r>
          </a:p>
          <a:p>
            <a:pPr marL="0" indent="0">
              <a:buNone/>
            </a:pPr>
            <a:endParaRPr lang="cs-CZ" sz="1050" dirty="0" smtClean="0">
              <a:effectLst/>
            </a:endParaRPr>
          </a:p>
          <a:p>
            <a:r>
              <a:rPr lang="cs-CZ" sz="2800" dirty="0" smtClean="0">
                <a:effectLst/>
              </a:rPr>
              <a:t>Nabízí velkou škálu funkcí pro různé výpočty </a:t>
            </a:r>
          </a:p>
          <a:p>
            <a:pPr marL="0" indent="0">
              <a:buNone/>
            </a:pPr>
            <a:endParaRPr lang="cs-CZ" sz="700" dirty="0" smtClean="0">
              <a:effectLst/>
            </a:endParaRPr>
          </a:p>
          <a:p>
            <a:r>
              <a:rPr lang="cs-CZ" sz="2800" dirty="0" smtClean="0">
                <a:effectLst/>
              </a:rPr>
              <a:t>Funkce můžeme vložit více způsoby:</a:t>
            </a:r>
            <a:endParaRPr lang="cs-CZ" sz="2800" dirty="0">
              <a:effectLst/>
            </a:endParaRPr>
          </a:p>
          <a:p>
            <a:pPr lvl="1"/>
            <a:r>
              <a:rPr lang="cs-CZ" dirty="0" smtClean="0">
                <a:effectLst/>
              </a:rPr>
              <a:t>1) ručním zápisem</a:t>
            </a:r>
          </a:p>
          <a:p>
            <a:pPr lvl="1"/>
            <a:r>
              <a:rPr lang="cs-CZ" dirty="0" smtClean="0">
                <a:effectLst/>
              </a:rPr>
              <a:t>2) výběrem </a:t>
            </a:r>
            <a:r>
              <a:rPr lang="cs-CZ" dirty="0">
                <a:effectLst/>
              </a:rPr>
              <a:t>funkce z </a:t>
            </a:r>
            <a:r>
              <a:rPr lang="cs-CZ" dirty="0" smtClean="0">
                <a:effectLst/>
              </a:rPr>
              <a:t>menu</a:t>
            </a:r>
          </a:p>
          <a:p>
            <a:pPr lvl="1"/>
            <a:r>
              <a:rPr lang="cs-CZ" dirty="0">
                <a:effectLst/>
              </a:rPr>
              <a:t>3</a:t>
            </a:r>
            <a:r>
              <a:rPr lang="cs-CZ" dirty="0" smtClean="0">
                <a:effectLst/>
              </a:rPr>
              <a:t>) přes okno - </a:t>
            </a:r>
            <a:r>
              <a:rPr lang="cs-CZ" b="1" dirty="0">
                <a:effectLst/>
              </a:rPr>
              <a:t>Vložit funkci</a:t>
            </a:r>
          </a:p>
          <a:p>
            <a:endParaRPr lang="cs-CZ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49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vhodné na ZŠ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856984" cy="54006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1) </a:t>
            </a:r>
            <a:r>
              <a:rPr lang="cs-CZ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Logické funkce</a:t>
            </a:r>
          </a:p>
          <a:p>
            <a:pPr marL="0" indent="0">
              <a:buNone/>
            </a:pPr>
            <a:endParaRPr lang="cs-CZ" sz="2400" b="1" dirty="0" smtClean="0"/>
          </a:p>
          <a:p>
            <a:pPr lvl="1"/>
            <a:r>
              <a:rPr lang="cs-CZ" sz="2400" b="1" dirty="0" smtClean="0">
                <a:effectLst/>
              </a:rPr>
              <a:t>A - </a:t>
            </a:r>
            <a:r>
              <a:rPr lang="cs-CZ" sz="1900" i="1" dirty="0" smtClean="0"/>
              <a:t>vrátí </a:t>
            </a:r>
            <a:r>
              <a:rPr lang="cs-CZ" sz="1900" i="1" dirty="0"/>
              <a:t>hodnotu PRAVDA, pokud všechny argumenty jsou PRAVDA; vrátí hodnotu NEPRAVDA, pokud alespoň jeden z argumentů je </a:t>
            </a:r>
            <a:r>
              <a:rPr lang="cs-CZ" sz="1900" i="1" dirty="0" smtClean="0"/>
              <a:t>NEPRAVDA</a:t>
            </a:r>
          </a:p>
          <a:p>
            <a:pPr marL="457200" lvl="1" indent="0">
              <a:buNone/>
            </a:pPr>
            <a:endParaRPr lang="cs-CZ" sz="900" i="1" dirty="0" smtClean="0">
              <a:effectLst/>
            </a:endParaRPr>
          </a:p>
          <a:p>
            <a:pPr marL="457200" lvl="1" indent="0">
              <a:buNone/>
            </a:pPr>
            <a:endParaRPr lang="cs-CZ" sz="900" i="1" dirty="0">
              <a:effectLst/>
            </a:endParaRPr>
          </a:p>
          <a:p>
            <a:pPr lvl="1"/>
            <a:r>
              <a:rPr lang="cs-CZ" sz="2400" b="1" dirty="0" smtClean="0">
                <a:effectLst/>
              </a:rPr>
              <a:t>KDYŽ</a:t>
            </a:r>
            <a:r>
              <a:rPr lang="cs-CZ" sz="2000" b="1" i="1" dirty="0" smtClean="0">
                <a:effectLst/>
              </a:rPr>
              <a:t> - </a:t>
            </a:r>
            <a:r>
              <a:rPr lang="cs-CZ" sz="2000" i="1" dirty="0" smtClean="0"/>
              <a:t>používá se při </a:t>
            </a:r>
            <a:r>
              <a:rPr lang="cs-CZ" sz="2000" i="1" dirty="0"/>
              <a:t>testování hodnot a </a:t>
            </a:r>
            <a:r>
              <a:rPr lang="cs-CZ" sz="2000" i="1" dirty="0" smtClean="0"/>
              <a:t>vzorců PRAVDA, </a:t>
            </a:r>
            <a:r>
              <a:rPr lang="cs-CZ" sz="2000" i="1" dirty="0" smtClean="0"/>
              <a:t>NEPRAVDA</a:t>
            </a:r>
            <a:endParaRPr lang="cs-CZ" sz="2000" i="1" dirty="0" smtClean="0"/>
          </a:p>
          <a:p>
            <a:pPr marL="457200" lvl="1" indent="0">
              <a:buNone/>
            </a:pPr>
            <a:endParaRPr lang="cs-CZ" sz="900" i="1" dirty="0" smtClean="0">
              <a:effectLst/>
            </a:endParaRPr>
          </a:p>
          <a:p>
            <a:pPr marL="457200" lvl="1" indent="0">
              <a:buNone/>
            </a:pPr>
            <a:endParaRPr lang="cs-CZ" sz="900" i="1" dirty="0">
              <a:effectLst/>
            </a:endParaRPr>
          </a:p>
          <a:p>
            <a:pPr lvl="1"/>
            <a:r>
              <a:rPr lang="cs-CZ" sz="2400" b="1" dirty="0" smtClean="0">
                <a:effectLst/>
              </a:rPr>
              <a:t>NE </a:t>
            </a:r>
            <a:r>
              <a:rPr lang="cs-CZ" sz="2000" b="1" i="1" dirty="0" smtClean="0">
                <a:effectLst/>
              </a:rPr>
              <a:t>- </a:t>
            </a:r>
            <a:r>
              <a:rPr lang="cs-CZ" sz="2000" i="1" dirty="0" smtClean="0"/>
              <a:t>neguje </a:t>
            </a:r>
            <a:r>
              <a:rPr lang="cs-CZ" sz="2000" i="1" dirty="0"/>
              <a:t>hodnotu </a:t>
            </a:r>
            <a:r>
              <a:rPr lang="cs-CZ" sz="2000" i="1" dirty="0" smtClean="0"/>
              <a:t>argumentu</a:t>
            </a:r>
          </a:p>
          <a:p>
            <a:pPr marL="457200" lvl="1" indent="0">
              <a:buNone/>
            </a:pPr>
            <a:endParaRPr lang="cs-CZ" sz="300" i="1" dirty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9248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cs-CZ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Logické </a:t>
            </a:r>
            <a:r>
              <a:rPr lang="cs-CZ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funkce </a:t>
            </a:r>
            <a:r>
              <a:rPr lang="cs-CZ" sz="4000" b="1" dirty="0" smtClean="0"/>
              <a:t>- pokračování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endParaRPr lang="cs-CZ" sz="2400" b="1" dirty="0" smtClean="0">
              <a:effectLst/>
            </a:endParaRPr>
          </a:p>
          <a:p>
            <a:pPr lvl="1"/>
            <a:r>
              <a:rPr lang="cs-CZ" sz="2400" b="1" dirty="0" smtClean="0">
                <a:effectLst/>
              </a:rPr>
              <a:t>NEBO </a:t>
            </a:r>
            <a:r>
              <a:rPr lang="cs-CZ" sz="2000" b="1" i="1" dirty="0">
                <a:effectLst/>
              </a:rPr>
              <a:t>- </a:t>
            </a:r>
            <a:r>
              <a:rPr lang="cs-CZ" sz="2000" i="1" dirty="0"/>
              <a:t>vrátí hodnotu PRAVDA, pokud alespoň jeden z argumentů má hodnotu PRAVDA. Jsou-li všechny argumenty NEPRAVDA, vrátí hodnotu </a:t>
            </a:r>
            <a:r>
              <a:rPr lang="cs-CZ" sz="2000" i="1" dirty="0" smtClean="0"/>
              <a:t>NEPRAVDA</a:t>
            </a:r>
          </a:p>
          <a:p>
            <a:pPr lvl="1"/>
            <a:endParaRPr lang="cs-CZ" sz="2000" i="1" dirty="0"/>
          </a:p>
          <a:p>
            <a:pPr marL="457200" lvl="1" indent="0">
              <a:buNone/>
            </a:pPr>
            <a:endParaRPr lang="cs-CZ" sz="600" i="1" dirty="0">
              <a:effectLst/>
            </a:endParaRPr>
          </a:p>
          <a:p>
            <a:pPr lvl="1"/>
            <a:r>
              <a:rPr lang="cs-CZ" sz="2400" b="1" dirty="0">
                <a:effectLst/>
              </a:rPr>
              <a:t>PRAVDA </a:t>
            </a:r>
            <a:r>
              <a:rPr lang="cs-CZ" sz="2000" b="1" i="1" dirty="0">
                <a:effectLst/>
              </a:rPr>
              <a:t>- v</a:t>
            </a:r>
            <a:r>
              <a:rPr lang="cs-CZ" sz="2000" i="1" dirty="0"/>
              <a:t>rátí logickou hodnotu </a:t>
            </a:r>
            <a:r>
              <a:rPr lang="cs-CZ" sz="2000" i="1" dirty="0" smtClean="0"/>
              <a:t>PRAVDA</a:t>
            </a:r>
          </a:p>
          <a:p>
            <a:pPr lvl="1"/>
            <a:endParaRPr lang="cs-CZ" sz="2000" i="1" dirty="0"/>
          </a:p>
          <a:p>
            <a:pPr marL="457200" lvl="1" indent="0">
              <a:buNone/>
            </a:pPr>
            <a:endParaRPr lang="cs-CZ" sz="600" i="1" dirty="0">
              <a:effectLst/>
            </a:endParaRPr>
          </a:p>
          <a:p>
            <a:pPr lvl="1"/>
            <a:r>
              <a:rPr lang="cs-CZ" sz="2400" b="1" dirty="0">
                <a:effectLst/>
              </a:rPr>
              <a:t>NEPRAVDA </a:t>
            </a:r>
            <a:r>
              <a:rPr lang="cs-CZ" sz="2000" b="1" i="1" dirty="0">
                <a:effectLst/>
              </a:rPr>
              <a:t>- v</a:t>
            </a:r>
            <a:r>
              <a:rPr lang="cs-CZ" sz="2000" i="1" dirty="0"/>
              <a:t>rátí logickou hodnotu NEPRAVDA</a:t>
            </a:r>
            <a:endParaRPr lang="cs-CZ" sz="2000" i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644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548680"/>
            <a:ext cx="8784976" cy="630932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3) Matematické funkce</a:t>
            </a:r>
          </a:p>
          <a:p>
            <a:pPr lvl="1">
              <a:buClr>
                <a:srgbClr val="00B0F0"/>
              </a:buClr>
              <a:buFont typeface="Wingdings" pitchFamily="2" charset="2"/>
              <a:buChar char="§"/>
            </a:pPr>
            <a:endParaRPr lang="cs-CZ" b="1" dirty="0" smtClean="0"/>
          </a:p>
          <a:p>
            <a:pPr marL="457200" lvl="1" indent="0">
              <a:buClr>
                <a:srgbClr val="00B0F0"/>
              </a:buClr>
              <a:buNone/>
            </a:pPr>
            <a:endParaRPr lang="cs-CZ" b="1" dirty="0" smtClean="0"/>
          </a:p>
          <a:p>
            <a:pPr lvl="1">
              <a:buClr>
                <a:srgbClr val="00B0F0"/>
              </a:buClr>
              <a:buFont typeface="Wingdings" pitchFamily="2" charset="2"/>
              <a:buChar char="§"/>
            </a:pPr>
            <a:r>
              <a:rPr lang="cs-CZ" b="1" dirty="0" smtClean="0"/>
              <a:t>SUMA </a:t>
            </a:r>
            <a:r>
              <a:rPr lang="cs-CZ" sz="2000" b="1" dirty="0"/>
              <a:t>- sečte argumenty </a:t>
            </a:r>
            <a:r>
              <a:rPr lang="cs-CZ" sz="2000" b="1" dirty="0" smtClean="0"/>
              <a:t>funkce</a:t>
            </a:r>
          </a:p>
          <a:p>
            <a:pPr marL="457200" lvl="1" indent="0">
              <a:buClr>
                <a:srgbClr val="00B0F0"/>
              </a:buClr>
              <a:buNone/>
            </a:pPr>
            <a:endParaRPr lang="cs-CZ" sz="2000" b="1" dirty="0" smtClean="0"/>
          </a:p>
          <a:p>
            <a:pPr lvl="1">
              <a:buClr>
                <a:srgbClr val="00B0F0"/>
              </a:buClr>
              <a:buFont typeface="Wingdings" pitchFamily="2" charset="2"/>
              <a:buChar char="§"/>
            </a:pPr>
            <a:r>
              <a:rPr lang="cs-CZ" b="1" dirty="0" smtClean="0"/>
              <a:t>ABS </a:t>
            </a:r>
            <a:r>
              <a:rPr lang="cs-CZ" sz="2000" b="1" dirty="0"/>
              <a:t>- absolutní hodnota </a:t>
            </a:r>
            <a:r>
              <a:rPr lang="cs-CZ" sz="2000" b="1" dirty="0" smtClean="0"/>
              <a:t>čísla</a:t>
            </a:r>
          </a:p>
          <a:p>
            <a:pPr marL="457200" lvl="1" indent="0">
              <a:buClr>
                <a:srgbClr val="00B0F0"/>
              </a:buClr>
              <a:buNone/>
            </a:pPr>
            <a:endParaRPr lang="cs-CZ" sz="20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7204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3) Statistické </a:t>
            </a:r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funkce</a:t>
            </a:r>
            <a:b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cs-CZ" sz="2400" b="1" dirty="0" smtClean="0">
                <a:effectLst/>
              </a:rPr>
              <a:t>MAX </a:t>
            </a:r>
            <a:r>
              <a:rPr lang="cs-CZ" sz="2400" b="1" dirty="0">
                <a:effectLst/>
              </a:rPr>
              <a:t>- </a:t>
            </a:r>
            <a:r>
              <a:rPr lang="cs-CZ" sz="2400" dirty="0">
                <a:effectLst/>
              </a:rPr>
              <a:t>vrátí maximální hodnotu z daného seznamu </a:t>
            </a:r>
            <a:r>
              <a:rPr lang="cs-CZ" sz="2400" dirty="0" smtClean="0">
                <a:effectLst/>
              </a:rPr>
              <a:t>hodnot</a:t>
            </a:r>
          </a:p>
          <a:p>
            <a:pPr marL="457200" lvl="1" indent="0">
              <a:buNone/>
            </a:pPr>
            <a:endParaRPr lang="cs-CZ" sz="2400" dirty="0">
              <a:effectLst/>
            </a:endParaRPr>
          </a:p>
          <a:p>
            <a:pPr lvl="1"/>
            <a:r>
              <a:rPr lang="cs-CZ" sz="2400" b="1" dirty="0">
                <a:effectLst/>
              </a:rPr>
              <a:t>MIN - v</a:t>
            </a:r>
            <a:r>
              <a:rPr lang="cs-CZ" sz="2400" dirty="0">
                <a:effectLst/>
              </a:rPr>
              <a:t>rátí minimální hodnotu z daného seznamu </a:t>
            </a:r>
            <a:r>
              <a:rPr lang="cs-CZ" sz="2400" dirty="0" smtClean="0">
                <a:effectLst/>
              </a:rPr>
              <a:t>hodnot</a:t>
            </a:r>
          </a:p>
          <a:p>
            <a:pPr marL="457200" lvl="1" indent="0">
              <a:buNone/>
            </a:pPr>
            <a:endParaRPr lang="cs-CZ" sz="2400" dirty="0">
              <a:effectLst/>
            </a:endParaRPr>
          </a:p>
          <a:p>
            <a:pPr marL="457200" lvl="1" indent="0">
              <a:buNone/>
            </a:pPr>
            <a:endParaRPr lang="cs-CZ" sz="1100" dirty="0">
              <a:effectLst/>
            </a:endParaRPr>
          </a:p>
          <a:p>
            <a:pPr lvl="1"/>
            <a:r>
              <a:rPr lang="cs-CZ" sz="2400" b="1" dirty="0">
                <a:effectLst/>
              </a:rPr>
              <a:t>MEDIAN - </a:t>
            </a:r>
            <a:r>
              <a:rPr lang="cs-CZ" sz="2400" dirty="0">
                <a:effectLst/>
              </a:rPr>
              <a:t>číslo, které leží uprostřed podle velikosti uspořádaného souboru </a:t>
            </a:r>
            <a:r>
              <a:rPr lang="cs-CZ" sz="2400" dirty="0" smtClean="0">
                <a:effectLst/>
              </a:rPr>
              <a:t>čísel</a:t>
            </a:r>
          </a:p>
          <a:p>
            <a:pPr marL="457200" lvl="1" indent="0">
              <a:buNone/>
            </a:pPr>
            <a:endParaRPr lang="cs-CZ" sz="2400" dirty="0">
              <a:effectLst/>
            </a:endParaRPr>
          </a:p>
          <a:p>
            <a:pPr marL="457200" lvl="1" indent="0">
              <a:buNone/>
            </a:pPr>
            <a:endParaRPr lang="cs-CZ" sz="1050" dirty="0">
              <a:effectLst/>
            </a:endParaRPr>
          </a:p>
          <a:p>
            <a:pPr lvl="1"/>
            <a:r>
              <a:rPr lang="cs-CZ" sz="2400" b="1" dirty="0">
                <a:effectLst/>
              </a:rPr>
              <a:t>PRŮMĚR – aritmetický průměr číselných hodnot</a:t>
            </a:r>
            <a:endParaRPr lang="cs-CZ" sz="2400" dirty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3550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6511925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91264" cy="518457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cs-CZ" sz="2600" b="1" dirty="0" smtClean="0">
                <a:effectLst/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600" dirty="0" smtClean="0">
                <a:effectLst/>
                <a:latin typeface="Times New Roman" pitchFamily="18" charset="0"/>
                <a:cs typeface="Times New Roman" pitchFamily="18" charset="0"/>
              </a:rPr>
              <a:t>: Mgr. Kateřina Černá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sz="2600" b="1" dirty="0" smtClean="0">
                <a:effectLst/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2600" dirty="0" smtClean="0">
                <a:effectLst/>
                <a:latin typeface="Times New Roman" pitchFamily="18" charset="0"/>
                <a:cs typeface="Times New Roman" pitchFamily="18" charset="0"/>
              </a:rPr>
              <a:t>: Informatika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sz="2600" b="1" dirty="0" smtClean="0">
                <a:effectLst/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2600" dirty="0" smtClean="0">
                <a:effectLst/>
                <a:latin typeface="Times New Roman" pitchFamily="18" charset="0"/>
                <a:cs typeface="Times New Roman" pitchFamily="18" charset="0"/>
              </a:rPr>
              <a:t>: Osmý</a:t>
            </a:r>
          </a:p>
          <a:p>
            <a:pPr marL="0" indent="0">
              <a:lnSpc>
                <a:spcPct val="90000"/>
              </a:lnSpc>
              <a:buNone/>
            </a:pPr>
            <a:endParaRPr lang="cs-CZ" sz="26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cs-CZ" sz="2600" b="1" dirty="0">
                <a:effectLst/>
                <a:latin typeface="Times New Roman" pitchFamily="18" charset="0"/>
                <a:cs typeface="Times New Roman" pitchFamily="18" charset="0"/>
              </a:rPr>
              <a:t>Použitá literatura: </a:t>
            </a:r>
          </a:p>
          <a:p>
            <a:pPr marL="0" indent="0">
              <a:buNone/>
            </a:pPr>
            <a:r>
              <a:rPr lang="cs-CZ" sz="2600" dirty="0">
                <a:effectLst/>
                <a:latin typeface="Times New Roman" pitchFamily="18" charset="0"/>
                <a:cs typeface="Times New Roman" pitchFamily="18" charset="0"/>
              </a:rPr>
              <a:t>PECINOVSKÝ, Josef. </a:t>
            </a:r>
            <a:r>
              <a:rPr lang="cs-CZ" sz="2600" i="1" dirty="0">
                <a:effectLst/>
                <a:latin typeface="Times New Roman" pitchFamily="18" charset="0"/>
                <a:cs typeface="Times New Roman" pitchFamily="18" charset="0"/>
              </a:rPr>
              <a:t>Microsoft Excel 2007/2010</a:t>
            </a:r>
            <a:r>
              <a:rPr lang="cs-CZ" sz="2600" dirty="0">
                <a:effectLst/>
                <a:latin typeface="Times New Roman" pitchFamily="18" charset="0"/>
                <a:cs typeface="Times New Roman" pitchFamily="18" charset="0"/>
              </a:rPr>
              <a:t>. Brno: </a:t>
            </a:r>
            <a:r>
              <a:rPr lang="cs-CZ" sz="2600" dirty="0" err="1">
                <a:effectLst/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2600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>
                <a:effectLst/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2600" dirty="0">
                <a:effectLst/>
                <a:latin typeface="Times New Roman" pitchFamily="18" charset="0"/>
                <a:cs typeface="Times New Roman" pitchFamily="18" charset="0"/>
              </a:rPr>
              <a:t>, a.s., 2011. ISBN 978-80-251-3575-4</a:t>
            </a:r>
            <a:r>
              <a:rPr lang="cs-CZ" sz="2600" dirty="0" smtClean="0"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6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cs-CZ" sz="2600" dirty="0" smtClean="0">
                <a:effectLst/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sz="2600" dirty="0">
                <a:effectLst/>
                <a:latin typeface="Times New Roman" pitchFamily="18" charset="0"/>
                <a:cs typeface="Times New Roman" pitchFamily="18" charset="0"/>
              </a:rPr>
              <a:t>je určena pro výklad nové </a:t>
            </a:r>
            <a:r>
              <a:rPr lang="cs-CZ" sz="2600" dirty="0" smtClean="0">
                <a:effectLst/>
                <a:latin typeface="Times New Roman" pitchFamily="18" charset="0"/>
                <a:cs typeface="Times New Roman" pitchFamily="18" charset="0"/>
              </a:rPr>
              <a:t>látky a procvičení</a:t>
            </a:r>
            <a:endParaRPr lang="cs-CZ" sz="2600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600" dirty="0" smtClean="0">
                <a:effectLst/>
              </a:rPr>
              <a:t> </a:t>
            </a:r>
            <a:endParaRPr lang="cs-CZ" sz="2600" dirty="0">
              <a:effectLst/>
            </a:endParaRPr>
          </a:p>
          <a:p>
            <a:pPr marL="0" indent="0">
              <a:lnSpc>
                <a:spcPct val="90000"/>
              </a:lnSpc>
              <a:buNone/>
            </a:pPr>
            <a:endParaRPr lang="cs-CZ" b="1" dirty="0" smtClean="0"/>
          </a:p>
          <a:p>
            <a:pPr>
              <a:lnSpc>
                <a:spcPct val="90000"/>
              </a:lnSpc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82831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ody">
  <a:themeElements>
    <a:clrScheme name="Body 6">
      <a:dk1>
        <a:srgbClr val="46532B"/>
      </a:dk1>
      <a:lt1>
        <a:srgbClr val="FFFFFF"/>
      </a:lt1>
      <a:dk2>
        <a:srgbClr val="4E5D31"/>
      </a:dk2>
      <a:lt2>
        <a:srgbClr val="FFFFCC"/>
      </a:lt2>
      <a:accent1>
        <a:srgbClr val="8F8C00"/>
      </a:accent1>
      <a:accent2>
        <a:srgbClr val="424F29"/>
      </a:accent2>
      <a:accent3>
        <a:srgbClr val="B2B6AD"/>
      </a:accent3>
      <a:accent4>
        <a:srgbClr val="DADADA"/>
      </a:accent4>
      <a:accent5>
        <a:srgbClr val="C6C5AA"/>
      </a:accent5>
      <a:accent6>
        <a:srgbClr val="3B4724"/>
      </a:accent6>
      <a:hlink>
        <a:srgbClr val="33CC33"/>
      </a:hlink>
      <a:folHlink>
        <a:srgbClr val="00A1B2"/>
      </a:folHlink>
    </a:clrScheme>
    <a:fontScheme name="Bod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ody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253</Words>
  <Application>Microsoft Office PowerPoint</Application>
  <PresentationFormat>Předvádění na obrazovce (4:3)</PresentationFormat>
  <Paragraphs>64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1_Body</vt:lpstr>
      <vt:lpstr>Snímek 1</vt:lpstr>
      <vt:lpstr>Funkce</vt:lpstr>
      <vt:lpstr>Funkce vhodné na ZŠ</vt:lpstr>
      <vt:lpstr>Logické funkce - pokračování</vt:lpstr>
      <vt:lpstr>Snímek 5</vt:lpstr>
      <vt:lpstr>3) Statistické funkce </vt:lpstr>
      <vt:lpstr>Metodika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Kraus Jří</dc:creator>
  <cp:lastModifiedBy>Hp</cp:lastModifiedBy>
  <cp:revision>10</cp:revision>
  <dcterms:created xsi:type="dcterms:W3CDTF">2012-03-01T13:25:48Z</dcterms:created>
  <dcterms:modified xsi:type="dcterms:W3CDTF">2012-05-15T18:20:14Z</dcterms:modified>
</cp:coreProperties>
</file>