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62" r:id="rId3"/>
    <p:sldId id="257" r:id="rId4"/>
    <p:sldId id="258" r:id="rId5"/>
    <p:sldId id="259" r:id="rId6"/>
    <p:sldId id="261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30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3BF66B-20B1-4328-B862-65724B360984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51AEB6-6EEF-4EF7-97A4-A2C3E9A742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4928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7D646-EA99-4524-A8B3-D849F686D04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DF2F1-689D-4D27-BE0D-97B57D44E6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7D646-EA99-4524-A8B3-D849F686D04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DF2F1-689D-4D27-BE0D-97B57D44E6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7D646-EA99-4524-A8B3-D849F686D04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DF2F1-689D-4D27-BE0D-97B57D44E6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7D646-EA99-4524-A8B3-D849F686D04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DF2F1-689D-4D27-BE0D-97B57D44E6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7D646-EA99-4524-A8B3-D849F686D04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DF2F1-689D-4D27-BE0D-97B57D44E6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7D646-EA99-4524-A8B3-D849F686D04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DF2F1-689D-4D27-BE0D-97B57D44E6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7D646-EA99-4524-A8B3-D849F686D04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DF2F1-689D-4D27-BE0D-97B57D44E6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7D646-EA99-4524-A8B3-D849F686D04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DF2F1-689D-4D27-BE0D-97B57D44E6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7D646-EA99-4524-A8B3-D849F686D04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05DF2F1-689D-4D27-BE0D-97B57D44E6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7D646-EA99-4524-A8B3-D849F686D04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DF2F1-689D-4D27-BE0D-97B57D44E6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7D646-EA99-4524-A8B3-D849F686D04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DF2F1-689D-4D27-BE0D-97B57D44E6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5A7D646-EA99-4524-A8B3-D849F686D049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05DF2F1-689D-4D27-BE0D-97B57D44E64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3414722"/>
          </a:xfrm>
        </p:spPr>
        <p:txBody>
          <a:bodyPr>
            <a:noAutofit/>
          </a:bodyPr>
          <a:lstStyle/>
          <a:p>
            <a:pPr algn="l"/>
            <a:r>
              <a:rPr lang="cs-CZ" sz="3600" dirty="0" smtClean="0"/>
              <a:t>Název školy:Základní škola Chomutov, Písečná 5144</a:t>
            </a:r>
            <a:br>
              <a:rPr lang="cs-CZ" sz="3600" dirty="0" smtClean="0"/>
            </a:br>
            <a:r>
              <a:rPr lang="cs-CZ" sz="2800" dirty="0" smtClean="0"/>
              <a:t>Název materiálu: VY_52_INOVACE_16_Vodstvo_ procvičování_šg2</a:t>
            </a:r>
            <a:br>
              <a:rPr lang="cs-CZ" sz="2800" dirty="0" smtClean="0"/>
            </a:br>
            <a:r>
              <a:rPr lang="cs-CZ" sz="2800" dirty="0" smtClean="0"/>
              <a:t>Číslo projektu: CZ 1.07/1.4.00/21.3355</a:t>
            </a:r>
            <a:br>
              <a:rPr lang="cs-CZ" sz="2800" dirty="0" smtClean="0"/>
            </a:br>
            <a:r>
              <a:rPr lang="cs-CZ" sz="2800" dirty="0" smtClean="0"/>
              <a:t>Autor: Mgr. Štěpánka </a:t>
            </a:r>
            <a:r>
              <a:rPr lang="cs-CZ" sz="2800" dirty="0" err="1" smtClean="0"/>
              <a:t>Giptnerová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Datum tvorby: 10. 03. 2012</a:t>
            </a:r>
            <a:br>
              <a:rPr lang="cs-CZ" sz="2800" dirty="0" smtClean="0"/>
            </a:br>
            <a:r>
              <a:rPr lang="cs-CZ" sz="2800" dirty="0" smtClean="0"/>
              <a:t>Cílový ročník: 4. ročník</a:t>
            </a:r>
            <a:br>
              <a:rPr lang="cs-CZ" sz="2800" dirty="0" smtClean="0"/>
            </a:br>
            <a:r>
              <a:rPr lang="cs-CZ" sz="2800" dirty="0" smtClean="0"/>
              <a:t>Vzdělávací oblast/obor/okruh: </a:t>
            </a:r>
            <a:r>
              <a:rPr lang="cs-CZ" sz="2800" dirty="0" err="1" smtClean="0"/>
              <a:t>ČaJS</a:t>
            </a:r>
            <a:r>
              <a:rPr lang="cs-CZ" sz="2800" dirty="0" smtClean="0"/>
              <a:t> (VL – Z)</a:t>
            </a:r>
            <a:br>
              <a:rPr lang="cs-CZ" sz="2800" dirty="0" smtClean="0"/>
            </a:br>
            <a:r>
              <a:rPr lang="cs-CZ" sz="2800" dirty="0" smtClean="0"/>
              <a:t>Klíčové slovo: pramen, přítok, ústí, soutok, povodí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5143512"/>
            <a:ext cx="7854696" cy="1214446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latin typeface="Calibri" pitchFamily="34" charset="0"/>
              </a:rPr>
              <a:t>Anotace: Prezentace je určena pro žáky 4. ročníku,slouží k seznámení a procvičování částí řek, povodí, práce se slepou mapou</a:t>
            </a:r>
            <a:r>
              <a:rPr lang="cs-CZ" sz="2000" dirty="0" smtClean="0"/>
              <a:t>.</a:t>
            </a:r>
          </a:p>
          <a:p>
            <a:pPr algn="l"/>
            <a:endParaRPr lang="cs-CZ" sz="2800" dirty="0" smtClean="0">
              <a:solidFill>
                <a:schemeClr val="tx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57158" y="5929330"/>
            <a:ext cx="6858048" cy="792145"/>
          </a:xfrm>
        </p:spPr>
        <p:txBody>
          <a:bodyPr/>
          <a:lstStyle/>
          <a:p>
            <a:r>
              <a:rPr lang="cs-CZ" i="1" dirty="0" smtClean="0"/>
              <a:t>Autorem materiálu a všech jeho částí,</a:t>
            </a:r>
            <a:endParaRPr lang="cs-CZ" dirty="0" smtClean="0"/>
          </a:p>
          <a:p>
            <a:r>
              <a:rPr lang="cs-CZ" i="1" dirty="0" smtClean="0"/>
              <a:t>není-li uvedeno jinak, je Mgr. Štěpánka </a:t>
            </a:r>
            <a:r>
              <a:rPr lang="cs-CZ" i="1" dirty="0" err="1" smtClean="0"/>
              <a:t>Giptnerová</a:t>
            </a:r>
            <a:endParaRPr lang="cs-CZ" i="1" dirty="0" smtClean="0"/>
          </a:p>
          <a:p>
            <a:r>
              <a:rPr lang="cs-CZ" i="1" smtClean="0"/>
              <a:t>Financováno z ESF a státního rozpočtu ČR</a:t>
            </a:r>
            <a:endParaRPr lang="cs-CZ" smtClean="0"/>
          </a:p>
          <a:p>
            <a:endParaRPr lang="cs-CZ" dirty="0"/>
          </a:p>
        </p:txBody>
      </p:sp>
      <p:pic>
        <p:nvPicPr>
          <p:cNvPr id="5" name="Picture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48" y="6000768"/>
            <a:ext cx="2737795" cy="5316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78581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Pokyny pro práci s prezentací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401080" cy="5395930"/>
          </a:xfrm>
        </p:spPr>
        <p:txBody>
          <a:bodyPr/>
          <a:lstStyle/>
          <a:p>
            <a:r>
              <a:rPr lang="cs-CZ" b="1" u="sng" dirty="0" smtClean="0"/>
              <a:t>Části řek :</a:t>
            </a:r>
            <a:r>
              <a:rPr lang="cs-CZ" dirty="0" smtClean="0"/>
              <a:t> </a:t>
            </a:r>
            <a:r>
              <a:rPr lang="cs-CZ" dirty="0" smtClean="0"/>
              <a:t>Seznámení </a:t>
            </a:r>
            <a:r>
              <a:rPr lang="cs-CZ" dirty="0" smtClean="0"/>
              <a:t>s pojmy, učitel (žák) klikne na pojem, který se správně přiřadí.</a:t>
            </a:r>
          </a:p>
          <a:p>
            <a:r>
              <a:rPr lang="cs-CZ" b="1" u="sng" dirty="0" smtClean="0"/>
              <a:t>Urči o jaký přítok Labe se jedná : </a:t>
            </a:r>
            <a:r>
              <a:rPr lang="cs-CZ" dirty="0" smtClean="0"/>
              <a:t>Žáci pracují s příruční (nástěnnou) mapou, podle které určí, zda se jedná o pravý či levý přítok řeky v prezentaci. O správnosti se přesvědčí kliknutím na řeku v prezentaci.</a:t>
            </a:r>
          </a:p>
          <a:p>
            <a:r>
              <a:rPr lang="cs-CZ" b="1" u="sng" dirty="0" smtClean="0"/>
              <a:t>Doplňte názvy řek : </a:t>
            </a:r>
            <a:r>
              <a:rPr lang="cs-CZ" dirty="0" smtClean="0"/>
              <a:t>Žáci určují podle mapy, k jakému písmenu přiřadit danou řeku. O správnosti se přesvědčí kliknutím na tuto řeku.</a:t>
            </a:r>
          </a:p>
          <a:p>
            <a:r>
              <a:rPr lang="cs-CZ" b="1" u="sng" dirty="0" smtClean="0"/>
              <a:t>Povodí :</a:t>
            </a:r>
            <a:r>
              <a:rPr lang="cs-CZ" dirty="0" smtClean="0"/>
              <a:t> Žáci podle mapy určují, k jakému povodí náleží příslušná barva s číslem. O správnosti se přesvědčí kliknutím na název povodí.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57256"/>
          </a:xfrm>
        </p:spPr>
        <p:txBody>
          <a:bodyPr>
            <a:noAutofit/>
          </a:bodyPr>
          <a:lstStyle/>
          <a:p>
            <a:pPr algn="ctr"/>
            <a:r>
              <a:rPr lang="cs-CZ" sz="6600" dirty="0" smtClean="0"/>
              <a:t>Části řeky</a:t>
            </a:r>
            <a:endParaRPr lang="cs-CZ" sz="66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571612"/>
            <a:ext cx="3727835" cy="4643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214942" y="1928802"/>
            <a:ext cx="21431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C00000"/>
                </a:solidFill>
              </a:rPr>
              <a:t>p</a:t>
            </a:r>
            <a:r>
              <a:rPr lang="cs-CZ" dirty="0" smtClean="0">
                <a:solidFill>
                  <a:srgbClr val="C00000"/>
                </a:solidFill>
              </a:rPr>
              <a:t>ramen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>
                <a:solidFill>
                  <a:srgbClr val="0070C0"/>
                </a:solidFill>
              </a:rPr>
              <a:t>s</a:t>
            </a:r>
            <a:r>
              <a:rPr lang="cs-CZ" dirty="0" smtClean="0">
                <a:solidFill>
                  <a:srgbClr val="0070C0"/>
                </a:solidFill>
              </a:rPr>
              <a:t>outok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>
                <a:solidFill>
                  <a:srgbClr val="00B050"/>
                </a:solidFill>
              </a:rPr>
              <a:t>p</a:t>
            </a:r>
            <a:r>
              <a:rPr lang="cs-CZ" dirty="0" smtClean="0">
                <a:solidFill>
                  <a:srgbClr val="00B050"/>
                </a:solidFill>
              </a:rPr>
              <a:t>ravý přítok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>
                <a:solidFill>
                  <a:srgbClr val="7030A0"/>
                </a:solidFill>
              </a:rPr>
              <a:t>l</a:t>
            </a:r>
            <a:r>
              <a:rPr lang="cs-CZ" dirty="0" smtClean="0">
                <a:solidFill>
                  <a:srgbClr val="7030A0"/>
                </a:solidFill>
              </a:rPr>
              <a:t>evý přítok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>
                <a:solidFill>
                  <a:srgbClr val="FF0000"/>
                </a:solidFill>
              </a:rPr>
              <a:t>ú</a:t>
            </a:r>
            <a:r>
              <a:rPr lang="cs-CZ" dirty="0" smtClean="0">
                <a:solidFill>
                  <a:srgbClr val="FF0000"/>
                </a:solidFill>
              </a:rPr>
              <a:t>stí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12604 -0.05251 " pathEditMode="relative" ptsTypes="AA">
                                      <p:cBhvr>
                                        <p:cTn id="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7014 0.14689 " pathEditMode="relative" ptsTypes="AA">
                                      <p:cBhvr>
                                        <p:cTn id="10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3073 -0.16794 " pathEditMode="relative" ptsTypes="AA">
                                      <p:cBhvr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0486 0.09461 " pathEditMode="relative" ptsTypes="AA">
                                      <p:cBhvr>
                                        <p:cTn id="18" dur="2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4896 -0.30419 " pathEditMode="relative" ptsTypes="AA">
                                      <p:cBhvr>
                                        <p:cTn id="22" dur="2000" fill="hold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Urči o jaký přítok řeky Labe se jedná 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Cidlina	-</a:t>
            </a:r>
          </a:p>
          <a:p>
            <a:endParaRPr lang="cs-CZ" dirty="0" smtClean="0"/>
          </a:p>
          <a:p>
            <a:r>
              <a:rPr lang="cs-CZ" dirty="0" smtClean="0"/>
              <a:t>Vltava	-</a:t>
            </a:r>
          </a:p>
          <a:p>
            <a:endParaRPr lang="cs-CZ" dirty="0" smtClean="0"/>
          </a:p>
          <a:p>
            <a:r>
              <a:rPr lang="cs-CZ" dirty="0" smtClean="0"/>
              <a:t>Jizera	-</a:t>
            </a:r>
          </a:p>
          <a:p>
            <a:endParaRPr lang="cs-CZ" dirty="0" smtClean="0"/>
          </a:p>
          <a:p>
            <a:r>
              <a:rPr lang="cs-CZ" dirty="0" smtClean="0"/>
              <a:t>Ohře	-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500298" y="1920085"/>
            <a:ext cx="6186502" cy="4434840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pravý</a:t>
            </a:r>
            <a:r>
              <a:rPr lang="cs-CZ" dirty="0" smtClean="0"/>
              <a:t> přítok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levý</a:t>
            </a:r>
            <a:r>
              <a:rPr lang="cs-CZ" dirty="0" smtClean="0"/>
              <a:t> přítok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pravý</a:t>
            </a:r>
            <a:r>
              <a:rPr lang="cs-CZ" dirty="0" smtClean="0"/>
              <a:t> přítok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levý</a:t>
            </a:r>
            <a:r>
              <a:rPr lang="cs-CZ" dirty="0" smtClean="0"/>
              <a:t> přítok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928694"/>
          </a:xfrm>
        </p:spPr>
        <p:txBody>
          <a:bodyPr>
            <a:normAutofit/>
          </a:bodyPr>
          <a:lstStyle/>
          <a:p>
            <a:r>
              <a:rPr lang="cs-CZ" dirty="0" smtClean="0"/>
              <a:t>Doplňte správně názvy řek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66700" indent="-266700">
              <a:buNone/>
            </a:pPr>
            <a:r>
              <a:rPr lang="cs-CZ" dirty="0" smtClean="0"/>
              <a:t>          </a:t>
            </a:r>
            <a:endParaRPr lang="cs-CZ" dirty="0"/>
          </a:p>
        </p:txBody>
      </p:sp>
      <p:pic>
        <p:nvPicPr>
          <p:cNvPr id="4" name="Obrázek 3" descr="reky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158" y="1285860"/>
            <a:ext cx="6305440" cy="371477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00034" y="5357827"/>
            <a:ext cx="92869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Labe</a:t>
            </a:r>
            <a:r>
              <a:rPr lang="cs-CZ" sz="2800" dirty="0" smtClean="0"/>
              <a:t> 		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57356" y="3143248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786050" y="2500306"/>
            <a:ext cx="3978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572000" y="3071810"/>
            <a:ext cx="3754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357818" y="3429000"/>
            <a:ext cx="4010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984" y="5357826"/>
            <a:ext cx="1285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Vltava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43438" y="5357826"/>
            <a:ext cx="1428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Morava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86578" y="5357826"/>
            <a:ext cx="12144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Odra</a:t>
            </a:r>
            <a:endParaRPr lang="cs-CZ" sz="28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9.2297E-7 C 0.12708 -0.1721 0.25417 -0.34397 0.27656 -0.4217 C 0.29896 -0.49942 0.13802 -0.48762 0.1349 -0.46681 C 0.13177 -0.44599 0.2316 -0.29933 0.25729 -0.29609 C 0.28299 -0.29285 0.28889 -0.42309 0.28924 -0.44738 C 0.28958 -0.47166 0.27431 -0.45709 0.2592 -0.44229 " pathEditMode="relative" ptsTypes="aaaaaA">
                                      <p:cBhvr>
                                        <p:cTn id="14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3889E-18 1.31622E-6 C -0.02222 -0.15845 -0.04444 -0.31691 -0.08246 -0.37242 C -0.12049 -0.42794 -0.2118 -0.31344 -0.22812 -0.33241 C -0.24444 -0.35137 -0.20833 -0.48924 -0.18055 -0.48623 C -0.15278 -0.48323 -0.07361 -0.34397 -0.06111 -0.31436 C -0.04861 -0.28475 -0.09826 -0.30997 -0.10573 -0.30904 " pathEditMode="relative" ptsTypes="aaaaaA">
                                      <p:cBhvr>
                                        <p:cTn id="18" dur="3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88758E-6 C -0.06979 -0.14828 -0.13941 -0.29655 -0.1283 -0.38677 C -0.11719 -0.47698 -0.01233 -0.53898 0.06684 -0.54083 C 0.14601 -0.54268 0.35798 -0.42679 0.34653 -0.39856 C 0.33507 -0.37034 0.05608 -0.3759 -0.00208 -0.37127 " pathEditMode="relative" ptsTypes="aaaaA">
                                      <p:cBhvr>
                                        <p:cTn id="22" dur="3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98 -0.03585 C 0.05365 -0.08559 0.11528 -0.13509 0.08525 -0.15221 C 0.05521 -0.16932 -0.10451 -0.08466 -0.18854 -0.13925 C -0.27257 -0.19384 -0.46527 -0.44598 -0.41857 -0.47952 C -0.37187 -0.51307 0.04323 -0.37497 0.09202 -0.34096 C 0.1408 -0.30696 -0.08906 -0.28591 -0.12534 -0.27504 " pathEditMode="relative" ptsTypes="aaaaaA">
                                      <p:cBhvr>
                                        <p:cTn id="26" dur="3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857256"/>
          </a:xfrm>
        </p:spPr>
        <p:txBody>
          <a:bodyPr/>
          <a:lstStyle/>
          <a:p>
            <a:r>
              <a:rPr lang="cs-CZ" dirty="0" smtClean="0"/>
              <a:t>Doplň názvy povodí: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928670"/>
            <a:ext cx="7631061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857356" y="5357826"/>
            <a:ext cx="2071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povodí Labe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57356" y="6000768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povodí Odry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57884" y="5357826"/>
            <a:ext cx="2428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povodí Vltavy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57884" y="6072206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povodí Moravy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86116" y="1571612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a)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28926" y="3143248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b)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72264" y="3857628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c)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43702" y="2786058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d)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201 -0.03933 C -0.13281 -0.1034 -0.22344 -0.16748 -0.22031 -0.25284 C -0.21719 -0.3382 -0.08142 -0.50845 -0.02326 -0.55101 C 0.0349 -0.59357 0.0816 -0.55124 0.1283 -0.50891 " pathEditMode="relative" ptsTypes="aa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5.71362E-7 C 0.00747 -0.25908 0.0151 -0.51816 -0.03073 -0.54893 C -0.07656 -0.57969 -0.22049 -0.2304 -0.27535 -0.18483 C -0.33021 -0.13926 -0.34496 -0.2075 -0.35955 -0.27574 " pathEditMode="relative" ptsTypes="aa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5.28799E-6 C -0.1125 -0.1529 -0.22482 -0.30603 -0.22673 -0.44413 C -0.22864 -0.58223 -0.13003 -0.77492 -0.01197 -0.82812 C 0.10608 -0.88133 0.36146 -0.82141 0.48108 -0.76358 C 0.6007 -0.70599 0.67379 -0.57575 0.70591 -0.48114 C 0.73803 -0.38653 0.7007 -0.20194 0.67414 -0.19615 C 0.64757 -0.19037 0.59705 -0.31875 0.54653 -0.44691 " pathEditMode="relative" ptsTypes="aaaaaaA">
                                      <p:cBhvr>
                                        <p:cTn id="1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399 -0.02938 C -0.16823 -0.14689 -0.28247 -0.26417 -0.31337 -0.37381 C -0.34427 -0.48346 -0.29878 -0.63729 -0.23906 -0.68772 C -0.17934 -0.73814 -0.00729 -0.72241 0.04497 -0.67708 C 0.09722 -0.63174 0.05556 -0.50405 0.07465 -0.41591 C 0.09375 -0.32778 0.16285 -0.19246 0.1599 -0.14805 C 0.15694 -0.10363 0.08594 -0.12653 0.05694 -0.14943 C 0.02795 -0.17233 0.00677 -0.22878 -0.01441 -0.28522 " pathEditMode="relative" rAng="0" ptsTypes="aaaaaaaA">
                                      <p:cBhvr>
                                        <p:cTn id="1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00" y="-35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Zdroje:</a:t>
            </a:r>
            <a:br>
              <a:rPr lang="cs-CZ" dirty="0" smtClean="0"/>
            </a:br>
            <a:r>
              <a:rPr lang="cs-CZ" sz="3600" dirty="0" smtClean="0"/>
              <a:t>(10.03. 2012)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66700" indent="-266700"/>
            <a:r>
              <a:rPr lang="cs-CZ" dirty="0" smtClean="0"/>
              <a:t>http://www.</a:t>
            </a:r>
            <a:r>
              <a:rPr lang="cs-CZ" dirty="0" err="1" smtClean="0"/>
              <a:t>zemepis.com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slmapy</a:t>
            </a:r>
            <a:r>
              <a:rPr lang="cs-CZ" dirty="0" smtClean="0"/>
              <a:t>/reky4.jpg</a:t>
            </a:r>
          </a:p>
          <a:p>
            <a:pPr marL="266700" indent="-26670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145</TotalTime>
  <Words>237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Název školy:Základní škola Chomutov, Písečná 5144 Název materiálu: VY_52_INOVACE_16_Vodstvo_ procvičování_šg2 Číslo projektu: CZ 1.07/1.4.00/21.3355 Autor: Mgr. Štěpánka Giptnerová Datum tvorby: 10. 03. 2012 Cílový ročník: 4. ročník Vzdělávací oblast/obor/okruh: ČaJS (VL – Z) Klíčové slovo: pramen, přítok, ústí, soutok, povodí</vt:lpstr>
      <vt:lpstr>Pokyny pro práci s prezentací</vt:lpstr>
      <vt:lpstr>Části řeky</vt:lpstr>
      <vt:lpstr>Urči o jaký přítok řeky Labe se jedná : </vt:lpstr>
      <vt:lpstr>Doplňte správně názvy řek :</vt:lpstr>
      <vt:lpstr>Doplň názvy povodí:</vt:lpstr>
      <vt:lpstr>Zdroje: (10.03. 2012)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 : Základní škola Chomutov,Písečná 5144 Autor : Mgr.Štěpánka Giptnerová Název materiálu : VY_22_INOVACE_04 Člověk a jeho svět pro 1.stupeň ZŠ Vodstvo Číslo projektu: CZ 1.07/1.4.00/21.3355</dc:title>
  <dc:creator>vikiv</dc:creator>
  <cp:lastModifiedBy>Učitel</cp:lastModifiedBy>
  <cp:revision>26</cp:revision>
  <dcterms:created xsi:type="dcterms:W3CDTF">2012-02-04T15:32:46Z</dcterms:created>
  <dcterms:modified xsi:type="dcterms:W3CDTF">2012-05-16T08:00:04Z</dcterms:modified>
</cp:coreProperties>
</file>