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4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56989D-D59A-4DBC-B2EF-E7FEF9F58AA7}" type="datetimeFigureOut">
              <a:rPr lang="cs-CZ" smtClean="0"/>
              <a:pPr/>
              <a:t>24.2.2012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C859C-AD94-4CE0-8BBD-B2DE86AAEB6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VY_32_inovace_01_C_5_z&#225;pis%20&#269;&#237;sel%20pomoc&#237;%20mocnin.docx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2938" y="428625"/>
            <a:ext cx="7772400" cy="1470025"/>
          </a:xfrm>
        </p:spPr>
        <p:txBody>
          <a:bodyPr/>
          <a:lstStyle/>
          <a:p>
            <a:r>
              <a:rPr lang="cs-CZ" sz="3600" dirty="0" smtClean="0"/>
              <a:t>ZÁPIS ČÍSEL  POMOCÍ MOCNIN</a:t>
            </a:r>
          </a:p>
        </p:txBody>
      </p:sp>
      <p:sp>
        <p:nvSpPr>
          <p:cNvPr id="2051" name="Podnadpis 2"/>
          <p:cNvSpPr>
            <a:spLocks noGrp="1"/>
          </p:cNvSpPr>
          <p:nvPr>
            <p:ph type="subTitle" idx="1"/>
          </p:nvPr>
        </p:nvSpPr>
        <p:spPr>
          <a:xfrm>
            <a:off x="571500" y="1857375"/>
            <a:ext cx="7929563" cy="4500563"/>
          </a:xfrm>
        </p:spPr>
        <p:txBody>
          <a:bodyPr/>
          <a:lstStyle/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Mgr. Hana </a:t>
            </a:r>
            <a:r>
              <a:rPr lang="cs-CZ" sz="2000" dirty="0" err="1" smtClean="0">
                <a:solidFill>
                  <a:schemeClr val="tx1"/>
                </a:solidFill>
              </a:rPr>
              <a:t>Kuříková</a:t>
            </a:r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VY_32_INOVACE_01_C_5_ </a:t>
            </a:r>
            <a:r>
              <a:rPr lang="cs-CZ" sz="2000" dirty="0" smtClean="0">
                <a:solidFill>
                  <a:schemeClr val="tx1"/>
                </a:solidFill>
              </a:rPr>
              <a:t>Zápis čísel pomocí mocnin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Matematika 8.ročník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</p:txBody>
      </p:sp>
      <p:pic>
        <p:nvPicPr>
          <p:cNvPr id="2052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57313" y="4786313"/>
            <a:ext cx="6472237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42910" y="928670"/>
          <a:ext cx="6477024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57388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Hana </a:t>
                      </a:r>
                      <a:r>
                        <a:rPr lang="cs-CZ" dirty="0" err="1" smtClean="0"/>
                        <a:t>Kuříková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22.11.2011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28.11.2011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8.A, 8.B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a její aplikace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Matematika 8. ročník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/>
                        <a:t> Zápis čísel pomocí mocnin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mocnina, mocnitel, desítková</a:t>
                      </a:r>
                      <a:r>
                        <a:rPr lang="cs-CZ" baseline="0" dirty="0" smtClean="0"/>
                        <a:t> soustava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57224" y="785794"/>
            <a:ext cx="7772400" cy="1957400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ROZVINUTÝ ZÁPIS ČÍSLA 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ZÁPIS POMOCÍ MOCNIN 10</a:t>
            </a:r>
            <a:endParaRPr lang="cs-CZ" dirty="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214290"/>
            <a:ext cx="8229600" cy="342902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Rozvinutý zápis v desítkové soustavě</a:t>
            </a:r>
          </a:p>
          <a:p>
            <a:pPr>
              <a:buNone/>
            </a:pPr>
            <a:r>
              <a:rPr lang="cs-CZ" dirty="0" smtClean="0"/>
              <a:t>2 374,5=2 . 1 000+3 . 100+7 . 10+4 . 1+5 . 0,1</a:t>
            </a:r>
          </a:p>
          <a:p>
            <a:pPr>
              <a:buNone/>
            </a:pPr>
            <a:r>
              <a:rPr lang="cs-CZ" dirty="0" smtClean="0"/>
              <a:t>lze napsat pomocí mocnin 10</a:t>
            </a:r>
          </a:p>
          <a:p>
            <a:pPr>
              <a:buNone/>
            </a:pPr>
            <a:r>
              <a:rPr lang="cs-CZ" dirty="0" smtClean="0"/>
              <a:t>2 374,5=2 . 10</a:t>
            </a:r>
            <a:r>
              <a:rPr lang="cs-CZ" baseline="30000" dirty="0" smtClean="0"/>
              <a:t>3</a:t>
            </a:r>
            <a:r>
              <a:rPr lang="cs-CZ" dirty="0" smtClean="0"/>
              <a:t>+3 . 10</a:t>
            </a:r>
            <a:r>
              <a:rPr lang="cs-CZ" baseline="30000" dirty="0" smtClean="0"/>
              <a:t>2</a:t>
            </a:r>
            <a:r>
              <a:rPr lang="cs-CZ" dirty="0" smtClean="0"/>
              <a:t> +7 . 10</a:t>
            </a:r>
            <a:r>
              <a:rPr lang="cs-CZ" baseline="30000" dirty="0" smtClean="0"/>
              <a:t>1</a:t>
            </a:r>
            <a:r>
              <a:rPr lang="cs-CZ" dirty="0" smtClean="0"/>
              <a:t> +4 . 10</a:t>
            </a:r>
            <a:r>
              <a:rPr lang="cs-CZ" baseline="30000" dirty="0" smtClean="0"/>
              <a:t>0</a:t>
            </a:r>
            <a:r>
              <a:rPr lang="cs-CZ" dirty="0" smtClean="0"/>
              <a:t>+5 .10</a:t>
            </a:r>
            <a:r>
              <a:rPr lang="cs-CZ" baseline="30000" dirty="0" smtClean="0"/>
              <a:t>-1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Přehled mocnin 10</a:t>
            </a:r>
          </a:p>
          <a:p>
            <a:endParaRPr lang="cs-CZ" dirty="0"/>
          </a:p>
        </p:txBody>
      </p:sp>
      <p:graphicFrame>
        <p:nvGraphicFramePr>
          <p:cNvPr id="5" name="Zástupný symbol pro obsah 3"/>
          <p:cNvGraphicFramePr>
            <a:graphicFrameLocks/>
          </p:cNvGraphicFramePr>
          <p:nvPr/>
        </p:nvGraphicFramePr>
        <p:xfrm>
          <a:off x="357158" y="3500438"/>
          <a:ext cx="8229599" cy="741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0,001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0,0001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0,00001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0,000001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mocnina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-1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-2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-3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-4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-5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-6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357158" y="4857760"/>
          <a:ext cx="7929621" cy="1571636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1132803"/>
                <a:gridCol w="1132803"/>
                <a:gridCol w="1132803"/>
                <a:gridCol w="1132803"/>
                <a:gridCol w="1132803"/>
                <a:gridCol w="1132803"/>
                <a:gridCol w="1132803"/>
              </a:tblGrid>
              <a:tr h="785818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100 000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1 000 </a:t>
                      </a:r>
                      <a:r>
                        <a:rPr lang="cs-CZ" dirty="0" err="1" smtClean="0"/>
                        <a:t>000</a:t>
                      </a:r>
                      <a:endParaRPr lang="cs-CZ" dirty="0"/>
                    </a:p>
                  </a:txBody>
                  <a:tcPr/>
                </a:tc>
              </a:tr>
              <a:tr h="785818">
                <a:tc>
                  <a:txBody>
                    <a:bodyPr/>
                    <a:lstStyle/>
                    <a:p>
                      <a:r>
                        <a:rPr lang="cs-CZ" dirty="0" smtClean="0"/>
                        <a:t>mocnina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3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</a:t>
                      </a:r>
                      <a:r>
                        <a:rPr lang="cs-CZ" baseline="30000" dirty="0" smtClean="0"/>
                        <a:t>6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2"/>
          <p:cNvSpPr txBox="1">
            <a:spLocks/>
          </p:cNvSpPr>
          <p:nvPr/>
        </p:nvSpPr>
        <p:spPr>
          <a:xfrm>
            <a:off x="714348" y="285728"/>
            <a:ext cx="8229600" cy="678661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cs-CZ" sz="3400" dirty="0" smtClean="0">
                <a:solidFill>
                  <a:srgbClr val="92D050"/>
                </a:solidFill>
              </a:rPr>
              <a:t>Napiš, jako rozvinutý zápis: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cs-CZ" sz="3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3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2 304,27</a:t>
            </a:r>
            <a:r>
              <a:rPr kumimoji="0" lang="cs-CZ" sz="3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=2 . 10</a:t>
            </a:r>
            <a:r>
              <a:rPr kumimoji="0" lang="cs-CZ" sz="34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</a:t>
            </a:r>
            <a:r>
              <a:rPr kumimoji="0" lang="cs-CZ" sz="3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+3 . 10</a:t>
            </a:r>
            <a:r>
              <a:rPr kumimoji="0" lang="cs-CZ" sz="34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2</a:t>
            </a:r>
            <a:r>
              <a:rPr kumimoji="0" lang="cs-CZ" sz="3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+4 . 10</a:t>
            </a:r>
            <a:r>
              <a:rPr kumimoji="0" lang="cs-CZ" sz="34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0</a:t>
            </a:r>
            <a:r>
              <a:rPr kumimoji="0" lang="cs-CZ" sz="3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+2 .10</a:t>
            </a:r>
            <a:r>
              <a:rPr kumimoji="0" lang="cs-CZ" sz="3400" b="0" i="0" u="none" strike="noStrike" kern="1200" cap="none" spc="0" normalizeH="0" baseline="3000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-1</a:t>
            </a:r>
            <a:r>
              <a:rPr lang="cs-CZ" sz="3400" dirty="0" smtClean="0"/>
              <a:t>+7 . 10</a:t>
            </a:r>
            <a:r>
              <a:rPr lang="cs-CZ" sz="3400" baseline="30000" dirty="0" smtClean="0"/>
              <a:t>-2</a:t>
            </a:r>
            <a:r>
              <a:rPr lang="cs-CZ" sz="3400" dirty="0" smtClean="0"/>
              <a:t> </a:t>
            </a:r>
            <a:endParaRPr kumimoji="0" lang="cs-CZ" sz="3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3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8 225 </a:t>
            </a:r>
            <a:r>
              <a:rPr lang="cs-CZ" sz="3400" dirty="0" smtClean="0">
                <a:solidFill>
                  <a:srgbClr val="FF0000"/>
                </a:solidFill>
              </a:rPr>
              <a:t>000</a:t>
            </a:r>
            <a:r>
              <a:rPr lang="cs-CZ" sz="3400" dirty="0" smtClean="0"/>
              <a:t>=8 . 10</a:t>
            </a:r>
            <a:r>
              <a:rPr lang="cs-CZ" sz="3400" baseline="30000" dirty="0" smtClean="0"/>
              <a:t>6</a:t>
            </a:r>
            <a:r>
              <a:rPr lang="cs-CZ" sz="3400" dirty="0" smtClean="0"/>
              <a:t>+2 . 10</a:t>
            </a:r>
            <a:r>
              <a:rPr lang="cs-CZ" sz="3400" baseline="30000" dirty="0" smtClean="0"/>
              <a:t>5</a:t>
            </a:r>
            <a:r>
              <a:rPr lang="cs-CZ" sz="3400" dirty="0" smtClean="0"/>
              <a:t> +2 . 10</a:t>
            </a:r>
            <a:r>
              <a:rPr lang="cs-CZ" sz="3400" baseline="30000" dirty="0" smtClean="0"/>
              <a:t>4</a:t>
            </a:r>
            <a:r>
              <a:rPr lang="cs-CZ" sz="3400" dirty="0" smtClean="0"/>
              <a:t>+5 .10</a:t>
            </a:r>
            <a:r>
              <a:rPr lang="cs-CZ" sz="3400" baseline="30000" dirty="0" smtClean="0"/>
              <a:t>3</a:t>
            </a:r>
            <a:r>
              <a:rPr lang="cs-CZ" sz="3400" dirty="0" smtClean="0"/>
              <a:t> </a:t>
            </a:r>
            <a:endParaRPr kumimoji="0" lang="cs-CZ" sz="3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lvl="0" indent="-342900">
              <a:spcBef>
                <a:spcPct val="20000"/>
              </a:spcBef>
            </a:pPr>
            <a:r>
              <a:rPr kumimoji="0" lang="cs-CZ" sz="34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3 400 100,35</a:t>
            </a:r>
            <a:r>
              <a:rPr kumimoji="0" lang="cs-CZ" sz="3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=3</a:t>
            </a:r>
            <a:r>
              <a:rPr lang="cs-CZ" sz="3400" dirty="0" smtClean="0"/>
              <a:t>.10</a:t>
            </a:r>
            <a:r>
              <a:rPr lang="cs-CZ" sz="3400" baseline="30000" dirty="0" smtClean="0"/>
              <a:t>6</a:t>
            </a:r>
            <a:r>
              <a:rPr lang="cs-CZ" sz="3400" dirty="0" smtClean="0"/>
              <a:t>+4. 10</a:t>
            </a:r>
            <a:r>
              <a:rPr lang="cs-CZ" sz="3400" baseline="30000" dirty="0" smtClean="0"/>
              <a:t>5</a:t>
            </a:r>
            <a:r>
              <a:rPr lang="cs-CZ" sz="3400" dirty="0" smtClean="0"/>
              <a:t> +1.10</a:t>
            </a:r>
            <a:r>
              <a:rPr lang="cs-CZ" sz="3400" baseline="30000" dirty="0" smtClean="0"/>
              <a:t>2</a:t>
            </a:r>
            <a:r>
              <a:rPr lang="cs-CZ" sz="3400" dirty="0" smtClean="0"/>
              <a:t>+3 .10</a:t>
            </a:r>
            <a:r>
              <a:rPr lang="cs-CZ" sz="3400" baseline="30000" dirty="0" smtClean="0"/>
              <a:t>-1</a:t>
            </a:r>
            <a:r>
              <a:rPr lang="cs-CZ" sz="3400" dirty="0" smtClean="0"/>
              <a:t>+5.10</a:t>
            </a:r>
            <a:r>
              <a:rPr lang="cs-CZ" sz="3400" baseline="30000" dirty="0" smtClean="0"/>
              <a:t>-2</a:t>
            </a:r>
            <a:r>
              <a:rPr lang="cs-CZ" sz="3400" dirty="0" smtClean="0"/>
              <a:t> </a:t>
            </a:r>
          </a:p>
          <a:p>
            <a:pPr>
              <a:buNone/>
            </a:pPr>
            <a:endParaRPr lang="cs-CZ" sz="3400" dirty="0" smtClean="0"/>
          </a:p>
          <a:p>
            <a:pPr>
              <a:buNone/>
            </a:pPr>
            <a:r>
              <a:rPr lang="cs-CZ" sz="3400" dirty="0" smtClean="0">
                <a:solidFill>
                  <a:srgbClr val="92D050"/>
                </a:solidFill>
              </a:rPr>
              <a:t>Napiš jako desetinné číslo:</a:t>
            </a:r>
          </a:p>
          <a:p>
            <a:pPr>
              <a:buNone/>
            </a:pPr>
            <a:endParaRPr lang="cs-CZ" sz="3400" dirty="0" smtClean="0"/>
          </a:p>
          <a:p>
            <a:pPr>
              <a:buNone/>
            </a:pPr>
            <a:r>
              <a:rPr lang="cs-CZ" sz="3400" dirty="0" smtClean="0"/>
              <a:t>3. 10</a:t>
            </a:r>
            <a:r>
              <a:rPr lang="cs-CZ" sz="3400" baseline="30000" dirty="0" smtClean="0"/>
              <a:t>5</a:t>
            </a:r>
            <a:r>
              <a:rPr lang="cs-CZ" sz="3400" dirty="0" smtClean="0"/>
              <a:t>+2 .10</a:t>
            </a:r>
            <a:r>
              <a:rPr lang="cs-CZ" sz="3400" baseline="30000" dirty="0" smtClean="0"/>
              <a:t>4</a:t>
            </a:r>
            <a:r>
              <a:rPr lang="cs-CZ" sz="3400" dirty="0" smtClean="0"/>
              <a:t> +3.10</a:t>
            </a:r>
            <a:r>
              <a:rPr lang="cs-CZ" sz="3400" baseline="30000" dirty="0" smtClean="0"/>
              <a:t>3</a:t>
            </a:r>
            <a:r>
              <a:rPr lang="cs-CZ" sz="3400" dirty="0" smtClean="0"/>
              <a:t>+4.10+5.10</a:t>
            </a:r>
            <a:r>
              <a:rPr lang="cs-CZ" sz="3400" baseline="30000" dirty="0" smtClean="0"/>
              <a:t>0</a:t>
            </a:r>
            <a:r>
              <a:rPr lang="cs-CZ" sz="3400" dirty="0" smtClean="0"/>
              <a:t> =</a:t>
            </a:r>
            <a:r>
              <a:rPr lang="cs-CZ" sz="3400" dirty="0" smtClean="0">
                <a:solidFill>
                  <a:srgbClr val="FF0000"/>
                </a:solidFill>
              </a:rPr>
              <a:t>323 045</a:t>
            </a:r>
          </a:p>
          <a:p>
            <a:pPr>
              <a:buNone/>
            </a:pPr>
            <a:r>
              <a:rPr lang="cs-CZ" sz="3400" dirty="0" smtClean="0"/>
              <a:t>7. 10</a:t>
            </a:r>
            <a:r>
              <a:rPr lang="cs-CZ" sz="3400" baseline="30000" dirty="0" smtClean="0"/>
              <a:t>6</a:t>
            </a:r>
            <a:r>
              <a:rPr lang="cs-CZ" sz="3400" dirty="0" smtClean="0"/>
              <a:t>+2 .10</a:t>
            </a:r>
            <a:r>
              <a:rPr lang="cs-CZ" sz="3400" baseline="30000" dirty="0" smtClean="0"/>
              <a:t>5</a:t>
            </a:r>
            <a:r>
              <a:rPr lang="cs-CZ" sz="3400" dirty="0" smtClean="0"/>
              <a:t> +4.10</a:t>
            </a:r>
            <a:r>
              <a:rPr lang="cs-CZ" sz="3400" baseline="30000" dirty="0" smtClean="0"/>
              <a:t>2</a:t>
            </a:r>
            <a:r>
              <a:rPr lang="cs-CZ" sz="3400" dirty="0" smtClean="0"/>
              <a:t>+6.10</a:t>
            </a:r>
            <a:r>
              <a:rPr lang="cs-CZ" sz="3400" baseline="30000" dirty="0" smtClean="0"/>
              <a:t>-1</a:t>
            </a:r>
            <a:r>
              <a:rPr lang="cs-CZ" sz="3400" dirty="0" smtClean="0"/>
              <a:t>+2 .10</a:t>
            </a:r>
            <a:r>
              <a:rPr lang="cs-CZ" sz="3400" baseline="30000" dirty="0" smtClean="0"/>
              <a:t>-3</a:t>
            </a:r>
            <a:r>
              <a:rPr lang="cs-CZ" sz="3400" dirty="0" smtClean="0"/>
              <a:t>=</a:t>
            </a:r>
            <a:r>
              <a:rPr lang="cs-CZ" sz="3400" dirty="0" smtClean="0">
                <a:solidFill>
                  <a:srgbClr val="FF0000"/>
                </a:solidFill>
              </a:rPr>
              <a:t>7 200 400,602</a:t>
            </a:r>
          </a:p>
          <a:p>
            <a:pPr>
              <a:buNone/>
            </a:pPr>
            <a:r>
              <a:rPr lang="cs-CZ" sz="3400" dirty="0" smtClean="0"/>
              <a:t>3. 10+7.10</a:t>
            </a:r>
            <a:r>
              <a:rPr lang="cs-CZ" sz="3400" baseline="30000" dirty="0" smtClean="0"/>
              <a:t>0</a:t>
            </a:r>
            <a:r>
              <a:rPr lang="cs-CZ" sz="3400" dirty="0" smtClean="0"/>
              <a:t> +4.10</a:t>
            </a:r>
            <a:r>
              <a:rPr lang="cs-CZ" sz="3400" baseline="30000" dirty="0" smtClean="0"/>
              <a:t>-1</a:t>
            </a:r>
            <a:r>
              <a:rPr lang="cs-CZ" sz="3400" dirty="0" smtClean="0"/>
              <a:t>+7.10</a:t>
            </a:r>
            <a:r>
              <a:rPr lang="cs-CZ" sz="3400" baseline="30000" dirty="0" smtClean="0"/>
              <a:t>-3</a:t>
            </a:r>
            <a:r>
              <a:rPr lang="cs-CZ" sz="3400" dirty="0" smtClean="0"/>
              <a:t> =</a:t>
            </a:r>
            <a:r>
              <a:rPr lang="cs-CZ" sz="3400" dirty="0" smtClean="0">
                <a:solidFill>
                  <a:srgbClr val="FF0000"/>
                </a:solidFill>
              </a:rPr>
              <a:t>37,407</a:t>
            </a:r>
          </a:p>
          <a:p>
            <a:pPr marL="342900" lvl="0" indent="-342900">
              <a:spcBef>
                <a:spcPct val="20000"/>
              </a:spcBef>
            </a:pPr>
            <a:endParaRPr kumimoji="0" lang="cs-CZ" sz="28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25403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428604"/>
            <a:ext cx="8229600" cy="5768997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Každé kladné číslo můžeme zapsat ve tvaru </a:t>
            </a:r>
          </a:p>
          <a:p>
            <a:pPr marL="514350" indent="-514350">
              <a:buNone/>
            </a:pPr>
            <a:r>
              <a:rPr lang="cs-CZ" dirty="0" smtClean="0">
                <a:solidFill>
                  <a:srgbClr val="FF0000"/>
                </a:solidFill>
              </a:rPr>
              <a:t>a . 10</a:t>
            </a:r>
            <a:r>
              <a:rPr lang="cs-CZ" baseline="30000" dirty="0" smtClean="0">
                <a:solidFill>
                  <a:srgbClr val="FF0000"/>
                </a:solidFill>
              </a:rPr>
              <a:t>n</a:t>
            </a:r>
            <a:r>
              <a:rPr lang="cs-CZ" dirty="0" smtClean="0">
                <a:solidFill>
                  <a:srgbClr val="FF0000"/>
                </a:solidFill>
              </a:rPr>
              <a:t> ,</a:t>
            </a:r>
            <a:r>
              <a:rPr lang="cs-CZ" baseline="30000" dirty="0" smtClean="0">
                <a:solidFill>
                  <a:srgbClr val="FF0000"/>
                </a:solidFill>
              </a:rPr>
              <a:t>	</a:t>
            </a:r>
            <a:r>
              <a:rPr lang="cs-CZ" dirty="0" smtClean="0">
                <a:solidFill>
                  <a:srgbClr val="FF0000"/>
                </a:solidFill>
              </a:rPr>
              <a:t>1 ≤ a &lt;10 ,   n- přirozené číslo</a:t>
            </a:r>
          </a:p>
          <a:p>
            <a:pPr marL="514350" indent="-51435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marL="514350" indent="-514350">
              <a:buNone/>
            </a:pPr>
            <a:r>
              <a:rPr lang="cs-CZ" dirty="0" smtClean="0"/>
              <a:t>1,2. 10</a:t>
            </a:r>
            <a:r>
              <a:rPr lang="cs-CZ" baseline="30000" dirty="0" smtClean="0"/>
              <a:t>5</a:t>
            </a:r>
            <a:r>
              <a:rPr lang="cs-CZ" dirty="0" smtClean="0"/>
              <a:t>=120 000</a:t>
            </a:r>
          </a:p>
          <a:p>
            <a:pPr marL="514350" indent="-514350">
              <a:buNone/>
            </a:pPr>
            <a:r>
              <a:rPr lang="cs-CZ" dirty="0" smtClean="0"/>
              <a:t>2,83. 10</a:t>
            </a:r>
            <a:r>
              <a:rPr lang="cs-CZ" baseline="30000" dirty="0" smtClean="0"/>
              <a:t>3</a:t>
            </a:r>
            <a:r>
              <a:rPr lang="cs-CZ" dirty="0" smtClean="0"/>
              <a:t>=2 830</a:t>
            </a:r>
          </a:p>
          <a:p>
            <a:pPr marL="514350" indent="-514350">
              <a:buNone/>
            </a:pPr>
            <a:r>
              <a:rPr lang="cs-CZ" dirty="0" smtClean="0"/>
              <a:t>9,07. 10</a:t>
            </a:r>
            <a:r>
              <a:rPr lang="cs-CZ" baseline="30000" dirty="0" smtClean="0"/>
              <a:t>-2</a:t>
            </a:r>
            <a:r>
              <a:rPr lang="cs-CZ" dirty="0" smtClean="0"/>
              <a:t>=0,0907</a:t>
            </a:r>
          </a:p>
          <a:p>
            <a:pPr>
              <a:buNone/>
            </a:pPr>
            <a:r>
              <a:rPr lang="cs-CZ" dirty="0" smtClean="0"/>
              <a:t>72=7,2 . 10</a:t>
            </a:r>
            <a:r>
              <a:rPr lang="cs-CZ" baseline="30000" dirty="0" smtClean="0"/>
              <a:t>1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8 322 000=8,322 . 10</a:t>
            </a:r>
            <a:r>
              <a:rPr lang="cs-CZ" baseline="30000" dirty="0" smtClean="0"/>
              <a:t>6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0,00243=2,43 . 10</a:t>
            </a:r>
            <a:r>
              <a:rPr lang="cs-CZ" baseline="30000" dirty="0" smtClean="0"/>
              <a:t>-3</a:t>
            </a: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85728"/>
            <a:ext cx="8229600" cy="559753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Procvičení:</a:t>
            </a:r>
          </a:p>
          <a:p>
            <a:pPr marL="0" lvl="0">
              <a:buNone/>
            </a:pPr>
            <a:r>
              <a:rPr lang="cs-CZ" dirty="0" smtClean="0"/>
              <a:t>Zapiš číslo ve tvaru a.10</a:t>
            </a:r>
            <a:r>
              <a:rPr lang="cs-CZ" baseline="30000" dirty="0" smtClean="0"/>
              <a:t>n</a:t>
            </a:r>
            <a:r>
              <a:rPr lang="cs-CZ" dirty="0" smtClean="0"/>
              <a:t> , kde 1 ≤  a &lt;10, n- je přirozené číslo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2 230 000=</a:t>
            </a:r>
          </a:p>
          <a:p>
            <a:pPr>
              <a:buNone/>
            </a:pPr>
            <a:r>
              <a:rPr lang="cs-CZ" dirty="0" smtClean="0"/>
              <a:t>13 000=</a:t>
            </a:r>
          </a:p>
          <a:p>
            <a:pPr>
              <a:buNone/>
            </a:pPr>
            <a:r>
              <a:rPr lang="cs-CZ" dirty="0" smtClean="0"/>
              <a:t>253 000=</a:t>
            </a:r>
          </a:p>
          <a:p>
            <a:pPr>
              <a:buNone/>
            </a:pPr>
            <a:r>
              <a:rPr lang="cs-CZ" dirty="0" smtClean="0"/>
              <a:t>0,3260=</a:t>
            </a:r>
          </a:p>
          <a:p>
            <a:pPr>
              <a:buNone/>
            </a:pPr>
            <a:r>
              <a:rPr lang="cs-CZ" dirty="0" smtClean="0"/>
              <a:t>0,0560=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697559"/>
          </a:xfrm>
        </p:spPr>
        <p:txBody>
          <a:bodyPr/>
          <a:lstStyle/>
          <a:p>
            <a:pPr>
              <a:buNone/>
            </a:pPr>
            <a:r>
              <a:rPr lang="cs-CZ" dirty="0" smtClean="0">
                <a:solidFill>
                  <a:srgbClr val="FF0000"/>
                </a:solidFill>
              </a:rPr>
              <a:t>Řešení:</a:t>
            </a:r>
          </a:p>
          <a:p>
            <a:pPr>
              <a:buNone/>
            </a:pPr>
            <a:r>
              <a:rPr lang="cs-CZ" dirty="0" smtClean="0"/>
              <a:t>2 230 000= </a:t>
            </a:r>
            <a:r>
              <a:rPr lang="cs-CZ" dirty="0" smtClean="0">
                <a:solidFill>
                  <a:srgbClr val="FF0000"/>
                </a:solidFill>
              </a:rPr>
              <a:t>2,23 . 10</a:t>
            </a:r>
            <a:r>
              <a:rPr lang="cs-CZ" baseline="30000" dirty="0" smtClean="0">
                <a:solidFill>
                  <a:srgbClr val="FF0000"/>
                </a:solidFill>
              </a:rPr>
              <a:t>6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13 000= </a:t>
            </a:r>
            <a:r>
              <a:rPr lang="cs-CZ" dirty="0" smtClean="0">
                <a:solidFill>
                  <a:srgbClr val="FF0000"/>
                </a:solidFill>
              </a:rPr>
              <a:t>1,3 . 10</a:t>
            </a:r>
            <a:r>
              <a:rPr lang="cs-CZ" baseline="30000" dirty="0" smtClean="0">
                <a:solidFill>
                  <a:srgbClr val="FF0000"/>
                </a:solidFill>
              </a:rPr>
              <a:t>4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253 000= </a:t>
            </a:r>
            <a:r>
              <a:rPr lang="cs-CZ" dirty="0" smtClean="0">
                <a:solidFill>
                  <a:srgbClr val="FF0000"/>
                </a:solidFill>
              </a:rPr>
              <a:t>2,53 . 10</a:t>
            </a:r>
            <a:r>
              <a:rPr lang="cs-CZ" baseline="30000" dirty="0" smtClean="0">
                <a:solidFill>
                  <a:srgbClr val="FF0000"/>
                </a:solidFill>
              </a:rPr>
              <a:t>5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0,3260= </a:t>
            </a:r>
            <a:r>
              <a:rPr lang="cs-CZ" dirty="0" smtClean="0">
                <a:solidFill>
                  <a:srgbClr val="FF0000"/>
                </a:solidFill>
              </a:rPr>
              <a:t>3,26 . 10</a:t>
            </a:r>
            <a:r>
              <a:rPr lang="cs-CZ" baseline="30000" dirty="0" smtClean="0">
                <a:solidFill>
                  <a:srgbClr val="FF0000"/>
                </a:solidFill>
              </a:rPr>
              <a:t>-1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dirty="0" smtClean="0"/>
              <a:t>0,0560=</a:t>
            </a:r>
            <a:r>
              <a:rPr lang="cs-CZ" dirty="0" smtClean="0">
                <a:solidFill>
                  <a:srgbClr val="FF0000"/>
                </a:solidFill>
              </a:rPr>
              <a:t> 5,6 . 10</a:t>
            </a:r>
            <a:r>
              <a:rPr lang="cs-CZ" baseline="30000" dirty="0" smtClean="0">
                <a:solidFill>
                  <a:srgbClr val="FF0000"/>
                </a:solidFill>
              </a:rPr>
              <a:t>-2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57166"/>
            <a:ext cx="8229600" cy="5768997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u="sng" dirty="0" smtClean="0"/>
              <a:t>Anotace:</a:t>
            </a:r>
          </a:p>
          <a:p>
            <a:pPr lvl="0">
              <a:buNone/>
            </a:pPr>
            <a:r>
              <a:rPr lang="cs-CZ" dirty="0" smtClean="0"/>
              <a:t>	Tato prezentace slouží jako výklad zápisu čísel v desítkové soustavě pomocí mocnin deseti. Na začátku prezentace se opakuje zápis v desítkové soustavě. Pak se vyvozují mocniny deseti. Žáci procvičují zkrácený zápis čísel i rozvinutý na příkladech, které řeší na interaktivní tabuli.  Prezentace je doplněna </a:t>
            </a:r>
            <a:r>
              <a:rPr lang="cs-CZ" dirty="0" smtClean="0">
                <a:hlinkClick r:id="rId2" action="ppaction://hlinkfile"/>
              </a:rPr>
              <a:t>pracovním listem</a:t>
            </a:r>
            <a:r>
              <a:rPr lang="cs-CZ" dirty="0" smtClean="0"/>
              <a:t>, který řeší žáci samostatně. </a:t>
            </a:r>
          </a:p>
          <a:p>
            <a:pPr lvl="0">
              <a:buNone/>
            </a:pPr>
            <a:r>
              <a:rPr lang="cs-CZ" dirty="0" smtClean="0"/>
              <a:t>	Každý žák dostane vlastní pracovní list. Kontrola probíhá na interaktivní tabuli.</a:t>
            </a:r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endParaRPr lang="cs-CZ" u="sng" dirty="0" smtClean="0"/>
          </a:p>
          <a:p>
            <a:pPr>
              <a:buNone/>
            </a:pPr>
            <a:r>
              <a:rPr lang="cs-CZ" u="sng" dirty="0" smtClean="0"/>
              <a:t>Použité zdroje:</a:t>
            </a:r>
          </a:p>
          <a:p>
            <a:pPr>
              <a:buNone/>
            </a:pPr>
            <a:r>
              <a:rPr lang="cs-CZ" dirty="0" smtClean="0"/>
              <a:t>	Karel Kindl: Matematika- Přehled učiva základní školy, vydání 3., Praha 1980, Státní pedagogické nakladatelství, počet stran 408 ,SPN 5-43-11/3, </a:t>
            </a:r>
            <a:r>
              <a:rPr lang="cs-CZ" dirty="0" smtClean="0"/>
              <a:t>14-388-80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/>
              <a:t>Odvárko Oldřich- Kadleček Jiří:  Matematika pro 8. </a:t>
            </a:r>
            <a:r>
              <a:rPr lang="cs-CZ"/>
              <a:t>Ročník ZŠ  1.díl , 1.vydání 1999,  </a:t>
            </a:r>
            <a:r>
              <a:rPr lang="cs-CZ"/>
              <a:t>Prometheus</a:t>
            </a:r>
            <a:r>
              <a:rPr lang="cs-CZ" smtClean="0"/>
              <a:t>, </a:t>
            </a:r>
            <a:r>
              <a:rPr lang="cs-CZ"/>
              <a:t>počet stran 95, ISBN 80-7196-148-5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b="1" dirty="0" smtClean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272</Words>
  <Application>Microsoft Office PowerPoint</Application>
  <PresentationFormat>Předvádění na obrazovce (4:3)</PresentationFormat>
  <Paragraphs>113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ZÁPIS ČÍSEL  POMOCÍ MOCNIN</vt:lpstr>
      <vt:lpstr>Prezentace aplikace PowerPoint</vt:lpstr>
      <vt:lpstr>ROZVINUTÝ ZÁPIS ČÍSLA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ROZVINUTÝ ZÁPIS ČÍSLA  DESÍTKOVÁ SOUSTAVA</dc:title>
  <dc:creator>Vaclav</dc:creator>
  <cp:lastModifiedBy>Hana</cp:lastModifiedBy>
  <cp:revision>26</cp:revision>
  <dcterms:created xsi:type="dcterms:W3CDTF">2011-11-16T18:50:54Z</dcterms:created>
  <dcterms:modified xsi:type="dcterms:W3CDTF">2012-02-24T10:51:15Z</dcterms:modified>
</cp:coreProperties>
</file>