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0" r:id="rId2"/>
    <p:sldId id="256" r:id="rId3"/>
    <p:sldId id="257" r:id="rId4"/>
    <p:sldId id="258" r:id="rId5"/>
    <p:sldId id="259" r:id="rId6"/>
    <p:sldId id="260" r:id="rId7"/>
    <p:sldId id="261" r:id="rId8"/>
    <p:sldId id="263" r:id="rId9"/>
    <p:sldId id="264" r:id="rId10"/>
    <p:sldId id="268" r:id="rId11"/>
    <p:sldId id="271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0" d="100"/>
          <a:sy n="60" d="100"/>
        </p:scale>
        <p:origin x="-792" y="-30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Počítačové sítě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</a:t>
          </a:r>
          <a:r>
            <a:rPr lang="cs-CZ" sz="1800" dirty="0" smtClean="0"/>
            <a:t>Základní škola a Mateřská škola, Chvalkovice</a:t>
          </a:r>
          <a:endParaRPr lang="cs-CZ" sz="18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Kateřina Černá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TÉMA: Topologie sítí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</a:t>
          </a:r>
          <a:r>
            <a:rPr lang="cs-CZ" sz="1600" dirty="0" smtClean="0">
              <a:latin typeface="Verdana" pitchFamily="34" charset="0"/>
              <a:ea typeface="Verdana" pitchFamily="34" charset="0"/>
              <a:cs typeface="Verdana" pitchFamily="34" charset="0"/>
            </a:rPr>
            <a:t>CZ.1.07/1.1.05/04.0031</a:t>
          </a:r>
          <a:endParaRPr lang="cs-CZ" sz="1600" dirty="0">
            <a:latin typeface="Verdana" pitchFamily="34" charset="0"/>
            <a:ea typeface="Verdana" pitchFamily="34" charset="0"/>
            <a:cs typeface="Verdana" pitchFamily="34" charset="0"/>
          </a:endParaRPr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</dgm:pt>
    <dgm:pt modelId="{EE85B701-7295-41C0-BA7A-34D3756A2AE6}" type="pres">
      <dgm:prSet presAssocID="{4C35D32F-0EAB-4CD7-82EE-45574DC2A586}" presName="circle5" presStyleLbl="node1" presStyleIdx="4" presStyleCnt="5"/>
      <dgm:spPr/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02E5A78-AED1-4B1F-9A2F-81AD62C53BBF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A112FC5-8384-453E-9C2F-6E8446D1E67C}" type="presOf" srcId="{4C35D32F-0EAB-4CD7-82EE-45574DC2A586}" destId="{890E4F0B-2866-4A3F-A3C7-2A14B1797930}" srcOrd="1" destOrd="0" presId="urn:microsoft.com/office/officeart/2005/8/layout/target3"/>
    <dgm:cxn modelId="{9D06C2D1-4552-46F5-8FA3-FC1E1D4F7754}" type="presOf" srcId="{D8197B8C-B260-4A16-BDF4-0947B075E274}" destId="{5A5FFA88-C948-4069-8E93-59FA12366E83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8581FEFC-CFB8-440E-BA0E-E1EB1E93C4F4}" type="presOf" srcId="{B651F6E3-6281-48DB-9319-2AEAFDAE7572}" destId="{619D679B-A015-4ECF-8348-D1034C574F40}" srcOrd="0" destOrd="0" presId="urn:microsoft.com/office/officeart/2005/8/layout/target3"/>
    <dgm:cxn modelId="{01948E69-C180-4077-92D7-5FCB6E4F4909}" type="presOf" srcId="{4C35D32F-0EAB-4CD7-82EE-45574DC2A586}" destId="{8BEBB6EC-1DAA-4CAC-8A25-BC0FCBD5DBD5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F4D794F8-6A46-43EF-8A2B-5B5BCF34D862}" type="presOf" srcId="{D1D4F407-5343-4D3F-B5B9-D407B03CAEB4}" destId="{D005CE8C-CC26-4C3E-AC11-E15060ECD759}" srcOrd="0" destOrd="0" presId="urn:microsoft.com/office/officeart/2005/8/layout/target3"/>
    <dgm:cxn modelId="{2174B745-11AC-4A8E-B329-2D7600E90EAE}" type="presOf" srcId="{D1B46980-6531-4606-95E6-44980827E919}" destId="{6140AFEC-043D-4C43-A2F9-D0F5331DF3A3}" srcOrd="0" destOrd="0" presId="urn:microsoft.com/office/officeart/2005/8/layout/target3"/>
    <dgm:cxn modelId="{F317AB22-A4D5-4AE9-8D6E-92204076C77E}" type="presOf" srcId="{D1B46980-6531-4606-95E6-44980827E919}" destId="{2BE915AB-18AA-4053-B92C-3BFC9ED204BB}" srcOrd="1" destOrd="0" presId="urn:microsoft.com/office/officeart/2005/8/layout/target3"/>
    <dgm:cxn modelId="{58931541-58CA-4333-AE03-165E5CC8E7D6}" type="presOf" srcId="{D1D4F407-5343-4D3F-B5B9-D407B03CAEB4}" destId="{AED2198E-93D5-4001-81B4-73124B309672}" srcOrd="1" destOrd="0" presId="urn:microsoft.com/office/officeart/2005/8/layout/target3"/>
    <dgm:cxn modelId="{0CBDF702-7EA9-4170-93E4-0E7E0210B3AC}" type="presOf" srcId="{757F3AB3-0718-4624-B441-E567A8F0AB56}" destId="{333A1088-737F-45CB-B68E-254E46348037}" srcOrd="0" destOrd="0" presId="urn:microsoft.com/office/officeart/2005/8/layout/target3"/>
    <dgm:cxn modelId="{0F3DE141-B2E1-450B-977F-E87322E64722}" type="presOf" srcId="{D8197B8C-B260-4A16-BDF4-0947B075E274}" destId="{25B08C86-7E15-44DC-BE7F-FFB55DD49D12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E5970794-BDCE-4EA5-9A2F-D1022E3DBE08}" type="presParOf" srcId="{333A1088-737F-45CB-B68E-254E46348037}" destId="{F5ABB229-8D3B-4694-996A-96F23CF14429}" srcOrd="0" destOrd="0" presId="urn:microsoft.com/office/officeart/2005/8/layout/target3"/>
    <dgm:cxn modelId="{5629C604-1514-4C9A-9825-9FCBC85B7959}" type="presParOf" srcId="{333A1088-737F-45CB-B68E-254E46348037}" destId="{F41139FD-01EE-4571-8B17-4FB00FC51163}" srcOrd="1" destOrd="0" presId="urn:microsoft.com/office/officeart/2005/8/layout/target3"/>
    <dgm:cxn modelId="{DE622B41-E418-4FF9-BE4C-2EC0749DE8AF}" type="presParOf" srcId="{333A1088-737F-45CB-B68E-254E46348037}" destId="{D005CE8C-CC26-4C3E-AC11-E15060ECD759}" srcOrd="2" destOrd="0" presId="urn:microsoft.com/office/officeart/2005/8/layout/target3"/>
    <dgm:cxn modelId="{F5F81024-6101-4D56-9508-738882D9B205}" type="presParOf" srcId="{333A1088-737F-45CB-B68E-254E46348037}" destId="{2C702D82-9B77-49B7-9568-BB8EB47C3372}" srcOrd="3" destOrd="0" presId="urn:microsoft.com/office/officeart/2005/8/layout/target3"/>
    <dgm:cxn modelId="{897F3F17-9576-4568-ADB7-10288C295614}" type="presParOf" srcId="{333A1088-737F-45CB-B68E-254E46348037}" destId="{A52A0455-90FF-4808-ABD0-F02540D31D5A}" srcOrd="4" destOrd="0" presId="urn:microsoft.com/office/officeart/2005/8/layout/target3"/>
    <dgm:cxn modelId="{AFF660EB-5DF9-47EE-9315-C352B10D81F0}" type="presParOf" srcId="{333A1088-737F-45CB-B68E-254E46348037}" destId="{6140AFEC-043D-4C43-A2F9-D0F5331DF3A3}" srcOrd="5" destOrd="0" presId="urn:microsoft.com/office/officeart/2005/8/layout/target3"/>
    <dgm:cxn modelId="{73F59B65-CC68-4CA3-97EF-6F3D394C1B9B}" type="presParOf" srcId="{333A1088-737F-45CB-B68E-254E46348037}" destId="{9358AC05-5D7D-4327-9F80-1AD486AEA664}" srcOrd="6" destOrd="0" presId="urn:microsoft.com/office/officeart/2005/8/layout/target3"/>
    <dgm:cxn modelId="{445259D1-86CE-4A26-9226-98DEBC687D06}" type="presParOf" srcId="{333A1088-737F-45CB-B68E-254E46348037}" destId="{313FC574-E1CD-4FB4-B054-0B805CE0447D}" srcOrd="7" destOrd="0" presId="urn:microsoft.com/office/officeart/2005/8/layout/target3"/>
    <dgm:cxn modelId="{AB6DA676-49D6-4E93-80EE-A729F9EAF8BE}" type="presParOf" srcId="{333A1088-737F-45CB-B68E-254E46348037}" destId="{619D679B-A015-4ECF-8348-D1034C574F40}" srcOrd="8" destOrd="0" presId="urn:microsoft.com/office/officeart/2005/8/layout/target3"/>
    <dgm:cxn modelId="{310C37BA-B7D8-469F-B2ED-907A04EE5E09}" type="presParOf" srcId="{333A1088-737F-45CB-B68E-254E46348037}" destId="{322283A8-4A27-4CDA-BAE3-F381106A9174}" srcOrd="9" destOrd="0" presId="urn:microsoft.com/office/officeart/2005/8/layout/target3"/>
    <dgm:cxn modelId="{8D4F1131-5268-4B0B-8277-EDEBA0D8D1CD}" type="presParOf" srcId="{333A1088-737F-45CB-B68E-254E46348037}" destId="{FFC9F71D-1B4F-4AD9-A4A6-86ADEFC8AF5C}" srcOrd="10" destOrd="0" presId="urn:microsoft.com/office/officeart/2005/8/layout/target3"/>
    <dgm:cxn modelId="{89A20213-42E6-49F7-B62E-030481C86695}" type="presParOf" srcId="{333A1088-737F-45CB-B68E-254E46348037}" destId="{25B08C86-7E15-44DC-BE7F-FFB55DD49D12}" srcOrd="11" destOrd="0" presId="urn:microsoft.com/office/officeart/2005/8/layout/target3"/>
    <dgm:cxn modelId="{0BDB381B-B32F-45E6-9F64-63CD2CAF8003}" type="presParOf" srcId="{333A1088-737F-45CB-B68E-254E46348037}" destId="{76644BE8-9D7C-4C09-B250-3D10AF48CBB7}" srcOrd="12" destOrd="0" presId="urn:microsoft.com/office/officeart/2005/8/layout/target3"/>
    <dgm:cxn modelId="{4B5B0B74-FBEF-480E-841B-303111FAE69E}" type="presParOf" srcId="{333A1088-737F-45CB-B68E-254E46348037}" destId="{EE85B701-7295-41C0-BA7A-34D3756A2AE6}" srcOrd="13" destOrd="0" presId="urn:microsoft.com/office/officeart/2005/8/layout/target3"/>
    <dgm:cxn modelId="{E768320E-22A9-4961-8A7E-03556A22E24B}" type="presParOf" srcId="{333A1088-737F-45CB-B68E-254E46348037}" destId="{8BEBB6EC-1DAA-4CAC-8A25-BC0FCBD5DBD5}" srcOrd="14" destOrd="0" presId="urn:microsoft.com/office/officeart/2005/8/layout/target3"/>
    <dgm:cxn modelId="{D3BE38F3-1E11-4F1F-9B92-46A58AA8F3C3}" type="presParOf" srcId="{333A1088-737F-45CB-B68E-254E46348037}" destId="{AED2198E-93D5-4001-81B4-73124B309672}" srcOrd="15" destOrd="0" presId="urn:microsoft.com/office/officeart/2005/8/layout/target3"/>
    <dgm:cxn modelId="{D3F88061-C5B6-46EF-A91C-58A8AB71081A}" type="presParOf" srcId="{333A1088-737F-45CB-B68E-254E46348037}" destId="{2BE915AB-18AA-4053-B92C-3BFC9ED204BB}" srcOrd="16" destOrd="0" presId="urn:microsoft.com/office/officeart/2005/8/layout/target3"/>
    <dgm:cxn modelId="{4B575073-B167-4ECD-A18F-6B6B8FBA6655}" type="presParOf" srcId="{333A1088-737F-45CB-B68E-254E46348037}" destId="{6BB5E863-4638-4E1D-BFDE-399D028AC4ED}" srcOrd="17" destOrd="0" presId="urn:microsoft.com/office/officeart/2005/8/layout/target3"/>
    <dgm:cxn modelId="{ECE588BF-EA4F-41E3-9501-9A6049B6AB32}" type="presParOf" srcId="{333A1088-737F-45CB-B68E-254E46348037}" destId="{5A5FFA88-C948-4069-8E93-59FA12366E83}" srcOrd="18" destOrd="0" presId="urn:microsoft.com/office/officeart/2005/8/layout/target3"/>
    <dgm:cxn modelId="{9E322BD3-54BF-4614-811E-BB71BD0F5910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5970" y="0"/>
          <a:ext cx="7330591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</a:t>
          </a:r>
          <a:r>
            <a:rPr lang="cs-CZ" sz="1800" kern="1200" dirty="0" smtClean="0"/>
            <a:t>Základní škola a Mateřská škola, Chvalkovice</a:t>
          </a:r>
          <a:endParaRPr lang="cs-CZ" sz="1800" kern="1200" dirty="0"/>
        </a:p>
      </dsp:txBody>
      <dsp:txXfrm>
        <a:off x="1255970" y="0"/>
        <a:ext cx="7330591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7330591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Kateřina Černá</a:t>
          </a:r>
          <a:endParaRPr lang="cs-CZ" sz="2000" kern="1200" dirty="0"/>
        </a:p>
      </dsp:txBody>
      <dsp:txXfrm>
        <a:off x="1273857" y="407634"/>
        <a:ext cx="7330591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7330591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Počítačové sítě</a:t>
          </a:r>
          <a:endParaRPr lang="cs-CZ" sz="2000" kern="1200" dirty="0"/>
        </a:p>
      </dsp:txBody>
      <dsp:txXfrm>
        <a:off x="1273857" y="815268"/>
        <a:ext cx="7330591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7330591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TÉMA: Topologie sítí</a:t>
          </a:r>
          <a:endParaRPr lang="cs-CZ" sz="2000" kern="1200" dirty="0"/>
        </a:p>
      </dsp:txBody>
      <dsp:txXfrm>
        <a:off x="1273857" y="1222902"/>
        <a:ext cx="7330591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7330591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</a:t>
          </a:r>
          <a:r>
            <a:rPr lang="cs-CZ" sz="1600" kern="1200" dirty="0" smtClean="0">
              <a:latin typeface="Verdana" pitchFamily="34" charset="0"/>
              <a:ea typeface="Verdana" pitchFamily="34" charset="0"/>
              <a:cs typeface="Verdana" pitchFamily="34" charset="0"/>
            </a:rPr>
            <a:t>CZ.1.07/1.1.05/04.0031</a:t>
          </a:r>
          <a:endParaRPr lang="cs-CZ" sz="1600" kern="1200" dirty="0">
            <a:latin typeface="Verdana" pitchFamily="34" charset="0"/>
            <a:ea typeface="Verdana" pitchFamily="34" charset="0"/>
            <a:cs typeface="Verdana" pitchFamily="34" charset="0"/>
          </a:endParaRPr>
        </a:p>
      </dsp:txBody>
      <dsp:txXfrm>
        <a:off x="1273857" y="1630536"/>
        <a:ext cx="7330591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00200"/>
            <a:ext cx="7772400" cy="1780108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56001"/>
            <a:ext cx="6400800" cy="14732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4736592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8" y="4203592"/>
            <a:ext cx="2876429" cy="714026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4075290"/>
            <a:ext cx="5544515" cy="850138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4087562"/>
            <a:ext cx="5467980" cy="774272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4074174"/>
            <a:ext cx="3308000" cy="651549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4058555"/>
            <a:ext cx="8723376" cy="1329874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2463560"/>
            <a:ext cx="7772400" cy="1524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437448"/>
            <a:ext cx="6417734" cy="93980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679192"/>
            <a:ext cx="3822192" cy="34472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678114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2" y="3429000"/>
            <a:ext cx="3820055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678113"/>
            <a:ext cx="3822192" cy="63976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3429000"/>
            <a:ext cx="3822192" cy="2697163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29874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3581400"/>
            <a:ext cx="3352800" cy="190500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2286000"/>
            <a:ext cx="3352800" cy="1252728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828800"/>
            <a:ext cx="3904076" cy="38100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228600"/>
            <a:ext cx="8695944" cy="603504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5353963"/>
            <a:ext cx="8723376" cy="1331580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5" y="338667"/>
            <a:ext cx="3812645" cy="2429934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3" y="2785533"/>
            <a:ext cx="3818467" cy="2421467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371600"/>
            <a:ext cx="3566160" cy="292608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228600"/>
            <a:ext cx="8695944" cy="1426464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714191"/>
            <a:ext cx="8723376" cy="1331580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447800"/>
            <a:ext cx="2057400" cy="4487333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447800"/>
            <a:ext cx="6019800" cy="4487334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228600"/>
            <a:ext cx="8695944" cy="246888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679429"/>
            <a:ext cx="8723376" cy="1329874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38328"/>
            <a:ext cx="8229600" cy="12527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6250164"/>
            <a:ext cx="378669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16.5.2012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8" y="6250164"/>
            <a:ext cx="378669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6250163"/>
            <a:ext cx="116182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7" y="2675467"/>
            <a:ext cx="7408333" cy="345069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hyperlink" Target="http://upload.wikimedia.org/wikipedia/commons/d/d3/Kruhov%C3%A1_topologie.PNG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upload.wikimedia.org/wikipedia/commons/4/4b/Hv%C4%9Bzdicov%C3%A1_topologie.png" TargetMode="Externa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Kruhov%C3%A1_topologie.PNG" TargetMode="External"/><Relationship Id="rId2" Type="http://schemas.openxmlformats.org/officeDocument/2006/relationships/hyperlink" Target="http://euler.fd.cvut.cz/predmety/UP1/Image1.gif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cs.wikipedia.org/wiki/Soubor:Hv%C4%9Bzdicov%C3%A1_topologie.pn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4208753218"/>
              </p:ext>
            </p:extLst>
          </p:nvPr>
        </p:nvGraphicFramePr>
        <p:xfrm>
          <a:off x="179512" y="908720"/>
          <a:ext cx="8604448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47597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11560" y="764704"/>
            <a:ext cx="7772400" cy="1780108"/>
          </a:xfrm>
        </p:spPr>
        <p:txBody>
          <a:bodyPr/>
          <a:lstStyle/>
          <a:p>
            <a:r>
              <a:rPr lang="cs-CZ" dirty="0"/>
              <a:t>Topologie sítí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2780928"/>
            <a:ext cx="6400800" cy="2393279"/>
          </a:xfrm>
        </p:spPr>
        <p:txBody>
          <a:bodyPr>
            <a:normAutofit/>
          </a:bodyPr>
          <a:lstStyle/>
          <a:p>
            <a:pPr marL="342900" indent="-342900" algn="l">
              <a:buClr>
                <a:srgbClr val="FFFF66"/>
              </a:buClr>
              <a:buFont typeface="Wingdings" pitchFamily="2" charset="2"/>
              <a:buChar char="v"/>
            </a:pPr>
            <a:r>
              <a:rPr lang="cs-CZ" sz="2600" dirty="0" smtClean="0"/>
              <a:t>Typy topologie</a:t>
            </a:r>
          </a:p>
          <a:p>
            <a:pPr marL="800100" lvl="1" indent="-342900" algn="l">
              <a:buClr>
                <a:srgbClr val="FFFF00"/>
              </a:buClr>
              <a:buFont typeface="Wingdings" pitchFamily="2" charset="2"/>
              <a:buChar char="v"/>
            </a:pPr>
            <a:r>
              <a:rPr lang="cs-CZ" sz="2400" dirty="0" smtClean="0"/>
              <a:t>Sběrnice</a:t>
            </a:r>
          </a:p>
          <a:p>
            <a:pPr marL="800100" lvl="1" indent="-342900" algn="l">
              <a:buClr>
                <a:srgbClr val="FFFF00"/>
              </a:buClr>
              <a:buFont typeface="Wingdings" pitchFamily="2" charset="2"/>
              <a:buChar char="v"/>
            </a:pPr>
            <a:r>
              <a:rPr lang="cs-CZ" sz="2400" dirty="0" smtClean="0"/>
              <a:t>Kruh</a:t>
            </a:r>
          </a:p>
          <a:p>
            <a:pPr marL="800100" lvl="1" indent="-342900" algn="l">
              <a:buClr>
                <a:srgbClr val="FFFF00"/>
              </a:buClr>
              <a:buFont typeface="Wingdings" pitchFamily="2" charset="2"/>
              <a:buChar char="v"/>
            </a:pPr>
            <a:r>
              <a:rPr lang="cs-CZ" sz="2400" dirty="0" smtClean="0"/>
              <a:t>Hvězda</a:t>
            </a:r>
          </a:p>
          <a:p>
            <a:pPr marL="342900" indent="-342900" algn="l">
              <a:buClr>
                <a:srgbClr val="FFFF00"/>
              </a:buClr>
              <a:buFont typeface="Wingdings" pitchFamily="2" charset="2"/>
              <a:buChar char="v"/>
            </a:pPr>
            <a:r>
              <a:rPr lang="cs-CZ" sz="2600" dirty="0" smtClean="0"/>
              <a:t>Opakování </a:t>
            </a:r>
            <a:r>
              <a:rPr lang="cs-CZ" sz="2600" dirty="0"/>
              <a:t>látky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47187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365760" indent="-283464">
              <a:buFont typeface="Wingdings 2"/>
              <a:buChar char=""/>
              <a:defRPr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Rozlišujeme tři základní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typy topologie sítí: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marL="365760" indent="-283464">
              <a:buNone/>
              <a:defRPr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marL="539496" indent="-457200">
              <a:buFont typeface="Wingdings 2"/>
              <a:buAutoNum type="alphaUcParenR"/>
              <a:defRPr/>
            </a:pPr>
            <a:r>
              <a:rPr lang="cs-CZ" b="1" i="1" dirty="0">
                <a:latin typeface="Times New Roman" pitchFamily="18" charset="0"/>
                <a:cs typeface="Times New Roman" pitchFamily="18" charset="0"/>
              </a:rPr>
              <a:t>Sběrnice </a:t>
            </a:r>
          </a:p>
          <a:p>
            <a:pPr marL="539496" indent="-457200">
              <a:buFont typeface="Wingdings 2"/>
              <a:buAutoNum type="alphaUcParenR"/>
              <a:defRPr/>
            </a:pPr>
            <a:r>
              <a:rPr lang="cs-CZ" b="1" i="1" dirty="0">
                <a:latin typeface="Times New Roman" pitchFamily="18" charset="0"/>
                <a:cs typeface="Times New Roman" pitchFamily="18" charset="0"/>
              </a:rPr>
              <a:t>Kruh </a:t>
            </a:r>
          </a:p>
          <a:p>
            <a:pPr marL="539496" indent="-457200">
              <a:buFont typeface="Wingdings 2"/>
              <a:buAutoNum type="alphaUcParenR"/>
              <a:defRPr/>
            </a:pP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Hvězda </a:t>
            </a:r>
            <a:endParaRPr lang="cs-CZ" b="1" i="1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Topologie sítí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284795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537" y="2420888"/>
            <a:ext cx="8568952" cy="4437112"/>
          </a:xfrm>
        </p:spPr>
        <p:txBody>
          <a:bodyPr>
            <a:normAutofit fontScale="40000" lnSpcReduction="20000"/>
          </a:bodyPr>
          <a:lstStyle/>
          <a:p>
            <a:pPr marL="88900" indent="-6350">
              <a:buFontTx/>
              <a:buChar char="•"/>
            </a:pPr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5100" dirty="0">
                <a:latin typeface="Times New Roman" pitchFamily="18" charset="0"/>
                <a:cs typeface="Times New Roman" pitchFamily="18" charset="0"/>
              </a:rPr>
              <a:t>každá stanice (počítač v síti) je připojena na průběžný </a:t>
            </a:r>
            <a:r>
              <a:rPr lang="cs-CZ" sz="5100" dirty="0" smtClean="0">
                <a:latin typeface="Times New Roman" pitchFamily="18" charset="0"/>
                <a:cs typeface="Times New Roman" pitchFamily="18" charset="0"/>
              </a:rPr>
              <a:t>kabel = </a:t>
            </a:r>
            <a:r>
              <a:rPr lang="cs-CZ" sz="5100" b="1" dirty="0" smtClean="0">
                <a:latin typeface="Times New Roman" pitchFamily="18" charset="0"/>
                <a:cs typeface="Times New Roman" pitchFamily="18" charset="0"/>
              </a:rPr>
              <a:t>SBĚRNICE</a:t>
            </a:r>
            <a:endParaRPr lang="cs-CZ" sz="5100" b="1" dirty="0">
              <a:latin typeface="Times New Roman" pitchFamily="18" charset="0"/>
              <a:cs typeface="Times New Roman" pitchFamily="18" charset="0"/>
            </a:endParaRPr>
          </a:p>
          <a:p>
            <a:pPr marL="88900" indent="-6350">
              <a:buFontTx/>
              <a:buChar char="•"/>
            </a:pPr>
            <a:r>
              <a:rPr lang="cs-CZ" sz="5100" dirty="0">
                <a:latin typeface="Times New Roman" pitchFamily="18" charset="0"/>
                <a:cs typeface="Times New Roman" pitchFamily="18" charset="0"/>
              </a:rPr>
              <a:t> jedním z připojených počítačů je </a:t>
            </a:r>
            <a:r>
              <a:rPr lang="cs-CZ" sz="5100" dirty="0" smtClean="0">
                <a:latin typeface="Times New Roman" pitchFamily="18" charset="0"/>
                <a:cs typeface="Times New Roman" pitchFamily="18" charset="0"/>
              </a:rPr>
              <a:t>také </a:t>
            </a:r>
            <a:r>
              <a:rPr lang="cs-CZ" sz="5100" b="1" dirty="0" smtClean="0">
                <a:latin typeface="Times New Roman" pitchFamily="18" charset="0"/>
                <a:cs typeface="Times New Roman" pitchFamily="18" charset="0"/>
              </a:rPr>
              <a:t>SERVER</a:t>
            </a:r>
            <a:endParaRPr lang="cs-CZ" sz="5100" b="1" dirty="0">
              <a:latin typeface="Times New Roman" pitchFamily="18" charset="0"/>
              <a:cs typeface="Times New Roman" pitchFamily="18" charset="0"/>
            </a:endParaRPr>
          </a:p>
          <a:p>
            <a:pPr marL="88900" indent="-6350">
              <a:buNone/>
            </a:pPr>
            <a:endParaRPr lang="cs-CZ" sz="5100" b="1" dirty="0">
              <a:latin typeface="Times New Roman" pitchFamily="18" charset="0"/>
              <a:cs typeface="Times New Roman" pitchFamily="18" charset="0"/>
            </a:endParaRPr>
          </a:p>
          <a:p>
            <a:pPr marL="88900" indent="-6350">
              <a:buNone/>
            </a:pPr>
            <a:r>
              <a:rPr lang="cs-CZ" sz="5100" b="1" dirty="0">
                <a:latin typeface="Times New Roman" pitchFamily="18" charset="0"/>
                <a:cs typeface="Times New Roman" pitchFamily="18" charset="0"/>
              </a:rPr>
              <a:t>Výhody</a:t>
            </a:r>
            <a:r>
              <a:rPr lang="cs-CZ" sz="5100" dirty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marL="88900" indent="-6350">
              <a:buFont typeface="Wingdings" pitchFamily="2" charset="2"/>
              <a:buChar char="§"/>
            </a:pPr>
            <a:r>
              <a:rPr lang="cs-CZ" sz="5100" dirty="0">
                <a:latin typeface="Times New Roman" pitchFamily="18" charset="0"/>
                <a:cs typeface="Times New Roman" pitchFamily="18" charset="0"/>
              </a:rPr>
              <a:t> malá cena </a:t>
            </a:r>
            <a:r>
              <a:rPr lang="cs-CZ" sz="5100" dirty="0" smtClean="0">
                <a:latin typeface="Times New Roman" pitchFamily="18" charset="0"/>
                <a:cs typeface="Times New Roman" pitchFamily="18" charset="0"/>
              </a:rPr>
              <a:t> a množství kabeláže</a:t>
            </a:r>
            <a:endParaRPr lang="cs-CZ" sz="5100" dirty="0">
              <a:latin typeface="Times New Roman" pitchFamily="18" charset="0"/>
              <a:cs typeface="Times New Roman" pitchFamily="18" charset="0"/>
            </a:endParaRPr>
          </a:p>
          <a:p>
            <a:pPr marL="88900" indent="-6350">
              <a:buFont typeface="Wingdings" pitchFamily="2" charset="2"/>
              <a:buChar char="§"/>
            </a:pPr>
            <a:r>
              <a:rPr lang="cs-CZ" sz="5100" dirty="0" smtClean="0">
                <a:latin typeface="Times New Roman" pitchFamily="18" charset="0"/>
                <a:cs typeface="Times New Roman" pitchFamily="18" charset="0"/>
              </a:rPr>
              <a:t> jednoduchá konstrukce</a:t>
            </a:r>
          </a:p>
          <a:p>
            <a:pPr marL="88900" indent="-6350">
              <a:buFont typeface="Wingdings" pitchFamily="2" charset="2"/>
              <a:buChar char="§"/>
            </a:pPr>
            <a:r>
              <a:rPr lang="cs-CZ" sz="51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5100" dirty="0" smtClean="0">
                <a:latin typeface="Times New Roman" pitchFamily="18" charset="0"/>
                <a:cs typeface="Times New Roman" pitchFamily="18" charset="0"/>
              </a:rPr>
              <a:t>vhodné pro malé nebo dočasné sítě nevyžadující velkou rychlost při přenosu</a:t>
            </a:r>
            <a:endParaRPr lang="cs-CZ" sz="5100" dirty="0">
              <a:latin typeface="Times New Roman" pitchFamily="18" charset="0"/>
              <a:cs typeface="Times New Roman" pitchFamily="18" charset="0"/>
            </a:endParaRPr>
          </a:p>
          <a:p>
            <a:pPr marL="88900" indent="-6350">
              <a:buNone/>
            </a:pPr>
            <a:endParaRPr lang="cs-CZ" sz="5100" dirty="0">
              <a:latin typeface="Times New Roman" pitchFamily="18" charset="0"/>
              <a:cs typeface="Times New Roman" pitchFamily="18" charset="0"/>
            </a:endParaRPr>
          </a:p>
          <a:p>
            <a:pPr marL="88900" indent="-6350">
              <a:buNone/>
            </a:pPr>
            <a:r>
              <a:rPr lang="cs-CZ" sz="5100" b="1" dirty="0">
                <a:latin typeface="Times New Roman" pitchFamily="18" charset="0"/>
                <a:cs typeface="Times New Roman" pitchFamily="18" charset="0"/>
              </a:rPr>
              <a:t>Nevýhoda</a:t>
            </a:r>
          </a:p>
          <a:p>
            <a:pPr marL="88900" indent="-6350">
              <a:buFont typeface="Wingdings" pitchFamily="2" charset="2"/>
              <a:buChar char="§"/>
            </a:pPr>
            <a:r>
              <a:rPr lang="cs-CZ" sz="5100" dirty="0" smtClean="0">
                <a:latin typeface="Times New Roman" pitchFamily="18" charset="0"/>
                <a:cs typeface="Times New Roman" pitchFamily="18" charset="0"/>
              </a:rPr>
              <a:t> malá </a:t>
            </a:r>
            <a:r>
              <a:rPr lang="cs-CZ" sz="5100" dirty="0">
                <a:latin typeface="Times New Roman" pitchFamily="18" charset="0"/>
                <a:cs typeface="Times New Roman" pitchFamily="18" charset="0"/>
              </a:rPr>
              <a:t>stabilita </a:t>
            </a:r>
            <a:r>
              <a:rPr lang="cs-CZ" sz="5100" dirty="0" smtClean="0">
                <a:latin typeface="Times New Roman" pitchFamily="18" charset="0"/>
                <a:cs typeface="Times New Roman" pitchFamily="18" charset="0"/>
              </a:rPr>
              <a:t>- </a:t>
            </a:r>
            <a:r>
              <a:rPr lang="cs-CZ" sz="5100" i="1" dirty="0" smtClean="0">
                <a:latin typeface="Times New Roman" pitchFamily="18" charset="0"/>
                <a:cs typeface="Times New Roman" pitchFamily="18" charset="0"/>
              </a:rPr>
              <a:t>když </a:t>
            </a:r>
            <a:r>
              <a:rPr lang="cs-CZ" sz="5100" i="1" dirty="0">
                <a:latin typeface="Times New Roman" pitchFamily="18" charset="0"/>
                <a:cs typeface="Times New Roman" pitchFamily="18" charset="0"/>
              </a:rPr>
              <a:t>se přeruší kabel, celá síť přestane </a:t>
            </a:r>
            <a:r>
              <a:rPr lang="cs-CZ" sz="5100" i="1" dirty="0" smtClean="0">
                <a:latin typeface="Times New Roman" pitchFamily="18" charset="0"/>
                <a:cs typeface="Times New Roman" pitchFamily="18" charset="0"/>
              </a:rPr>
              <a:t>fungovat</a:t>
            </a:r>
            <a:endParaRPr lang="cs-CZ" sz="5100" dirty="0" smtClean="0">
              <a:latin typeface="Times New Roman" pitchFamily="18" charset="0"/>
              <a:cs typeface="Times New Roman" pitchFamily="18" charset="0"/>
            </a:endParaRPr>
          </a:p>
          <a:p>
            <a:pPr marL="88900" indent="-6350">
              <a:buFont typeface="Wingdings" pitchFamily="2" charset="2"/>
              <a:buChar char="§"/>
            </a:pPr>
            <a:r>
              <a:rPr lang="cs-CZ" sz="5100" dirty="0" smtClean="0">
                <a:latin typeface="Times New Roman" pitchFamily="18" charset="0"/>
                <a:cs typeface="Times New Roman" pitchFamily="18" charset="0"/>
              </a:rPr>
              <a:t> nesnadné odstranění závad</a:t>
            </a:r>
          </a:p>
          <a:p>
            <a:pPr marL="88900" indent="-6350">
              <a:buFont typeface="Wingdings" pitchFamily="2" charset="2"/>
              <a:buChar char="§"/>
            </a:pPr>
            <a:r>
              <a:rPr lang="cs-CZ" sz="5100" dirty="0" smtClean="0">
                <a:latin typeface="Times New Roman" pitchFamily="18" charset="0"/>
                <a:cs typeface="Times New Roman" pitchFamily="18" charset="0"/>
              </a:rPr>
              <a:t> při velkém množství stanic klesá výkon celé sítě</a:t>
            </a:r>
            <a:endParaRPr lang="cs-CZ" sz="5100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Sběrnice (BUS)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820975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1412776"/>
            <a:ext cx="8038745" cy="4713387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                                 </a:t>
            </a:r>
            <a:r>
              <a:rPr lang="cs-CZ" b="1" dirty="0" smtClean="0"/>
              <a:t>sběrnice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b="1" i="1" dirty="0" smtClean="0"/>
              <a:t>                     </a:t>
            </a:r>
          </a:p>
          <a:p>
            <a:pPr marL="0" indent="0">
              <a:buNone/>
            </a:pPr>
            <a:r>
              <a:rPr lang="cs-CZ" b="1" i="1" dirty="0"/>
              <a:t> </a:t>
            </a:r>
            <a:r>
              <a:rPr lang="cs-CZ" b="1" i="1" dirty="0" smtClean="0"/>
              <a:t>                                     </a:t>
            </a:r>
            <a:r>
              <a:rPr lang="cs-CZ" sz="2000" b="1" i="1" dirty="0" smtClean="0"/>
              <a:t>Obr. 1:</a:t>
            </a:r>
            <a:r>
              <a:rPr lang="cs-CZ" sz="2000" dirty="0" smtClean="0"/>
              <a:t> </a:t>
            </a:r>
            <a:r>
              <a:rPr lang="cs-CZ" sz="2000" i="1" dirty="0">
                <a:solidFill>
                  <a:schemeClr val="tx1"/>
                </a:solidFill>
              </a:rPr>
              <a:t>Počítačová síť s topologií </a:t>
            </a:r>
            <a:r>
              <a:rPr lang="cs-CZ" sz="2000" b="1" i="1" dirty="0" smtClean="0">
                <a:solidFill>
                  <a:schemeClr val="tx1"/>
                </a:solidFill>
              </a:rPr>
              <a:t>SBĚRNICE</a:t>
            </a:r>
            <a:r>
              <a:rPr lang="cs-CZ" sz="2000" i="1" dirty="0" smtClean="0">
                <a:solidFill>
                  <a:schemeClr val="tx1"/>
                </a:solidFill>
              </a:rPr>
              <a:t> </a:t>
            </a:r>
            <a:r>
              <a:rPr lang="cs-CZ" sz="2000" dirty="0" smtClean="0"/>
              <a:t>[1]</a:t>
            </a:r>
            <a:endParaRPr lang="cs-CZ" sz="2000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Sběrnice</a:t>
            </a:r>
            <a:endParaRPr lang="cs-CZ" dirty="0"/>
          </a:p>
        </p:txBody>
      </p:sp>
      <p:pic>
        <p:nvPicPr>
          <p:cNvPr id="1026" name="Picture 2" descr="Image1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812" y="2783754"/>
            <a:ext cx="8610000" cy="217740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cxnSp>
        <p:nvCxnSpPr>
          <p:cNvPr id="6" name="Přímá spojnice se šipkou 5"/>
          <p:cNvCxnSpPr/>
          <p:nvPr/>
        </p:nvCxnSpPr>
        <p:spPr>
          <a:xfrm flipH="1">
            <a:off x="2555776" y="2538143"/>
            <a:ext cx="504056" cy="288032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TextovéPole 10"/>
          <p:cNvSpPr txBox="1"/>
          <p:nvPr/>
        </p:nvSpPr>
        <p:spPr>
          <a:xfrm>
            <a:off x="47306" y="5196794"/>
            <a:ext cx="273630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počítačové </a:t>
            </a:r>
            <a:r>
              <a:rPr lang="cs-CZ" sz="2400" b="1" dirty="0"/>
              <a:t>stanice</a:t>
            </a:r>
          </a:p>
          <a:p>
            <a:endParaRPr lang="cs-CZ" sz="2400" dirty="0"/>
          </a:p>
        </p:txBody>
      </p:sp>
      <p:cxnSp>
        <p:nvCxnSpPr>
          <p:cNvPr id="13" name="Přímá spojnice se šipkou 12"/>
          <p:cNvCxnSpPr/>
          <p:nvPr/>
        </p:nvCxnSpPr>
        <p:spPr>
          <a:xfrm flipV="1">
            <a:off x="723910" y="4725144"/>
            <a:ext cx="1399818" cy="35994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" name="Přímá spojnice se šipkou 14"/>
          <p:cNvCxnSpPr/>
          <p:nvPr/>
        </p:nvCxnSpPr>
        <p:spPr>
          <a:xfrm flipV="1">
            <a:off x="723910" y="4725144"/>
            <a:ext cx="0" cy="3679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nice se šipkou 17"/>
          <p:cNvCxnSpPr/>
          <p:nvPr/>
        </p:nvCxnSpPr>
        <p:spPr>
          <a:xfrm flipV="1">
            <a:off x="755001" y="4725144"/>
            <a:ext cx="3168927" cy="3679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V="1">
            <a:off x="986516" y="4725144"/>
            <a:ext cx="6105764" cy="35994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 flipV="1">
            <a:off x="723910" y="4725144"/>
            <a:ext cx="4496162" cy="36798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916806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2420888"/>
            <a:ext cx="7408333" cy="4104455"/>
          </a:xfrm>
        </p:spPr>
        <p:txBody>
          <a:bodyPr>
            <a:normAutofit fontScale="70000" lnSpcReduction="20000"/>
          </a:bodyPr>
          <a:lstStyle/>
          <a:p>
            <a:pPr marL="425450" indent="-342900">
              <a:buFont typeface="Wingdings" pitchFamily="2" charset="2"/>
              <a:buChar char="Ø"/>
              <a:defRPr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kabel 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prochází od jedné pracovní stanice ke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druhé</a:t>
            </a:r>
          </a:p>
          <a:p>
            <a:pPr marL="425450" indent="-342900">
              <a:buFont typeface="Wingdings" pitchFamily="2" charset="2"/>
              <a:buChar char="Ø"/>
              <a:defRPr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celá 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síť je uzavřena do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kruhu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  <a:p>
            <a:pPr marL="365760" indent="-283464">
              <a:buNone/>
              <a:defRPr/>
            </a:pPr>
            <a:endParaRPr lang="cs-CZ" sz="3200" dirty="0">
              <a:latin typeface="Times New Roman" pitchFamily="18" charset="0"/>
              <a:cs typeface="Times New Roman" pitchFamily="18" charset="0"/>
            </a:endParaRPr>
          </a:p>
          <a:p>
            <a:pPr marL="365760" indent="-283464">
              <a:buNone/>
              <a:defRPr/>
            </a:pP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Výhody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 </a:t>
            </a:r>
          </a:p>
          <a:p>
            <a:pPr marL="425196" indent="-342900">
              <a:buFont typeface="Wingdings" pitchFamily="2" charset="2"/>
              <a:buChar char="§"/>
              <a:defRPr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nízká 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pořizovací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cena</a:t>
            </a:r>
          </a:p>
          <a:p>
            <a:pPr marL="425196" indent="-342900">
              <a:buFont typeface="Wingdings" pitchFamily="2" charset="2"/>
              <a:buChar char="§"/>
              <a:defRPr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jednoduchá montáž</a:t>
            </a:r>
          </a:p>
          <a:p>
            <a:pPr marL="425196" indent="-342900">
              <a:buFont typeface="Wingdings" pitchFamily="2" charset="2"/>
              <a:buChar char="§"/>
              <a:defRPr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přenos dat je relativně jednoduchý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  <a:p>
            <a:pPr marL="365760" indent="-283464">
              <a:buNone/>
              <a:defRPr/>
            </a:pPr>
            <a:endParaRPr lang="cs-CZ" sz="3200" dirty="0">
              <a:latin typeface="Times New Roman" pitchFamily="18" charset="0"/>
              <a:cs typeface="Times New Roman" pitchFamily="18" charset="0"/>
            </a:endParaRPr>
          </a:p>
          <a:p>
            <a:pPr marL="1612900" indent="-1530350">
              <a:buNone/>
              <a:defRPr/>
            </a:pP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Nevýhody</a:t>
            </a:r>
            <a:endParaRPr lang="cs-CZ" sz="3200" dirty="0" smtClean="0">
              <a:latin typeface="Times New Roman" pitchFamily="18" charset="0"/>
              <a:cs typeface="Times New Roman" pitchFamily="18" charset="0"/>
            </a:endParaRPr>
          </a:p>
          <a:p>
            <a:pPr marL="425450" indent="-342900">
              <a:buFont typeface="Wingdings" pitchFamily="2" charset="2"/>
              <a:buChar char="§"/>
              <a:defRPr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nízká stabilita</a:t>
            </a:r>
          </a:p>
          <a:p>
            <a:pPr marL="425450" indent="-342900">
              <a:buFont typeface="Wingdings" pitchFamily="2" charset="2"/>
              <a:buChar char="§"/>
              <a:defRPr/>
            </a:pP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nutnost </a:t>
            </a: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zakončit síť v místě 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počátku</a:t>
            </a:r>
          </a:p>
          <a:p>
            <a:pPr marL="425450" indent="-342900">
              <a:buFont typeface="Wingdings" pitchFamily="2" charset="2"/>
              <a:buChar char="§"/>
              <a:defRPr/>
            </a:pP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ři přidání dalšího uzlu je nutné dočasně kruh přerušit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Kruh (</a:t>
            </a:r>
            <a:r>
              <a:rPr lang="cs-CZ" dirty="0"/>
              <a:t>RING)</a:t>
            </a:r>
          </a:p>
        </p:txBody>
      </p:sp>
    </p:spTree>
    <p:extLst>
      <p:ext uri="{BB962C8B-B14F-4D97-AF65-F5344CB8AC3E}">
        <p14:creationId xmlns:p14="http://schemas.microsoft.com/office/powerpoint/2010/main" val="20947030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2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Kruh</a:t>
            </a:r>
            <a:endParaRPr lang="cs-CZ" dirty="0"/>
          </a:p>
        </p:txBody>
      </p:sp>
      <p:pic>
        <p:nvPicPr>
          <p:cNvPr id="2050" name="Picture 2" descr="Soubor:Kruhová topologie.PNG">
            <a:hlinkClick r:id="rId2"/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909" t="5926" r="17230" b="19246"/>
          <a:stretch/>
        </p:blipFill>
        <p:spPr bwMode="auto">
          <a:xfrm>
            <a:off x="251520" y="2270234"/>
            <a:ext cx="4827276" cy="38230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4" name="Obdélník 3"/>
          <p:cNvSpPr/>
          <p:nvPr/>
        </p:nvSpPr>
        <p:spPr>
          <a:xfrm>
            <a:off x="2051720" y="6182266"/>
            <a:ext cx="6371338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i="1" dirty="0"/>
              <a:t>Obr. </a:t>
            </a:r>
            <a:r>
              <a:rPr lang="cs-CZ" sz="2000" b="1" i="1" dirty="0" smtClean="0"/>
              <a:t>2:</a:t>
            </a:r>
            <a:r>
              <a:rPr lang="cs-CZ" sz="2000" dirty="0" smtClean="0"/>
              <a:t> </a:t>
            </a:r>
            <a:r>
              <a:rPr lang="cs-CZ" sz="2000" i="1" dirty="0"/>
              <a:t>Počítačová síť s topologií </a:t>
            </a:r>
            <a:r>
              <a:rPr lang="cs-CZ" sz="2000" b="1" i="1" dirty="0" smtClean="0"/>
              <a:t>KRUH </a:t>
            </a:r>
            <a:r>
              <a:rPr lang="cs-CZ" sz="2000" dirty="0" smtClean="0"/>
              <a:t>[2]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8041398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0" y="2675467"/>
            <a:ext cx="9144000" cy="3450696"/>
          </a:xfrm>
        </p:spPr>
        <p:txBody>
          <a:bodyPr>
            <a:normAutofit fontScale="70000" lnSpcReduction="20000"/>
          </a:bodyPr>
          <a:lstStyle/>
          <a:p>
            <a:pPr marL="539750" indent="-457200">
              <a:buFont typeface="Wingdings" pitchFamily="2" charset="2"/>
              <a:buChar char="§"/>
            </a:pPr>
            <a:r>
              <a:rPr lang="cs-CZ" sz="3400" dirty="0">
                <a:latin typeface="Times New Roman" pitchFamily="18" charset="0"/>
                <a:cs typeface="Times New Roman" pitchFamily="18" charset="0"/>
              </a:rPr>
              <a:t>každá stanice je připojena ke </a:t>
            </a:r>
            <a:r>
              <a:rPr lang="cs-CZ" sz="3400" i="1" dirty="0">
                <a:latin typeface="Times New Roman" pitchFamily="18" charset="0"/>
                <a:cs typeface="Times New Roman" pitchFamily="18" charset="0"/>
              </a:rPr>
              <a:t>společnému </a:t>
            </a:r>
            <a:r>
              <a:rPr lang="cs-CZ" sz="3400" i="1" dirty="0" smtClean="0">
                <a:latin typeface="Times New Roman" pitchFamily="18" charset="0"/>
                <a:cs typeface="Times New Roman" pitchFamily="18" charset="0"/>
              </a:rPr>
              <a:t>uzlu </a:t>
            </a:r>
          </a:p>
          <a:p>
            <a:pPr marL="82550" indent="0">
              <a:buNone/>
            </a:pPr>
            <a:r>
              <a:rPr lang="cs-CZ" sz="3400" i="1" dirty="0" smtClean="0">
                <a:latin typeface="Times New Roman" pitchFamily="18" charset="0"/>
                <a:cs typeface="Times New Roman" pitchFamily="18" charset="0"/>
              </a:rPr>
              <a:t>          =</a:t>
            </a:r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400" i="1" dirty="0">
                <a:latin typeface="Times New Roman" pitchFamily="18" charset="0"/>
                <a:cs typeface="Times New Roman" pitchFamily="18" charset="0"/>
              </a:rPr>
              <a:t>aktivní prvek sítě</a:t>
            </a:r>
            <a:endParaRPr lang="cs-CZ" sz="3400" dirty="0">
              <a:latin typeface="Times New Roman" pitchFamily="18" charset="0"/>
              <a:cs typeface="Times New Roman" pitchFamily="18" charset="0"/>
            </a:endParaRPr>
          </a:p>
          <a:p>
            <a:pPr marL="841693" lvl="1" indent="-457200">
              <a:buFont typeface="Wingdings" pitchFamily="2" charset="2"/>
              <a:buChar char="§"/>
            </a:pPr>
            <a:r>
              <a:rPr lang="cs-CZ" sz="3200" dirty="0">
                <a:latin typeface="Times New Roman" pitchFamily="18" charset="0"/>
                <a:cs typeface="Times New Roman" pitchFamily="18" charset="0"/>
              </a:rPr>
              <a:t>d</a:t>
            </a:r>
            <a:r>
              <a:rPr lang="cs-CZ" sz="3200" dirty="0" smtClean="0">
                <a:latin typeface="Times New Roman" pitchFamily="18" charset="0"/>
                <a:cs typeface="Times New Roman" pitchFamily="18" charset="0"/>
              </a:rPr>
              <a:t>va typy:</a:t>
            </a:r>
            <a:endParaRPr lang="cs-CZ" sz="3200" dirty="0">
              <a:latin typeface="Times New Roman" pitchFamily="18" charset="0"/>
              <a:cs typeface="Times New Roman" pitchFamily="18" charset="0"/>
            </a:endParaRPr>
          </a:p>
          <a:p>
            <a:pPr marL="82550" indent="0">
              <a:buNone/>
            </a:pPr>
            <a:r>
              <a:rPr lang="cs-CZ" sz="3400" b="1" i="1" dirty="0" smtClean="0">
                <a:latin typeface="Times New Roman" pitchFamily="18" charset="0"/>
                <a:cs typeface="Times New Roman" pitchFamily="18" charset="0"/>
              </a:rPr>
              <a:t>	 Rozbočovač</a:t>
            </a:r>
            <a:r>
              <a:rPr lang="cs-CZ" sz="3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400" b="1" dirty="0">
                <a:latin typeface="Times New Roman" pitchFamily="18" charset="0"/>
                <a:cs typeface="Times New Roman" pitchFamily="18" charset="0"/>
              </a:rPr>
              <a:t>(</a:t>
            </a:r>
            <a:r>
              <a:rPr lang="cs-CZ" sz="3400" b="1" dirty="0" smtClean="0">
                <a:latin typeface="Times New Roman" pitchFamily="18" charset="0"/>
                <a:cs typeface="Times New Roman" pitchFamily="18" charset="0"/>
              </a:rPr>
              <a:t>hub) - </a:t>
            </a:r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od </a:t>
            </a:r>
            <a:r>
              <a:rPr lang="cs-CZ" sz="3400" dirty="0">
                <a:latin typeface="Times New Roman" pitchFamily="18" charset="0"/>
                <a:cs typeface="Times New Roman" pitchFamily="18" charset="0"/>
              </a:rPr>
              <a:t>rozbočovače vede ke každému </a:t>
            </a:r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					počítači </a:t>
            </a:r>
            <a:r>
              <a:rPr lang="cs-CZ" sz="3400" dirty="0">
                <a:latin typeface="Times New Roman" pitchFamily="18" charset="0"/>
                <a:cs typeface="Times New Roman" pitchFamily="18" charset="0"/>
              </a:rPr>
              <a:t>samostatný kabel</a:t>
            </a:r>
          </a:p>
          <a:p>
            <a:pPr marL="82550" indent="0">
              <a:buNone/>
            </a:pPr>
            <a:r>
              <a:rPr lang="cs-CZ" sz="3400" b="1" i="1" dirty="0" smtClean="0">
                <a:latin typeface="Times New Roman" pitchFamily="18" charset="0"/>
                <a:cs typeface="Times New Roman" pitchFamily="18" charset="0"/>
              </a:rPr>
              <a:t>	 Přepínač</a:t>
            </a:r>
            <a:r>
              <a:rPr lang="cs-CZ" sz="3400" b="1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400" b="1" dirty="0">
                <a:latin typeface="Times New Roman" pitchFamily="18" charset="0"/>
                <a:cs typeface="Times New Roman" pitchFamily="18" charset="0"/>
              </a:rPr>
              <a:t>(</a:t>
            </a:r>
            <a:r>
              <a:rPr lang="cs-CZ" sz="3400" b="1" dirty="0" err="1">
                <a:latin typeface="Times New Roman" pitchFamily="18" charset="0"/>
                <a:cs typeface="Times New Roman" pitchFamily="18" charset="0"/>
              </a:rPr>
              <a:t>switch</a:t>
            </a:r>
            <a:r>
              <a:rPr lang="cs-CZ" sz="3400" b="1" dirty="0" smtClean="0">
                <a:latin typeface="Times New Roman" pitchFamily="18" charset="0"/>
                <a:cs typeface="Times New Roman" pitchFamily="18" charset="0"/>
              </a:rPr>
              <a:t>) -</a:t>
            </a:r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400" dirty="0">
                <a:latin typeface="Times New Roman" pitchFamily="18" charset="0"/>
                <a:cs typeface="Times New Roman" pitchFamily="18" charset="0"/>
              </a:rPr>
              <a:t>spojovací jednotka celé </a:t>
            </a:r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sítě</a:t>
            </a:r>
          </a:p>
          <a:p>
            <a:pPr marL="82550" indent="0">
              <a:buNone/>
            </a:pPr>
            <a:r>
              <a:rPr lang="cs-CZ" sz="3400" b="1" dirty="0" smtClean="0">
                <a:latin typeface="Times New Roman" pitchFamily="18" charset="0"/>
                <a:cs typeface="Times New Roman" pitchFamily="18" charset="0"/>
              </a:rPr>
              <a:t>		</a:t>
            </a:r>
            <a:r>
              <a:rPr lang="cs-CZ" sz="3400" b="1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3400" b="1" dirty="0" smtClean="0">
                <a:latin typeface="Times New Roman" pitchFamily="18" charset="0"/>
                <a:cs typeface="Times New Roman" pitchFamily="18" charset="0"/>
              </a:rPr>
              <a:t>                   - </a:t>
            </a:r>
            <a:r>
              <a:rPr lang="cs-CZ" sz="3400" dirty="0" smtClean="0">
                <a:latin typeface="Times New Roman" pitchFamily="18" charset="0"/>
                <a:cs typeface="Times New Roman" pitchFamily="18" charset="0"/>
              </a:rPr>
              <a:t>modernější </a:t>
            </a:r>
            <a:endParaRPr lang="cs-CZ" sz="3400" dirty="0">
              <a:latin typeface="Times New Roman" pitchFamily="18" charset="0"/>
              <a:cs typeface="Times New Roman" pitchFamily="18" charset="0"/>
            </a:endParaRPr>
          </a:p>
          <a:p>
            <a:pPr marL="539750" indent="-457200">
              <a:buFont typeface="Wingdings" pitchFamily="2" charset="2"/>
              <a:buChar char="§"/>
            </a:pPr>
            <a:endParaRPr lang="cs-CZ" sz="3400" i="1" dirty="0" smtClean="0">
              <a:latin typeface="Times New Roman" pitchFamily="18" charset="0"/>
              <a:cs typeface="Times New Roman" pitchFamily="18" charset="0"/>
            </a:endParaRPr>
          </a:p>
          <a:p>
            <a:pPr marL="539750" indent="-457200">
              <a:buFont typeface="Wingdings" pitchFamily="2" charset="2"/>
              <a:buChar char="§"/>
            </a:pPr>
            <a:r>
              <a:rPr lang="cs-CZ" sz="3400" i="1" dirty="0" smtClean="0">
                <a:latin typeface="Times New Roman" pitchFamily="18" charset="0"/>
                <a:cs typeface="Times New Roman" pitchFamily="18" charset="0"/>
              </a:rPr>
              <a:t>tento </a:t>
            </a:r>
            <a:r>
              <a:rPr lang="cs-CZ" sz="3400" i="1" dirty="0">
                <a:latin typeface="Times New Roman" pitchFamily="18" charset="0"/>
                <a:cs typeface="Times New Roman" pitchFamily="18" charset="0"/>
              </a:rPr>
              <a:t>typ se používá ve všech větších organizacích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Hvězda (STAR)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120667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Hvězda</a:t>
            </a:r>
            <a:endParaRPr lang="cs-CZ" dirty="0"/>
          </a:p>
        </p:txBody>
      </p:sp>
      <p:pic>
        <p:nvPicPr>
          <p:cNvPr id="3074" name="Picture 2" descr="Soubor:Hvězdicová topologie.png">
            <a:hlinkClick r:id="rId2"/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303" t="4356" r="15386" b="22772"/>
          <a:stretch/>
        </p:blipFill>
        <p:spPr bwMode="auto">
          <a:xfrm>
            <a:off x="35496" y="2336751"/>
            <a:ext cx="5328592" cy="397256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Obdélník 4"/>
          <p:cNvSpPr/>
          <p:nvPr/>
        </p:nvSpPr>
        <p:spPr>
          <a:xfrm>
            <a:off x="755576" y="6319253"/>
            <a:ext cx="5796136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b="1" i="1" dirty="0"/>
              <a:t>Obr. </a:t>
            </a:r>
            <a:r>
              <a:rPr lang="cs-CZ" sz="2000" b="1" i="1" dirty="0" smtClean="0"/>
              <a:t>3:</a:t>
            </a:r>
            <a:r>
              <a:rPr lang="cs-CZ" sz="2000" dirty="0" smtClean="0"/>
              <a:t> </a:t>
            </a:r>
            <a:r>
              <a:rPr lang="cs-CZ" sz="2000" i="1" dirty="0"/>
              <a:t>Počítačová síť s topologií </a:t>
            </a:r>
            <a:r>
              <a:rPr lang="cs-CZ" sz="2000" b="1" i="1" dirty="0" smtClean="0"/>
              <a:t>HVĚZDA </a:t>
            </a:r>
            <a:r>
              <a:rPr lang="cs-CZ" sz="2000" dirty="0" smtClean="0"/>
              <a:t>[3]</a:t>
            </a:r>
            <a:endParaRPr lang="cs-CZ" sz="2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31898" y="4296735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SWITCH 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1763688" y="3995772"/>
            <a:ext cx="5040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/>
              <a:t>=</a:t>
            </a:r>
            <a:endParaRPr lang="cs-CZ" b="1" dirty="0"/>
          </a:p>
        </p:txBody>
      </p:sp>
      <p:sp>
        <p:nvSpPr>
          <p:cNvPr id="7" name="Obdélník 6"/>
          <p:cNvSpPr/>
          <p:nvPr/>
        </p:nvSpPr>
        <p:spPr>
          <a:xfrm>
            <a:off x="5364088" y="3330926"/>
            <a:ext cx="3995936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88900" indent="-6350"/>
            <a:r>
              <a:rPr lang="cs-CZ" sz="2400" b="1" dirty="0" smtClean="0">
                <a:latin typeface="Times New Roman" pitchFamily="18" charset="0"/>
                <a:cs typeface="Times New Roman" pitchFamily="18" charset="0"/>
              </a:rPr>
              <a:t>Nevýhody</a:t>
            </a:r>
          </a:p>
          <a:p>
            <a:pPr marL="425450" indent="-342900">
              <a:buFont typeface="Wingdings" pitchFamily="2" charset="2"/>
              <a:buChar char="§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vysoká </a:t>
            </a:r>
            <a:r>
              <a:rPr lang="cs-CZ" sz="2400" dirty="0">
                <a:latin typeface="Times New Roman" pitchFamily="18" charset="0"/>
                <a:cs typeface="Times New Roman" pitchFamily="18" charset="0"/>
              </a:rPr>
              <a:t>pořizovací </a:t>
            </a: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cena</a:t>
            </a:r>
          </a:p>
          <a:p>
            <a:pPr marL="425450" indent="-342900">
              <a:buFont typeface="Wingdings" pitchFamily="2" charset="2"/>
              <a:buChar char="§"/>
            </a:pPr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velké množství kabeláže  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076056" y="4636670"/>
            <a:ext cx="406794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88900" indent="-6350"/>
            <a:r>
              <a:rPr lang="cs-CZ" sz="2200" b="1" dirty="0">
                <a:latin typeface="Times New Roman" pitchFamily="18" charset="0"/>
                <a:cs typeface="Times New Roman" pitchFamily="18" charset="0"/>
              </a:rPr>
              <a:t>Výhody</a:t>
            </a:r>
            <a:endParaRPr lang="cs-CZ" sz="2200" dirty="0">
              <a:latin typeface="Times New Roman" pitchFamily="18" charset="0"/>
              <a:cs typeface="Times New Roman" pitchFamily="18" charset="0"/>
            </a:endParaRPr>
          </a:p>
          <a:p>
            <a:pPr marL="88900" indent="-6350">
              <a:buFont typeface="Wingdings" pitchFamily="2" charset="2"/>
              <a:buChar char="§"/>
            </a:pPr>
            <a:r>
              <a:rPr lang="cs-CZ" sz="2200" dirty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 obrovská </a:t>
            </a:r>
            <a:r>
              <a:rPr lang="cs-CZ" sz="2200" dirty="0">
                <a:latin typeface="Times New Roman" pitchFamily="18" charset="0"/>
                <a:cs typeface="Times New Roman" pitchFamily="18" charset="0"/>
              </a:rPr>
              <a:t>stabilita</a:t>
            </a:r>
          </a:p>
          <a:p>
            <a:pPr marL="88900" indent="-6350">
              <a:buFont typeface="Wingdings" pitchFamily="2" charset="2"/>
              <a:buChar char="§"/>
            </a:pPr>
            <a:r>
              <a:rPr lang="cs-CZ" sz="2200" dirty="0" smtClean="0">
                <a:latin typeface="Times New Roman" pitchFamily="18" charset="0"/>
                <a:cs typeface="Times New Roman" pitchFamily="18" charset="0"/>
              </a:rPr>
              <a:t>  </a:t>
            </a:r>
            <a:r>
              <a:rPr lang="cs-CZ" sz="2200" dirty="0">
                <a:latin typeface="Times New Roman" pitchFamily="18" charset="0"/>
                <a:cs typeface="Times New Roman" pitchFamily="18" charset="0"/>
              </a:rPr>
              <a:t>se sítí lze za běhu manipulovat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391251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872067" y="2492896"/>
            <a:ext cx="7408333" cy="3633267"/>
          </a:xfrm>
        </p:spPr>
        <p:txBody>
          <a:bodyPr>
            <a:normAutofit/>
          </a:bodyPr>
          <a:lstStyle/>
          <a:p>
            <a:pPr marL="457200" indent="-457200">
              <a:buAutoNum type="arabicParenR"/>
            </a:pPr>
            <a:endParaRPr lang="cs-CZ" dirty="0"/>
          </a:p>
          <a:p>
            <a:pPr marL="457200" indent="-457200">
              <a:buAutoNum type="arabicParenR"/>
            </a:pPr>
            <a:r>
              <a:rPr lang="cs-CZ" dirty="0" smtClean="0"/>
              <a:t>Vyjmenuj </a:t>
            </a:r>
            <a:r>
              <a:rPr lang="cs-CZ" b="1" dirty="0" smtClean="0"/>
              <a:t>typy topologií</a:t>
            </a:r>
            <a:r>
              <a:rPr lang="cs-CZ" dirty="0" smtClean="0"/>
              <a:t>:</a:t>
            </a:r>
            <a:endParaRPr lang="cs-CZ" dirty="0"/>
          </a:p>
          <a:p>
            <a:pPr marL="457200" indent="-457200">
              <a:buAutoNum type="arabicParenR"/>
            </a:pPr>
            <a:endParaRPr lang="cs-CZ" dirty="0"/>
          </a:p>
          <a:p>
            <a:pPr marL="457200" indent="-457200">
              <a:buAutoNum type="arabicParenR"/>
            </a:pPr>
            <a:r>
              <a:rPr lang="cs-CZ" dirty="0" smtClean="0"/>
              <a:t>Jaké jsou výhody a nevýhody </a:t>
            </a:r>
            <a:r>
              <a:rPr lang="cs-CZ" b="1" dirty="0" smtClean="0"/>
              <a:t>SBĚRNICE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endParaRPr lang="cs-CZ" dirty="0" smtClean="0"/>
          </a:p>
          <a:p>
            <a:pPr marL="457200" indent="-457200">
              <a:buFont typeface="+mj-lt"/>
              <a:buAutoNum type="arabicParenR" startAt="3"/>
            </a:pPr>
            <a:r>
              <a:rPr lang="cs-CZ" dirty="0" smtClean="0"/>
              <a:t>Jak se nazývá společný uzel v topologii </a:t>
            </a:r>
            <a:r>
              <a:rPr lang="cs-CZ" b="1" dirty="0" smtClean="0"/>
              <a:t>HVĚZDA</a:t>
            </a:r>
            <a:r>
              <a:rPr lang="cs-CZ" dirty="0" smtClean="0"/>
              <a:t>?</a:t>
            </a:r>
          </a:p>
          <a:p>
            <a:pPr marL="0" indent="0">
              <a:buNone/>
            </a:pPr>
            <a:endParaRPr lang="cs-CZ" dirty="0" smtClean="0"/>
          </a:p>
          <a:p>
            <a:pPr marL="457200" indent="-457200">
              <a:buFont typeface="+mj-lt"/>
              <a:buAutoNum type="arabicParenR" startAt="3"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Musí topologie </a:t>
            </a:r>
            <a:r>
              <a:rPr lang="cs-CZ" b="1" dirty="0" smtClean="0">
                <a:latin typeface="Times New Roman" pitchFamily="18" charset="0"/>
                <a:cs typeface="Times New Roman" pitchFamily="18" charset="0"/>
              </a:rPr>
              <a:t>KRUH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zakončit síť v místě 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počátku?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marL="457200" indent="-457200">
              <a:buFont typeface="+mj-lt"/>
              <a:buAutoNum type="arabicParenR" startAt="3"/>
            </a:pPr>
            <a:endParaRPr lang="cs-CZ" dirty="0"/>
          </a:p>
          <a:p>
            <a:pPr marL="457200" indent="-457200">
              <a:buAutoNum type="arabicParenR" startAt="3"/>
            </a:pPr>
            <a:endParaRPr lang="cs-CZ" dirty="0"/>
          </a:p>
          <a:p>
            <a:pPr marL="457200" indent="-457200">
              <a:buAutoNum type="arabicParenR" startAt="3"/>
            </a:pP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Zopakujeme si</a:t>
            </a:r>
          </a:p>
        </p:txBody>
      </p:sp>
    </p:spTree>
    <p:extLst>
      <p:ext uri="{BB962C8B-B14F-4D97-AF65-F5344CB8AC3E}">
        <p14:creationId xmlns:p14="http://schemas.microsoft.com/office/powerpoint/2010/main" val="10550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0" y="188640"/>
            <a:ext cx="6511925" cy="1143000"/>
          </a:xfrm>
        </p:spPr>
        <p:txBody>
          <a:bodyPr/>
          <a:lstStyle/>
          <a:p>
            <a:r>
              <a:rPr lang="cs-CZ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solidFill>
                  <a:schemeClr val="bg1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Metodika, použité zdroje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95536" y="1196752"/>
            <a:ext cx="8640960" cy="5112568"/>
          </a:xfrm>
          <a:prstGeom prst="rect">
            <a:avLst/>
          </a:prstGeom>
        </p:spPr>
        <p:txBody>
          <a:bodyPr>
            <a:normAutofit fontScale="92500" lnSpcReduction="10000"/>
          </a:bodyPr>
          <a:lstStyle/>
          <a:p>
            <a:pPr marL="0" indent="0">
              <a:lnSpc>
                <a:spcPct val="90000"/>
              </a:lnSpc>
              <a:buNone/>
            </a:pPr>
            <a:endParaRPr lang="cs-CZ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lnSpc>
                <a:spcPct val="90000"/>
              </a:lnSpc>
              <a:buNone/>
            </a:pPr>
            <a:endParaRPr lang="cs-CZ" b="1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Autor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Mgr. Kateřina Černá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Předmět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Informatika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Ročník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devátý</a:t>
            </a:r>
          </a:p>
          <a:p>
            <a:pPr marL="0" indent="0">
              <a:lnSpc>
                <a:spcPct val="90000"/>
              </a:lnSpc>
              <a:buNone/>
            </a:pPr>
            <a:endParaRPr lang="cs-CZ" b="1" dirty="0" smtClean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lnSpc>
                <a:spcPct val="90000"/>
              </a:lnSpc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Poznámky pro učitele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 Prezentace je určena pro výklad nové látky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cs-CZ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Zdroje</a:t>
            </a:r>
            <a:r>
              <a:rPr lang="cs-CZ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 – osobní 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archiv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cs-CZ" b="1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Použité obrázky</a:t>
            </a:r>
            <a:r>
              <a:rPr lang="cs-CZ" dirty="0" smtClean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:</a:t>
            </a:r>
            <a:endParaRPr lang="cs-CZ" dirty="0">
              <a:solidFill>
                <a:schemeClr val="tx1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dirty="0" smtClean="0"/>
              <a:t>[</a:t>
            </a:r>
            <a:r>
              <a:rPr lang="cs-CZ" dirty="0"/>
              <a:t>1</a:t>
            </a:r>
            <a:r>
              <a:rPr lang="cs-CZ" sz="1800" dirty="0"/>
              <a:t>]  </a:t>
            </a:r>
            <a:r>
              <a:rPr lang="cs-CZ" sz="1800" dirty="0" smtClean="0"/>
              <a:t>     </a:t>
            </a:r>
            <a:r>
              <a:rPr lang="cs-CZ" sz="1800" dirty="0">
                <a:hlinkClick r:id="rId2"/>
              </a:rPr>
              <a:t>http://euler.fd.cvut.cz/predmety/UP1/Image1.gif</a:t>
            </a:r>
            <a:endParaRPr lang="cs-CZ" sz="1800" dirty="0"/>
          </a:p>
          <a:p>
            <a:pPr marL="0" indent="0">
              <a:buNone/>
            </a:pPr>
            <a:endParaRPr lang="cs-CZ" dirty="0">
              <a:effectLst>
                <a:outerShdw blurRad="38100" dist="38100" dir="2700000" algn="tl">
                  <a:srgbClr val="C0C0C0"/>
                </a:outerShdw>
              </a:effectLst>
            </a:endParaRPr>
          </a:p>
          <a:p>
            <a:pPr marL="0" indent="0">
              <a:buNone/>
            </a:pPr>
            <a:r>
              <a:rPr lang="cs-CZ" dirty="0"/>
              <a:t>[2</a:t>
            </a:r>
            <a:r>
              <a:rPr lang="cs-CZ" sz="2000" dirty="0"/>
              <a:t>]   </a:t>
            </a:r>
            <a:r>
              <a:rPr lang="cs-CZ" sz="2000" dirty="0" smtClean="0"/>
              <a:t>  </a:t>
            </a:r>
            <a:r>
              <a:rPr lang="cs-CZ" sz="2000" dirty="0">
                <a:hlinkClick r:id="rId3"/>
              </a:rPr>
              <a:t>http://cs.wikipedia.org/wiki/Soubor:Kruhov%C3%A1_topologie.PNG</a:t>
            </a:r>
            <a:endParaRPr lang="cs-CZ" sz="2000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/>
              <a:t>[3]    </a:t>
            </a:r>
            <a:r>
              <a:rPr lang="cs-CZ" sz="1900" dirty="0">
                <a:hlinkClick r:id="rId4"/>
              </a:rPr>
              <a:t>http://cs.wikipedia.org/wiki/Soubor:Hv%C4%9Bzdicov%C3%A1_topologie.png</a:t>
            </a:r>
            <a:endParaRPr lang="cs-CZ" sz="1900" dirty="0"/>
          </a:p>
          <a:p>
            <a:pPr marL="0" indent="0">
              <a:lnSpc>
                <a:spcPct val="90000"/>
              </a:lnSpc>
              <a:buNone/>
            </a:pPr>
            <a:endParaRPr lang="cs-CZ" dirty="0" smtClean="0"/>
          </a:p>
          <a:p>
            <a:pPr>
              <a:lnSpc>
                <a:spcPct val="90000"/>
              </a:lnSpc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587610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74</TotalTime>
  <Words>340</Words>
  <Application>Microsoft Office PowerPoint</Application>
  <PresentationFormat>Předvádění na obrazovce (4:3)</PresentationFormat>
  <Paragraphs>104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Vlnění</vt:lpstr>
      <vt:lpstr>Prezentace aplikace PowerPoint</vt:lpstr>
      <vt:lpstr>Topologie sítí</vt:lpstr>
      <vt:lpstr>Topologie sítí</vt:lpstr>
      <vt:lpstr>Sběrnice (BUS)</vt:lpstr>
      <vt:lpstr>Sběrnice</vt:lpstr>
      <vt:lpstr>Kruh (RING)</vt:lpstr>
      <vt:lpstr>Kruh</vt:lpstr>
      <vt:lpstr>Hvězda (STAR) </vt:lpstr>
      <vt:lpstr>Hvězda</vt:lpstr>
      <vt:lpstr>Zopakujeme si</vt:lpstr>
      <vt:lpstr>Metodika, 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Topologie sítí</dc:title>
  <dc:creator>ucitel</dc:creator>
  <cp:lastModifiedBy>Černá Kateřina</cp:lastModifiedBy>
  <cp:revision>17</cp:revision>
  <dcterms:created xsi:type="dcterms:W3CDTF">2011-09-17T19:25:09Z</dcterms:created>
  <dcterms:modified xsi:type="dcterms:W3CDTF">2012-05-16T08:40:26Z</dcterms:modified>
</cp:coreProperties>
</file>