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6" r:id="rId3"/>
    <p:sldId id="269" r:id="rId4"/>
    <p:sldId id="270" r:id="rId5"/>
    <p:sldId id="271" r:id="rId6"/>
    <p:sldId id="272" r:id="rId7"/>
    <p:sldId id="273" r:id="rId8"/>
    <p:sldId id="268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92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Počítačové sítě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Základní škola a Mateřská škola, Chvalkovice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Kateřina Černá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Počítačové sítě – dělení podle velikosti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1600" dirty="0" smtClean="0">
              <a:latin typeface="Verdana" pitchFamily="34" charset="0"/>
              <a:ea typeface="Verdana" pitchFamily="34" charset="0"/>
              <a:cs typeface="Verdana" pitchFamily="34" charset="0"/>
            </a:rPr>
            <a:t>CZ.1.07/1.1.05/04.0031</a:t>
          </a:r>
          <a:endParaRPr lang="cs-CZ" sz="1600" dirty="0"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665F7B-0F26-404F-AA84-350601CD80D2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FCA1753-8AE1-4694-B662-DB9C0252A699}" type="presOf" srcId="{D8197B8C-B260-4A16-BDF4-0947B075E274}" destId="{25B08C86-7E15-44DC-BE7F-FFB55DD49D12}" srcOrd="0" destOrd="0" presId="urn:microsoft.com/office/officeart/2005/8/layout/target3"/>
    <dgm:cxn modelId="{E23BB389-274F-4C5E-979A-175A1F9FD248}" type="presOf" srcId="{D1D4F407-5343-4D3F-B5B9-D407B03CAEB4}" destId="{D005CE8C-CC26-4C3E-AC11-E15060ECD759}" srcOrd="0" destOrd="0" presId="urn:microsoft.com/office/officeart/2005/8/layout/target3"/>
    <dgm:cxn modelId="{0C87ECDF-27FC-4768-A398-A52CDD950A52}" type="presOf" srcId="{4C35D32F-0EAB-4CD7-82EE-45574DC2A586}" destId="{8BEBB6EC-1DAA-4CAC-8A25-BC0FCBD5DBD5}" srcOrd="0" destOrd="0" presId="urn:microsoft.com/office/officeart/2005/8/layout/target3"/>
    <dgm:cxn modelId="{DC02DE42-08D2-41FC-A81E-EF45B8DA65AA}" type="presOf" srcId="{B651F6E3-6281-48DB-9319-2AEAFDAE7572}" destId="{619D679B-A015-4ECF-8348-D1034C574F40}" srcOrd="0" destOrd="0" presId="urn:microsoft.com/office/officeart/2005/8/layout/target3"/>
    <dgm:cxn modelId="{49CA4FB8-E8EB-479B-B804-9C1CEED1066C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5EAA54D-C879-444F-914B-1E1DBCF0FF11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7B14940-3259-45F7-9E56-E7FB0FC50F62}" type="presOf" srcId="{D1B46980-6531-4606-95E6-44980827E919}" destId="{6140AFEC-043D-4C43-A2F9-D0F5331DF3A3}" srcOrd="0" destOrd="0" presId="urn:microsoft.com/office/officeart/2005/8/layout/target3"/>
    <dgm:cxn modelId="{46572224-1848-475D-BAFB-EA7864776021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3A1247C-92EB-4929-9A24-87D86B946B5C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573BEEE-FD7A-473C-9856-B6079CECA6C6}" type="presOf" srcId="{757F3AB3-0718-4624-B441-E567A8F0AB56}" destId="{333A1088-737F-45CB-B68E-254E46348037}" srcOrd="0" destOrd="0" presId="urn:microsoft.com/office/officeart/2005/8/layout/target3"/>
    <dgm:cxn modelId="{717D1D9B-8155-48F8-89CA-15604DBA0ACD}" type="presParOf" srcId="{333A1088-737F-45CB-B68E-254E46348037}" destId="{F5ABB229-8D3B-4694-996A-96F23CF14429}" srcOrd="0" destOrd="0" presId="urn:microsoft.com/office/officeart/2005/8/layout/target3"/>
    <dgm:cxn modelId="{46182B6B-7BD2-4275-BD6A-C499B636C935}" type="presParOf" srcId="{333A1088-737F-45CB-B68E-254E46348037}" destId="{F41139FD-01EE-4571-8B17-4FB00FC51163}" srcOrd="1" destOrd="0" presId="urn:microsoft.com/office/officeart/2005/8/layout/target3"/>
    <dgm:cxn modelId="{F9247E6B-9FDD-48C7-98B8-7CA8D8C53171}" type="presParOf" srcId="{333A1088-737F-45CB-B68E-254E46348037}" destId="{D005CE8C-CC26-4C3E-AC11-E15060ECD759}" srcOrd="2" destOrd="0" presId="urn:microsoft.com/office/officeart/2005/8/layout/target3"/>
    <dgm:cxn modelId="{2A4FFC40-8794-45A9-8C66-37C3B609C2ED}" type="presParOf" srcId="{333A1088-737F-45CB-B68E-254E46348037}" destId="{2C702D82-9B77-49B7-9568-BB8EB47C3372}" srcOrd="3" destOrd="0" presId="urn:microsoft.com/office/officeart/2005/8/layout/target3"/>
    <dgm:cxn modelId="{46D775EC-074E-4123-BC89-C2AF4E644862}" type="presParOf" srcId="{333A1088-737F-45CB-B68E-254E46348037}" destId="{A52A0455-90FF-4808-ABD0-F02540D31D5A}" srcOrd="4" destOrd="0" presId="urn:microsoft.com/office/officeart/2005/8/layout/target3"/>
    <dgm:cxn modelId="{D606A25C-1EEE-43E6-A28A-114072C19F12}" type="presParOf" srcId="{333A1088-737F-45CB-B68E-254E46348037}" destId="{6140AFEC-043D-4C43-A2F9-D0F5331DF3A3}" srcOrd="5" destOrd="0" presId="urn:microsoft.com/office/officeart/2005/8/layout/target3"/>
    <dgm:cxn modelId="{AF82831F-3A7A-4449-92BF-D3112495CD8E}" type="presParOf" srcId="{333A1088-737F-45CB-B68E-254E46348037}" destId="{9358AC05-5D7D-4327-9F80-1AD486AEA664}" srcOrd="6" destOrd="0" presId="urn:microsoft.com/office/officeart/2005/8/layout/target3"/>
    <dgm:cxn modelId="{6A161626-01F8-4B87-B869-D69596529571}" type="presParOf" srcId="{333A1088-737F-45CB-B68E-254E46348037}" destId="{313FC574-E1CD-4FB4-B054-0B805CE0447D}" srcOrd="7" destOrd="0" presId="urn:microsoft.com/office/officeart/2005/8/layout/target3"/>
    <dgm:cxn modelId="{6AE28FA0-7321-493A-B2E9-42F68CDE6748}" type="presParOf" srcId="{333A1088-737F-45CB-B68E-254E46348037}" destId="{619D679B-A015-4ECF-8348-D1034C574F40}" srcOrd="8" destOrd="0" presId="urn:microsoft.com/office/officeart/2005/8/layout/target3"/>
    <dgm:cxn modelId="{49706926-478C-453A-A6FD-5B055323ED87}" type="presParOf" srcId="{333A1088-737F-45CB-B68E-254E46348037}" destId="{322283A8-4A27-4CDA-BAE3-F381106A9174}" srcOrd="9" destOrd="0" presId="urn:microsoft.com/office/officeart/2005/8/layout/target3"/>
    <dgm:cxn modelId="{060F9763-E478-468E-A86A-C741BD1802C8}" type="presParOf" srcId="{333A1088-737F-45CB-B68E-254E46348037}" destId="{FFC9F71D-1B4F-4AD9-A4A6-86ADEFC8AF5C}" srcOrd="10" destOrd="0" presId="urn:microsoft.com/office/officeart/2005/8/layout/target3"/>
    <dgm:cxn modelId="{395EC0AF-79D1-47FA-B36A-DE56C68B7F6E}" type="presParOf" srcId="{333A1088-737F-45CB-B68E-254E46348037}" destId="{25B08C86-7E15-44DC-BE7F-FFB55DD49D12}" srcOrd="11" destOrd="0" presId="urn:microsoft.com/office/officeart/2005/8/layout/target3"/>
    <dgm:cxn modelId="{6ED51148-5446-41EB-A86D-E8C2D2E9ACEE}" type="presParOf" srcId="{333A1088-737F-45CB-B68E-254E46348037}" destId="{76644BE8-9D7C-4C09-B250-3D10AF48CBB7}" srcOrd="12" destOrd="0" presId="urn:microsoft.com/office/officeart/2005/8/layout/target3"/>
    <dgm:cxn modelId="{52A73273-0C6D-41E7-8301-AE26ECA87A96}" type="presParOf" srcId="{333A1088-737F-45CB-B68E-254E46348037}" destId="{EE85B701-7295-41C0-BA7A-34D3756A2AE6}" srcOrd="13" destOrd="0" presId="urn:microsoft.com/office/officeart/2005/8/layout/target3"/>
    <dgm:cxn modelId="{62674081-C9B2-4030-B2C4-0707E6FCC243}" type="presParOf" srcId="{333A1088-737F-45CB-B68E-254E46348037}" destId="{8BEBB6EC-1DAA-4CAC-8A25-BC0FCBD5DBD5}" srcOrd="14" destOrd="0" presId="urn:microsoft.com/office/officeart/2005/8/layout/target3"/>
    <dgm:cxn modelId="{F9731A29-CC84-478A-9014-2EC7B46D0CBC}" type="presParOf" srcId="{333A1088-737F-45CB-B68E-254E46348037}" destId="{AED2198E-93D5-4001-81B4-73124B309672}" srcOrd="15" destOrd="0" presId="urn:microsoft.com/office/officeart/2005/8/layout/target3"/>
    <dgm:cxn modelId="{C55F977F-72DB-4766-B931-14866125B8E5}" type="presParOf" srcId="{333A1088-737F-45CB-B68E-254E46348037}" destId="{2BE915AB-18AA-4053-B92C-3BFC9ED204BB}" srcOrd="16" destOrd="0" presId="urn:microsoft.com/office/officeart/2005/8/layout/target3"/>
    <dgm:cxn modelId="{BF51D07A-E94A-420C-9581-CA79D12FF3CD}" type="presParOf" srcId="{333A1088-737F-45CB-B68E-254E46348037}" destId="{6BB5E863-4638-4E1D-BFDE-399D028AC4ED}" srcOrd="17" destOrd="0" presId="urn:microsoft.com/office/officeart/2005/8/layout/target3"/>
    <dgm:cxn modelId="{00152448-5B84-4C73-A434-4742FEAE734D}" type="presParOf" srcId="{333A1088-737F-45CB-B68E-254E46348037}" destId="{5A5FFA88-C948-4069-8E93-59FA12366E83}" srcOrd="18" destOrd="0" presId="urn:microsoft.com/office/officeart/2005/8/layout/target3"/>
    <dgm:cxn modelId="{571247D4-FA06-41DC-AC9C-C4940B90DB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970" y="0"/>
          <a:ext cx="733059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Základní škola a Mateřská škola, Chvalkovice</a:t>
          </a:r>
          <a:endParaRPr lang="cs-CZ" sz="1800" kern="1200" dirty="0"/>
        </a:p>
      </dsp:txBody>
      <dsp:txXfrm>
        <a:off x="1255970" y="0"/>
        <a:ext cx="733059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33059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Kateřina Černá</a:t>
          </a:r>
          <a:endParaRPr lang="cs-CZ" sz="2000" kern="1200" dirty="0"/>
        </a:p>
      </dsp:txBody>
      <dsp:txXfrm>
        <a:off x="1273857" y="407634"/>
        <a:ext cx="733059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33059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Počítačové sítě</a:t>
          </a:r>
          <a:endParaRPr lang="cs-CZ" sz="2000" kern="1200" dirty="0"/>
        </a:p>
      </dsp:txBody>
      <dsp:txXfrm>
        <a:off x="1273857" y="815268"/>
        <a:ext cx="733059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33059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Počítačové sítě – dělení podle velikosti</a:t>
          </a:r>
          <a:endParaRPr lang="cs-CZ" sz="2000" kern="1200" dirty="0"/>
        </a:p>
      </dsp:txBody>
      <dsp:txXfrm>
        <a:off x="1273857" y="1222902"/>
        <a:ext cx="733059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33059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1600" kern="1200" dirty="0" smtClean="0">
              <a:latin typeface="Verdana" pitchFamily="34" charset="0"/>
              <a:ea typeface="Verdana" pitchFamily="34" charset="0"/>
              <a:cs typeface="Verdana" pitchFamily="34" charset="0"/>
            </a:rPr>
            <a:t>CZ.1.07/1.1.05/04.0031</a:t>
          </a:r>
          <a:endParaRPr lang="cs-CZ" sz="1600" kern="1200" dirty="0"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1273857" y="1630536"/>
        <a:ext cx="733059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64410923"/>
              </p:ext>
            </p:extLst>
          </p:nvPr>
        </p:nvGraphicFramePr>
        <p:xfrm>
          <a:off x="179512" y="908720"/>
          <a:ext cx="860444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731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780108"/>
          </a:xfrm>
        </p:spPr>
        <p:txBody>
          <a:bodyPr/>
          <a:lstStyle/>
          <a:p>
            <a:r>
              <a:rPr lang="cs-CZ" dirty="0" smtClean="0"/>
              <a:t>Dělení sítí podle velikosti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03848" y="3068960"/>
            <a:ext cx="6400800" cy="2393279"/>
          </a:xfrm>
        </p:spPr>
        <p:txBody>
          <a:bodyPr>
            <a:normAutofit/>
          </a:bodyPr>
          <a:lstStyle/>
          <a:p>
            <a:pPr marL="800100" lvl="1" indent="-342900" algn="l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</a:rPr>
              <a:t>LAN</a:t>
            </a:r>
          </a:p>
          <a:p>
            <a:pPr marL="800100" lvl="1" indent="-342900" algn="l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</a:rPr>
              <a:t>MAN</a:t>
            </a:r>
          </a:p>
          <a:p>
            <a:pPr marL="800100" lvl="1" indent="-342900" algn="l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bg1"/>
                </a:solidFill>
              </a:rPr>
              <a:t>WAN</a:t>
            </a:r>
          </a:p>
          <a:p>
            <a:pPr marL="342900" indent="-342900" algn="l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2600" dirty="0" smtClean="0"/>
              <a:t>Opakování </a:t>
            </a:r>
            <a:r>
              <a:rPr lang="cs-CZ" sz="2600" dirty="0"/>
              <a:t>látky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187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208911" cy="4065902"/>
          </a:xfrm>
        </p:spPr>
        <p:txBody>
          <a:bodyPr>
            <a:normAutofit fontScale="25000" lnSpcReduction="20000"/>
          </a:bodyPr>
          <a:lstStyle/>
          <a:p>
            <a:pPr marL="365760" indent="-283464">
              <a:buFont typeface="Wingdings 2"/>
              <a:buChar char=""/>
              <a:defRPr/>
            </a:pPr>
            <a:r>
              <a:rPr lang="cs-CZ" sz="11200" b="1" i="1" dirty="0">
                <a:latin typeface="Times New Roman" pitchFamily="18" charset="0"/>
                <a:cs typeface="Times New Roman" pitchFamily="18" charset="0"/>
              </a:rPr>
              <a:t>lokální počítačová síť </a:t>
            </a:r>
          </a:p>
          <a:p>
            <a:pPr marL="365760" indent="-283464">
              <a:buFont typeface="Wingdings 2"/>
              <a:buChar char=""/>
              <a:defRPr/>
            </a:pPr>
            <a:endParaRPr lang="cs-CZ" sz="11200" dirty="0">
              <a:latin typeface="Times New Roman" pitchFamily="18" charset="0"/>
              <a:cs typeface="Times New Roman" pitchFamily="18" charset="0"/>
            </a:endParaRPr>
          </a:p>
          <a:p>
            <a:pPr marL="640398" lvl="1" indent="-283464">
              <a:buFont typeface="Wingdings 2"/>
              <a:buChar char=""/>
              <a:defRPr/>
            </a:pPr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ývá umístěna </a:t>
            </a:r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v malé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oblasti</a:t>
            </a:r>
          </a:p>
          <a:p>
            <a:pPr marL="1207135" lvl="3" indent="-283464">
              <a:buFont typeface="Wingdings 2"/>
              <a:buChar char=""/>
              <a:defRPr/>
            </a:pPr>
            <a:r>
              <a:rPr lang="cs-CZ" sz="9600" b="1" dirty="0" smtClean="0">
                <a:latin typeface="Times New Roman" pitchFamily="18" charset="0"/>
                <a:cs typeface="Times New Roman" pitchFamily="18" charset="0"/>
              </a:rPr>
              <a:t>příklady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– propojení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budov</a:t>
            </a:r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kanceláří</a:t>
            </a:r>
          </a:p>
          <a:p>
            <a:pPr marL="923671" lvl="3" indent="0">
              <a:buNone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                   - v </a:t>
            </a:r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rámci </a:t>
            </a: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jedné organizace</a:t>
            </a:r>
            <a:endParaRPr lang="cs-CZ" sz="9600" dirty="0">
              <a:latin typeface="Times New Roman" pitchFamily="18" charset="0"/>
              <a:cs typeface="Times New Roman" pitchFamily="18" charset="0"/>
            </a:endParaRPr>
          </a:p>
          <a:p>
            <a:pPr marL="640398" lvl="1" indent="-283464">
              <a:buFont typeface="Wingdings 2"/>
              <a:buChar char=""/>
              <a:defRPr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 marL="640398" lvl="1" indent="-283464">
              <a:buFont typeface="Wingdings 2"/>
              <a:buChar char=""/>
              <a:defRPr/>
            </a:pPr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mívá </a:t>
            </a:r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řádově desítky pracovních stanic</a:t>
            </a:r>
          </a:p>
          <a:p>
            <a:pPr marL="640398" lvl="1" indent="-283464">
              <a:buFont typeface="Wingdings 2"/>
              <a:buChar char=""/>
              <a:defRPr/>
            </a:pPr>
            <a:endParaRPr lang="cs-CZ" sz="9600" dirty="0">
              <a:latin typeface="Times New Roman" pitchFamily="18" charset="0"/>
              <a:cs typeface="Times New Roman" pitchFamily="18" charset="0"/>
            </a:endParaRPr>
          </a:p>
          <a:p>
            <a:pPr marL="640398" lvl="1" indent="-283464">
              <a:buFont typeface="Wingdings 2"/>
              <a:buChar char=""/>
              <a:defRPr/>
            </a:pPr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jednotlivé sítě </a:t>
            </a:r>
            <a:r>
              <a:rPr lang="cs-CZ" sz="9600" b="1" dirty="0">
                <a:latin typeface="Times New Roman" pitchFamily="18" charset="0"/>
                <a:cs typeface="Times New Roman" pitchFamily="18" charset="0"/>
              </a:rPr>
              <a:t>LAN</a:t>
            </a:r>
            <a:r>
              <a:rPr lang="cs-CZ" sz="9600" dirty="0">
                <a:latin typeface="Times New Roman" pitchFamily="18" charset="0"/>
                <a:cs typeface="Times New Roman" pitchFamily="18" charset="0"/>
              </a:rPr>
              <a:t> mohou být mezi sebou propojeny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Sít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LAN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Local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Area Network)</a:t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2722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83464">
              <a:buFont typeface="Wingdings 2"/>
              <a:buChar char=""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metropolitní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počítačová síť</a:t>
            </a:r>
          </a:p>
          <a:p>
            <a:pPr marL="82296" indent="0"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65760" indent="-283464">
              <a:buFont typeface="Wingdings 2"/>
              <a:buChar char=""/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středně velké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vzdálenosti</a:t>
            </a:r>
          </a:p>
          <a:p>
            <a:pPr marL="82296" indent="0"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65760" indent="-283464">
              <a:buFont typeface="Wingdings 2"/>
              <a:buChar char="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realizuje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spojení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rámci jedné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lokality</a:t>
            </a:r>
          </a:p>
          <a:p>
            <a:pPr marL="667703" lvl="1" indent="-283464">
              <a:buFont typeface="Wingdings 2"/>
              <a:buChar char="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obvykle města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65760" indent="-283464">
              <a:buFont typeface="Wingdings 2"/>
              <a:buChar char=""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65760" indent="-283464">
              <a:buFont typeface="Wingdings 2"/>
              <a:buChar char=""/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tvořena několika sítěmi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LAN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Síť MAN </a:t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(Metropolitan Area Network)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9968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49877"/>
          </a:xfrm>
        </p:spPr>
        <p:txBody>
          <a:bodyPr>
            <a:normAutofit fontScale="92500" lnSpcReduction="20000"/>
          </a:bodyPr>
          <a:lstStyle/>
          <a:p>
            <a:pPr marL="365760" indent="-283464">
              <a:buFont typeface="Wingdings 2"/>
              <a:buChar char=""/>
              <a:defRPr/>
            </a:pP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globální počítačová síť</a:t>
            </a:r>
          </a:p>
          <a:p>
            <a:pPr marL="365760" indent="-283464">
              <a:buFont typeface="Wingdings 2"/>
              <a:buChar char=""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38455" indent="-283464">
              <a:buFont typeface="Wingdings 2"/>
              <a:buChar char=""/>
              <a:defRPr/>
            </a:pPr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velké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vzdálenosti</a:t>
            </a:r>
          </a:p>
          <a:p>
            <a:pPr marL="54991" indent="0">
              <a:buNone/>
              <a:defRPr/>
            </a:pPr>
            <a:endParaRPr lang="cs-CZ" sz="2600" dirty="0">
              <a:latin typeface="Times New Roman" pitchFamily="18" charset="0"/>
              <a:cs typeface="Times New Roman" pitchFamily="18" charset="0"/>
            </a:endParaRPr>
          </a:p>
          <a:p>
            <a:pPr marL="338455" indent="-283464">
              <a:buFont typeface="Wingdings 2"/>
              <a:buChar char=""/>
              <a:defRPr/>
            </a:pPr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realizuje spojení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obvykle mezi:</a:t>
            </a:r>
          </a:p>
          <a:p>
            <a:pPr marL="640398" lvl="1" indent="-283464">
              <a:buFont typeface="Wingdings 2"/>
              <a:buChar char=""/>
              <a:defRPr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městy</a:t>
            </a:r>
            <a:r>
              <a:rPr lang="cs-CZ" sz="2600" dirty="0">
                <a:latin typeface="Times New Roman" pitchFamily="18" charset="0"/>
                <a:cs typeface="Times New Roman" pitchFamily="18" charset="0"/>
              </a:rPr>
              <a:t>, </a:t>
            </a: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 marL="640398" lvl="1" indent="-283464">
              <a:buFont typeface="Wingdings 2"/>
              <a:buChar char=""/>
              <a:defRPr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státy,</a:t>
            </a:r>
          </a:p>
          <a:p>
            <a:pPr marL="640398" lvl="1" indent="-283464">
              <a:buFont typeface="Wingdings 2"/>
              <a:buChar char=""/>
              <a:defRPr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kontinenty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  <a:p>
            <a:pPr marL="323596" lvl="1" indent="0"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38455" indent="-283464">
              <a:buFont typeface="Wingdings 2"/>
              <a:buChar char=""/>
              <a:defRPr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tvořena </a:t>
            </a:r>
            <a:r>
              <a:rPr lang="cs-CZ" sz="2600" b="1" dirty="0">
                <a:latin typeface="Times New Roman" pitchFamily="18" charset="0"/>
                <a:cs typeface="Times New Roman" pitchFamily="18" charset="0"/>
              </a:rPr>
              <a:t>spojením několika sítí LAN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Síť WAN</a:t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Wide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Area Network)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8648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675467"/>
            <a:ext cx="8064896" cy="3450696"/>
          </a:xfrm>
        </p:spPr>
        <p:txBody>
          <a:bodyPr>
            <a:normAutofit/>
          </a:bodyPr>
          <a:lstStyle/>
          <a:p>
            <a:pPr marL="539496" indent="-457200">
              <a:buFont typeface="+mj-lt"/>
              <a:buAutoNum type="arabicParenR"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Architektura peer – to – peer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jedná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připojení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počítačů formou „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každého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 každým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“</a:t>
            </a:r>
          </a:p>
          <a:p>
            <a:pPr>
              <a:buFont typeface="Wingdings" pitchFamily="2" charset="2"/>
              <a:buChar char="Ø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každý počítač umožňuje nahlédnout na disk jiného počítače </a:t>
            </a:r>
          </a:p>
          <a:p>
            <a:pPr>
              <a:buFont typeface="Wingdings" pitchFamily="2" charset="2"/>
              <a:buChar char="Ø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obvykle neobsahuje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server</a:t>
            </a:r>
          </a:p>
          <a:p>
            <a:pPr>
              <a:buFont typeface="Wingdings" pitchFamily="2" charset="2"/>
              <a:buChar char="Ø"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88900" indent="-6350"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Architektura sítí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739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49877"/>
          </a:xfrm>
        </p:spPr>
        <p:txBody>
          <a:bodyPr>
            <a:normAutofit/>
          </a:bodyPr>
          <a:lstStyle/>
          <a:p>
            <a:pPr marL="546100" indent="-457200">
              <a:buFont typeface="+mj-lt"/>
              <a:buAutoNum type="arabicParenR" startAt="2"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Architektura klient/server</a:t>
            </a:r>
          </a:p>
          <a:p>
            <a:pPr marL="431800" indent="-342900">
              <a:buFont typeface="Wingdings" pitchFamily="2" charset="2"/>
              <a:buChar char="Ø"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31800" indent="-342900">
              <a:buFont typeface="Wingdings" pitchFamily="2" charset="2"/>
              <a:buChar char="Ø"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síť obsahuje server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řídící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chod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sítě</a:t>
            </a:r>
          </a:p>
          <a:p>
            <a:pPr marL="88900" indent="0"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431800" indent="-342900">
              <a:buFont typeface="Wingdings" pitchFamily="2" charset="2"/>
              <a:buChar char="Ø"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erver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obsluhuje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ostatní počítače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88900" indent="0">
              <a:buNone/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využívající jeho služeb pro: </a:t>
            </a:r>
          </a:p>
          <a:p>
            <a:pPr marL="1620520" lvl="4" indent="-342900">
              <a:buFont typeface="Wingdings" pitchFamily="2" charset="2"/>
              <a:buChar char="§"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1620520" lvl="4" indent="-342900">
              <a:buFont typeface="Wingdings" pitchFamily="2" charset="2"/>
              <a:buChar char="§"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diskový prostor ...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88900" indent="-6350"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Architektura sítí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108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4509120"/>
          </a:xfrm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endParaRPr lang="cs-CZ" dirty="0"/>
          </a:p>
          <a:p>
            <a:pPr marL="457200" indent="-457200">
              <a:buAutoNum type="arabicParenR"/>
            </a:pPr>
            <a:r>
              <a:rPr lang="cs-CZ" dirty="0" smtClean="0"/>
              <a:t>Vyjmenuj typy sítí podle velikosti od nejmenší po největší:</a:t>
            </a:r>
            <a:endParaRPr lang="cs-CZ" dirty="0"/>
          </a:p>
          <a:p>
            <a:pPr marL="457200" indent="-457200">
              <a:buAutoNum type="arabicParenR"/>
            </a:pPr>
            <a:endParaRPr lang="cs-CZ" dirty="0"/>
          </a:p>
          <a:p>
            <a:pPr marL="457200" indent="-457200">
              <a:buAutoNum type="arabicParenR"/>
            </a:pPr>
            <a:r>
              <a:rPr lang="cs-CZ" dirty="0" smtClean="0"/>
              <a:t>Jak nazýváme síť MAN?</a:t>
            </a:r>
            <a:endParaRPr lang="cs-CZ" dirty="0"/>
          </a:p>
          <a:p>
            <a:pPr marL="457200" indent="-457200">
              <a:buAutoNum type="arabicParenR"/>
            </a:pPr>
            <a:endParaRPr lang="cs-CZ" dirty="0"/>
          </a:p>
          <a:p>
            <a:pPr marL="457200" indent="-457200">
              <a:buAutoNum type="arabicParenR"/>
            </a:pPr>
            <a:r>
              <a:rPr lang="cs-CZ" dirty="0" smtClean="0"/>
              <a:t>Představuje síť WAN propojení mezi státy?</a:t>
            </a:r>
          </a:p>
          <a:p>
            <a:pPr marL="457200" indent="-457200">
              <a:buAutoNum type="arabicParenR"/>
            </a:pPr>
            <a:endParaRPr lang="cs-CZ" dirty="0" smtClean="0"/>
          </a:p>
          <a:p>
            <a:pPr marL="457200" indent="-457200">
              <a:buAutoNum type="arabicParenR"/>
            </a:pPr>
            <a:r>
              <a:rPr lang="cs-CZ" dirty="0" smtClean="0"/>
              <a:t>Jak se nazývá architektura, která obsahuje server, který řídí chod sítě?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Zopakujeme si</a:t>
            </a:r>
          </a:p>
        </p:txBody>
      </p:sp>
    </p:spTree>
    <p:extLst>
      <p:ext uri="{BB962C8B-B14F-4D97-AF65-F5344CB8AC3E}">
        <p14:creationId xmlns:p14="http://schemas.microsoft.com/office/powerpoint/2010/main" val="2853707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6511925" cy="1143000"/>
          </a:xfrm>
        </p:spPr>
        <p:txBody>
          <a:bodyPr/>
          <a:lstStyle/>
          <a:p>
            <a:r>
              <a:rPr lang="cs-CZ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</a:rPr>
              <a:t>Metodika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700808"/>
            <a:ext cx="8640960" cy="42484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Mgr. Kateřina Černá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Informatika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devátý</a:t>
            </a:r>
          </a:p>
          <a:p>
            <a:pPr marL="0" indent="0">
              <a:lnSpc>
                <a:spcPct val="90000"/>
              </a:lnSpc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Poznámky pro učitele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Prezentace je určena pro výklad nové látky.</a:t>
            </a:r>
          </a:p>
          <a:p>
            <a:pPr marL="0" indent="0">
              <a:lnSpc>
                <a:spcPct val="90000"/>
              </a:lnSpc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cs-CZ" dirty="0" smtClean="0"/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9273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94</TotalTime>
  <Words>229</Words>
  <Application>Microsoft Office PowerPoint</Application>
  <PresentationFormat>Předvádění na obrazovce (4:3)</PresentationFormat>
  <Paragraphs>79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Prezentace aplikace PowerPoint</vt:lpstr>
      <vt:lpstr>Dělení sítí podle velikosti</vt:lpstr>
      <vt:lpstr>Sít LAN  (Local Area Network) </vt:lpstr>
      <vt:lpstr>Síť MAN  (Metropolitan Area Network)</vt:lpstr>
      <vt:lpstr>Síť WAN (Wide Area Network)</vt:lpstr>
      <vt:lpstr>Architektura sítí</vt:lpstr>
      <vt:lpstr>Architektura sítí</vt:lpstr>
      <vt:lpstr>Zopakujeme si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Topologie sítí</dc:title>
  <dc:creator>ucitel</dc:creator>
  <cp:lastModifiedBy>Černá Kateřina</cp:lastModifiedBy>
  <cp:revision>16</cp:revision>
  <dcterms:created xsi:type="dcterms:W3CDTF">2011-09-17T19:25:09Z</dcterms:created>
  <dcterms:modified xsi:type="dcterms:W3CDTF">2012-05-16T08:44:48Z</dcterms:modified>
</cp:coreProperties>
</file>