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9" r:id="rId2"/>
    <p:sldId id="290" r:id="rId3"/>
    <p:sldId id="256" r:id="rId4"/>
    <p:sldId id="257" r:id="rId5"/>
    <p:sldId id="274" r:id="rId6"/>
    <p:sldId id="260" r:id="rId7"/>
    <p:sldId id="261" r:id="rId8"/>
    <p:sldId id="262" r:id="rId9"/>
    <p:sldId id="263" r:id="rId10"/>
    <p:sldId id="280" r:id="rId11"/>
    <p:sldId id="268" r:id="rId12"/>
    <p:sldId id="272" r:id="rId13"/>
    <p:sldId id="275" r:id="rId14"/>
    <p:sldId id="284" r:id="rId15"/>
    <p:sldId id="282" r:id="rId16"/>
    <p:sldId id="276" r:id="rId17"/>
    <p:sldId id="277" r:id="rId18"/>
    <p:sldId id="266" r:id="rId19"/>
    <p:sldId id="285" r:id="rId20"/>
    <p:sldId id="281" r:id="rId21"/>
    <p:sldId id="286" r:id="rId22"/>
    <p:sldId id="273" r:id="rId23"/>
    <p:sldId id="287" r:id="rId2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a:srgbClr val="660033"/>
    <a:srgbClr val="990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58" d="100"/>
          <a:sy n="58" d="100"/>
        </p:scale>
        <p:origin x="-846" y="3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BFC18429-DCD5-458A-9384-F0695BD4AC7C}" type="datetimeFigureOut">
              <a:rPr lang="cs-CZ"/>
              <a:pPr>
                <a:defRPr/>
              </a:pPr>
              <a:t>16.5.2012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0A760846-85AF-4E1E-B5A0-3DCA5BC32FDD}"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C9F0710C-7F5A-4DA0-8D7B-DEAB680C4B3F}" type="datetimeFigureOut">
              <a:rPr lang="cs-CZ"/>
              <a:pPr>
                <a:defRPr/>
              </a:pPr>
              <a:t>16.5.2012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7C38366-71B0-4BE6-8A97-C7966C7DE46D}"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CA2FD5B5-8833-487C-87E9-27231E16268B}" type="datetimeFigureOut">
              <a:rPr lang="cs-CZ"/>
              <a:pPr>
                <a:defRPr/>
              </a:pPr>
              <a:t>16.5.2012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61F1A18-6244-4014-963D-A70E923B3F11}"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BE4973E2-8F3D-4955-986A-11B099D40FA5}" type="datetimeFigureOut">
              <a:rPr lang="cs-CZ"/>
              <a:pPr>
                <a:defRPr/>
              </a:pPr>
              <a:t>16.5.2012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C963EF55-DC83-45BC-B6BF-809A75446684}"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8C10096E-ED7C-416C-9474-8E8148E4E323}" type="datetimeFigureOut">
              <a:rPr lang="cs-CZ"/>
              <a:pPr>
                <a:defRPr/>
              </a:pPr>
              <a:t>16.5.2012</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3B594C6D-2023-477D-A37B-D1C9101754B3}"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99F1BFBA-5F80-4650-A30B-4F1AA1BED817}" type="datetimeFigureOut">
              <a:rPr lang="cs-CZ"/>
              <a:pPr>
                <a:defRPr/>
              </a:pPr>
              <a:t>16.5.2012</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AEB227C8-D935-4B3C-9469-5824022EB581}"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C3A98E2F-7A10-42E7-9369-F72CA2DC83AE}" type="datetimeFigureOut">
              <a:rPr lang="cs-CZ"/>
              <a:pPr>
                <a:defRPr/>
              </a:pPr>
              <a:t>16.5.2012</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2055B61E-0DD5-41C9-83F3-5264B0A8B0ED}"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BD7EFE39-43A0-4F6F-8AD7-E880EBA0BBF6}" type="datetimeFigureOut">
              <a:rPr lang="cs-CZ"/>
              <a:pPr>
                <a:defRPr/>
              </a:pPr>
              <a:t>16.5.2012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5CB5618F-E630-40F1-A492-549DF2DF74D5}"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88FBC937-23CF-439B-ABF4-B6E67202F39C}" type="datetimeFigureOut">
              <a:rPr lang="cs-CZ"/>
              <a:pPr>
                <a:defRPr/>
              </a:pPr>
              <a:t>16.5.2012</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CAFA9D1D-5D3F-4C0B-9AB9-3D9AA8421681}"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8AD68D8A-0748-4C4B-805C-06948ED05953}" type="datetimeFigureOut">
              <a:rPr lang="cs-CZ"/>
              <a:pPr>
                <a:defRPr/>
              </a:pPr>
              <a:t>16.5.2012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4353E735-7F90-44A5-B32F-EC92E140F356}"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84486CFE-5EF9-49EF-9B9F-20D7E56E60BD}" type="datetimeFigureOut">
              <a:rPr lang="cs-CZ"/>
              <a:pPr>
                <a:defRPr/>
              </a:pPr>
              <a:t>16.5.2012</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8ED38B46-1C85-4D88-8D34-E56632F89A68}"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2A6AD571-5ADB-4F8C-AF78-B77EC1A64A31}" type="datetimeFigureOut">
              <a:rPr lang="cs-CZ"/>
              <a:pPr>
                <a:defRPr/>
              </a:pPr>
              <a:t>16.5.2012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pPr>
              <a:defRPr/>
            </a:pPr>
            <a:fld id="{CBBC9748-660F-486C-8E4D-C766FE410FA8}" type="slidenum">
              <a:rPr lang="cs-CZ"/>
              <a:pPr>
                <a:defRPr/>
              </a:pPr>
              <a:t>‹#›</a:t>
            </a:fld>
            <a:endParaRPr lang="cs-CZ"/>
          </a:p>
        </p:txBody>
      </p:sp>
    </p:spTree>
  </p:cSld>
  <p:clrMap bg1="dk1" tx1="lt1" bg2="dk2" tx2="lt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image.tn.nova.cz/media/images/750x750/Apr2009/492403.jpg?d41d"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www.pozitivni-noviny.cz/IMAGES-1/B._Hrabal_-_akce_199.jpg" TargetMode="External"/><Relationship Id="rId3" Type="http://schemas.openxmlformats.org/officeDocument/2006/relationships/hyperlink" Target="http://cs.wikipedia.org/wiki/Bohumil_Hrabal" TargetMode="External"/><Relationship Id="rId7" Type="http://schemas.openxmlformats.org/officeDocument/2006/relationships/hyperlink" Target="http://www.pwf.cz/obrazek/dokument1147/hrabal-final_360x225.jpg" TargetMode="External"/><Relationship Id="rId2" Type="http://schemas.openxmlformats.org/officeDocument/2006/relationships/hyperlink" Target="http://www.blesk.cz/clanek/celebrity/45099/bohumil-hrabal-pad-z-okna-nahoda.html" TargetMode="External"/><Relationship Id="rId1" Type="http://schemas.openxmlformats.org/officeDocument/2006/relationships/slideLayout" Target="../slideLayouts/slideLayout2.xml"/><Relationship Id="rId6" Type="http://schemas.openxmlformats.org/officeDocument/2006/relationships/hyperlink" Target="http://images.swaton.sk/autogramy/sk_spisovatelia/hrabal_foto.jpg" TargetMode="External"/><Relationship Id="rId5" Type="http://schemas.openxmlformats.org/officeDocument/2006/relationships/hyperlink" Target="http://motyl.vzahrade.net/hrabal/samota/index.html" TargetMode="External"/><Relationship Id="rId10" Type="http://schemas.openxmlformats.org/officeDocument/2006/relationships/hyperlink" Target="http://image.tn.nova.cz/media/images/750x750/Apr2009/492403.jpg?d41d" TargetMode="External"/><Relationship Id="rId4" Type="http://schemas.openxmlformats.org/officeDocument/2006/relationships/hyperlink" Target="http://www.slovnikceskeliteratury.cz/showContent.jsp?docId=1445" TargetMode="External"/><Relationship Id="rId9" Type="http://schemas.openxmlformats.org/officeDocument/2006/relationships/hyperlink" Target="http://i3.cn.cz/14/1075738373_hrabal-bohumil.jpg"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gonet.cz/~tri65dnigalerie/porad/250/9/99747c0577c4a1579d00204ffea6b22c.jpg" TargetMode="External"/><Relationship Id="rId13" Type="http://schemas.openxmlformats.org/officeDocument/2006/relationships/hyperlink" Target="http://www.kliculm.de/wp-content/N378883-308c5.jpg" TargetMode="External"/><Relationship Id="rId18" Type="http://schemas.openxmlformats.org/officeDocument/2006/relationships/hyperlink" Target="http://www.filmarena.cz/obrazky/film_2530_2.jpg" TargetMode="External"/><Relationship Id="rId26" Type="http://schemas.openxmlformats.org/officeDocument/2006/relationships/hyperlink" Target="http://static.panoramio.com/photos/original/10818105.jpg" TargetMode="External"/><Relationship Id="rId3" Type="http://schemas.openxmlformats.org/officeDocument/2006/relationships/hyperlink" Target="http://i.sme.sk/vydania/20110824/photo2/sm-0824-012-hrabal.rw.jpg" TargetMode="External"/><Relationship Id="rId21" Type="http://schemas.openxmlformats.org/officeDocument/2006/relationships/hyperlink" Target="http://image.tn.nova.cz/media/epg/65b68c5104143090929f1bc6aed53931.jpg" TargetMode="External"/><Relationship Id="rId7" Type="http://schemas.openxmlformats.org/officeDocument/2006/relationships/hyperlink" Target="http://img.csfd.cz/photos/filmy/0/6665_1_ws.jpg" TargetMode="External"/><Relationship Id="rId12" Type="http://schemas.openxmlformats.org/officeDocument/2006/relationships/hyperlink" Target="http://london.czechcentres.cz/public/galleries/10/9333/postriziny-foto-color-3.jpg?04c6df5d36690806a14fa1ce9c3a6e5a" TargetMode="External"/><Relationship Id="rId17" Type="http://schemas.openxmlformats.org/officeDocument/2006/relationships/hyperlink" Target="http://i.lidovky.cz/10/051/lngal/MEV32db72_N378906_a18c5.jpg" TargetMode="External"/><Relationship Id="rId25" Type="http://schemas.openxmlformats.org/officeDocument/2006/relationships/hyperlink" Target="http://ecx.images-amazon.com/images/I/41BcGZG6UiL._SL500_.jpg" TargetMode="External"/><Relationship Id="rId2" Type="http://schemas.openxmlformats.org/officeDocument/2006/relationships/hyperlink" Target="http://www.pozitivni-noviny.cz/IMAGES-1/B.Hrabal_krmi_kocky_4.jpg" TargetMode="External"/><Relationship Id="rId16" Type="http://schemas.openxmlformats.org/officeDocument/2006/relationships/hyperlink" Target="http://instinkt.tyden.cz/obrazek/4be41777e30b6/07-2-60-bijak-01-4be417eea7c84_400x296.jpg" TargetMode="External"/><Relationship Id="rId20" Type="http://schemas.openxmlformats.org/officeDocument/2006/relationships/hyperlink" Target="http://mrakyvraky.wz.cz/slavn.jpeg" TargetMode="External"/><Relationship Id="rId1" Type="http://schemas.openxmlformats.org/officeDocument/2006/relationships/slideLayout" Target="../slideLayouts/slideLayout2.xml"/><Relationship Id="rId6" Type="http://schemas.openxmlformats.org/officeDocument/2006/relationships/hyperlink" Target="http://www.film-osobnosti.cz/wp-content/uploads/2010/10/postriziny4.jpg" TargetMode="External"/><Relationship Id="rId11" Type="http://schemas.openxmlformats.org/officeDocument/2006/relationships/hyperlink" Target="http://static.freemoviedb.com/imgs/movie_imgs/poster/4d01e00c5e73d621a30007ff/post%C5%99i%C5%BEiny.jpg" TargetMode="External"/><Relationship Id="rId24" Type="http://schemas.openxmlformats.org/officeDocument/2006/relationships/hyperlink" Target="http://www.pivovary.info/view.php?cisloclanku=2008040007" TargetMode="External"/><Relationship Id="rId5" Type="http://schemas.openxmlformats.org/officeDocument/2006/relationships/hyperlink" Target="http://czechcz.blob.core.windows.net/cache/image/itemid-89313/mw-800/mh-600/q-85/89313.jpg" TargetMode="External"/><Relationship Id="rId15" Type="http://schemas.openxmlformats.org/officeDocument/2006/relationships/hyperlink" Target="http://i.idnes.cz/06/081/gal/JUP14dd72_32ONA9B.jpg" TargetMode="External"/><Relationship Id="rId23" Type="http://schemas.openxmlformats.org/officeDocument/2006/relationships/hyperlink" Target="http://img152.imageshack.us/img152/8092/vplayer2008051117500550ba2.jpg" TargetMode="External"/><Relationship Id="rId10" Type="http://schemas.openxmlformats.org/officeDocument/2006/relationships/hyperlink" Target="http://pivni.info/foto/galery276/inspiration-postriziny-varna.jpg" TargetMode="External"/><Relationship Id="rId19" Type="http://schemas.openxmlformats.org/officeDocument/2006/relationships/hyperlink" Target="http://www.topzine.cz/wp-content/uploads/2010/06/slavnosti-snezenek.jpg" TargetMode="External"/><Relationship Id="rId4" Type="http://schemas.openxmlformats.org/officeDocument/2006/relationships/hyperlink" Target="http://www.jirijiru.com/books/havelbook/bohumilhrabalandbillclintonattheutygrapubprague1994.jpg" TargetMode="External"/><Relationship Id="rId9" Type="http://schemas.openxmlformats.org/officeDocument/2006/relationships/hyperlink" Target="http://mm.denik.cz/40/20/postriziny20070627_denik-galerie.jpg" TargetMode="External"/><Relationship Id="rId14" Type="http://schemas.openxmlformats.org/officeDocument/2006/relationships/hyperlink" Target="http://www.odhaleno.cz/images/soutezeni/20090924033429_Hrabal-Bohumil-Ostre-sledovane-vlaky-652411.jpg" TargetMode="External"/><Relationship Id="rId22" Type="http://schemas.openxmlformats.org/officeDocument/2006/relationships/hyperlink" Target="http://img.fdb.cz/galerie/2/26574cdac68d33de57c2c3e303baac.jpg" TargetMode="External"/><Relationship Id="rId27" Type="http://schemas.openxmlformats.org/officeDocument/2006/relationships/hyperlink" Target="http://www.pivovary.info/images/clanky/hrob.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flipH="1">
            <a:off x="8528050" y="3557588"/>
            <a:ext cx="76200" cy="46037"/>
          </a:xfrm>
        </p:spPr>
        <p:txBody>
          <a:bodyPr rtlCol="0">
            <a:normAutofit fontScale="90000"/>
          </a:bodyPr>
          <a:lstStyle/>
          <a:p>
            <a:pPr eaLnBrk="1" fontAlgn="auto" hangingPunct="1">
              <a:spcAft>
                <a:spcPts val="0"/>
              </a:spcAft>
              <a:defRPr/>
            </a:pPr>
            <a:r>
              <a:rPr lang="cs-CZ" dirty="0" smtClean="0"/>
              <a:t/>
            </a:r>
            <a:br>
              <a:rPr lang="cs-CZ" dirty="0" smtClean="0"/>
            </a:br>
            <a:endParaRPr lang="cs-CZ" dirty="0"/>
          </a:p>
        </p:txBody>
      </p:sp>
      <p:sp>
        <p:nvSpPr>
          <p:cNvPr id="3" name="Podnadpis 2"/>
          <p:cNvSpPr>
            <a:spLocks noGrp="1"/>
          </p:cNvSpPr>
          <p:nvPr>
            <p:ph type="subTitle" idx="1"/>
          </p:nvPr>
        </p:nvSpPr>
        <p:spPr>
          <a:xfrm>
            <a:off x="755650" y="476250"/>
            <a:ext cx="7848600" cy="6121400"/>
          </a:xfrm>
        </p:spPr>
        <p:txBody>
          <a:bodyPr rtlCol="0">
            <a:normAutofit/>
          </a:bodyPr>
          <a:lstStyle/>
          <a:p>
            <a:pPr eaLnBrk="1" fontAlgn="auto" hangingPunct="1">
              <a:spcAft>
                <a:spcPts val="0"/>
              </a:spcAft>
              <a:buFont typeface="Arial" pitchFamily="34" charset="0"/>
              <a:buNone/>
              <a:defRPr/>
            </a:pPr>
            <a:r>
              <a:rPr lang="cs-CZ" b="1" dirty="0" smtClean="0"/>
              <a:t> </a:t>
            </a:r>
            <a:endParaRPr lang="cs-CZ" dirty="0" smtClean="0"/>
          </a:p>
          <a:p>
            <a:pPr eaLnBrk="1" fontAlgn="auto" hangingPunct="1">
              <a:spcAft>
                <a:spcPts val="0"/>
              </a:spcAft>
              <a:buFont typeface="Arial" pitchFamily="34" charset="0"/>
              <a:buNone/>
              <a:defRPr/>
            </a:pPr>
            <a:r>
              <a:rPr lang="cs-CZ" b="1" dirty="0" smtClean="0"/>
              <a:t> </a:t>
            </a:r>
            <a:endParaRPr lang="cs-CZ" dirty="0" smtClean="0"/>
          </a:p>
          <a:p>
            <a:pPr eaLnBrk="1" fontAlgn="auto" hangingPunct="1">
              <a:spcAft>
                <a:spcPts val="0"/>
              </a:spcAft>
              <a:buFont typeface="Arial" pitchFamily="34" charset="0"/>
              <a:buNone/>
              <a:defRPr/>
            </a:pPr>
            <a:r>
              <a:rPr lang="cs-CZ" b="1" dirty="0" smtClean="0"/>
              <a:t> </a:t>
            </a:r>
            <a:endParaRPr lang="cs-CZ" dirty="0" smtClean="0"/>
          </a:p>
          <a:p>
            <a:pPr eaLnBrk="1" fontAlgn="auto" hangingPunct="1">
              <a:spcAft>
                <a:spcPts val="0"/>
              </a:spcAft>
              <a:buFont typeface="Arial" pitchFamily="34" charset="0"/>
              <a:buNone/>
              <a:defRPr/>
            </a:pPr>
            <a:r>
              <a:rPr lang="cs-CZ" b="1" dirty="0" smtClean="0"/>
              <a:t> </a:t>
            </a:r>
            <a:endParaRPr lang="cs-CZ" dirty="0" smtClean="0"/>
          </a:p>
          <a:p>
            <a:pPr eaLnBrk="1" fontAlgn="auto" hangingPunct="1">
              <a:spcAft>
                <a:spcPts val="0"/>
              </a:spcAft>
              <a:buFont typeface="Arial" pitchFamily="34" charset="0"/>
              <a:buNone/>
              <a:defRPr/>
            </a:pPr>
            <a:r>
              <a:rPr lang="cs-CZ" b="1" dirty="0" smtClean="0"/>
              <a:t> </a:t>
            </a:r>
            <a:endParaRPr lang="cs-CZ" dirty="0" smtClean="0"/>
          </a:p>
          <a:p>
            <a:pPr eaLnBrk="1" fontAlgn="auto" hangingPunct="1">
              <a:spcAft>
                <a:spcPts val="0"/>
              </a:spcAft>
              <a:buFont typeface="Arial" pitchFamily="34" charset="0"/>
              <a:buNone/>
              <a:defRPr/>
            </a:pPr>
            <a:r>
              <a:rPr lang="cs-CZ" dirty="0" smtClean="0"/>
              <a:t> </a:t>
            </a:r>
          </a:p>
          <a:p>
            <a:pPr eaLnBrk="1" fontAlgn="auto" hangingPunct="1">
              <a:spcAft>
                <a:spcPts val="0"/>
              </a:spcAft>
              <a:buFont typeface="Arial" pitchFamily="34" charset="0"/>
              <a:buNone/>
              <a:defRPr/>
            </a:pPr>
            <a:endParaRPr lang="cs-CZ" dirty="0"/>
          </a:p>
        </p:txBody>
      </p:sp>
      <p:pic>
        <p:nvPicPr>
          <p:cNvPr id="13315" name="il_fi" descr="ANd9GcRjgkvD6ouRqBIQhISS0v6ffxFYBbKyU983P7dvtKDmg2IdZrkjRqDgPrU"/>
          <p:cNvPicPr>
            <a:picLocks noChangeAspect="1" noChangeArrowheads="1"/>
          </p:cNvPicPr>
          <p:nvPr/>
        </p:nvPicPr>
        <p:blipFill>
          <a:blip r:embed="rId2"/>
          <a:srcRect/>
          <a:stretch>
            <a:fillRect/>
          </a:stretch>
        </p:blipFill>
        <p:spPr bwMode="auto">
          <a:xfrm>
            <a:off x="2195513" y="333375"/>
            <a:ext cx="4572000" cy="990600"/>
          </a:xfrm>
          <a:prstGeom prst="rect">
            <a:avLst/>
          </a:prstGeom>
          <a:noFill/>
          <a:ln w="9525">
            <a:noFill/>
            <a:miter lim="800000"/>
            <a:headEnd/>
            <a:tailEnd/>
          </a:ln>
        </p:spPr>
      </p:pic>
      <p:pic>
        <p:nvPicPr>
          <p:cNvPr id="13316" name="Picture 7"/>
          <p:cNvPicPr>
            <a:picLocks noChangeAspect="1" noChangeArrowheads="1"/>
          </p:cNvPicPr>
          <p:nvPr/>
        </p:nvPicPr>
        <p:blipFill>
          <a:blip r:embed="rId3">
            <a:clrChange>
              <a:clrFrom>
                <a:srgbClr val="7D5C33"/>
              </a:clrFrom>
              <a:clrTo>
                <a:srgbClr val="7D5C33">
                  <a:alpha val="0"/>
                </a:srgbClr>
              </a:clrTo>
            </a:clrChange>
            <a:lum bright="42000" contrast="-48000"/>
          </a:blip>
          <a:srcRect/>
          <a:stretch>
            <a:fillRect/>
          </a:stretch>
        </p:blipFill>
        <p:spPr bwMode="auto">
          <a:xfrm>
            <a:off x="3276600" y="4791075"/>
            <a:ext cx="2595563" cy="1814513"/>
          </a:xfrm>
          <a:prstGeom prst="rect">
            <a:avLst/>
          </a:prstGeom>
          <a:noFill/>
          <a:ln w="9525">
            <a:noFill/>
            <a:miter lim="800000"/>
            <a:headEnd/>
            <a:tailEnd/>
          </a:ln>
        </p:spPr>
      </p:pic>
      <p:sp>
        <p:nvSpPr>
          <p:cNvPr id="13317" name="Rectangle 9"/>
          <p:cNvSpPr>
            <a:spLocks noChangeArrowheads="1"/>
          </p:cNvSpPr>
          <p:nvPr/>
        </p:nvSpPr>
        <p:spPr bwMode="auto">
          <a:xfrm>
            <a:off x="449263" y="457200"/>
            <a:ext cx="9144000" cy="457200"/>
          </a:xfrm>
          <a:prstGeom prst="rect">
            <a:avLst/>
          </a:prstGeom>
          <a:noFill/>
          <a:ln w="9525">
            <a:noFill/>
            <a:miter lim="800000"/>
            <a:headEnd/>
            <a:tailEnd/>
          </a:ln>
        </p:spPr>
        <p:txBody>
          <a:bodyPr wrap="none" anchor="ctr">
            <a:spAutoFit/>
          </a:bodyPr>
          <a:lstStyle/>
          <a:p>
            <a:endParaRPr lang="cs-CZ">
              <a:cs typeface="Arial" charset="0"/>
            </a:endParaRPr>
          </a:p>
        </p:txBody>
      </p:sp>
      <p:sp>
        <p:nvSpPr>
          <p:cNvPr id="13318" name="TextovéPole 16"/>
          <p:cNvSpPr txBox="1">
            <a:spLocks noChangeArrowheads="1"/>
          </p:cNvSpPr>
          <p:nvPr/>
        </p:nvSpPr>
        <p:spPr bwMode="auto">
          <a:xfrm>
            <a:off x="1258888" y="1628775"/>
            <a:ext cx="6913562" cy="3113088"/>
          </a:xfrm>
          <a:prstGeom prst="rect">
            <a:avLst/>
          </a:prstGeom>
          <a:noFill/>
          <a:ln w="9525">
            <a:noFill/>
            <a:miter lim="800000"/>
            <a:headEnd/>
            <a:tailEnd/>
          </a:ln>
        </p:spPr>
        <p:txBody>
          <a:bodyPr>
            <a:spAutoFit/>
          </a:bodyPr>
          <a:lstStyle/>
          <a:p>
            <a:r>
              <a:rPr lang="cs-CZ">
                <a:latin typeface="Calibri" pitchFamily="34" charset="0"/>
              </a:rPr>
              <a:t> </a:t>
            </a:r>
          </a:p>
          <a:p>
            <a:r>
              <a:rPr lang="cs-CZ" b="1">
                <a:latin typeface="Calibri" pitchFamily="34" charset="0"/>
              </a:rPr>
              <a:t>Základní škola Frýdlant nad Ostravicí, Komenského 420, </a:t>
            </a:r>
          </a:p>
          <a:p>
            <a:r>
              <a:rPr lang="cs-CZ" b="1">
                <a:latin typeface="Calibri" pitchFamily="34" charset="0"/>
              </a:rPr>
              <a:t>                      příspěvková organizace </a:t>
            </a:r>
          </a:p>
          <a:p>
            <a:endParaRPr lang="cs-CZ">
              <a:latin typeface="Calibri" pitchFamily="34" charset="0"/>
            </a:endParaRPr>
          </a:p>
          <a:p>
            <a:r>
              <a:rPr lang="cs-CZ" b="1">
                <a:latin typeface="Calibri" pitchFamily="34" charset="0"/>
              </a:rPr>
              <a:t>Název projektu:		Učíme obrazem </a:t>
            </a:r>
            <a:endParaRPr lang="cs-CZ">
              <a:latin typeface="Calibri" pitchFamily="34" charset="0"/>
            </a:endParaRPr>
          </a:p>
          <a:p>
            <a:r>
              <a:rPr lang="cs-CZ" b="1">
                <a:latin typeface="Calibri" pitchFamily="34" charset="0"/>
              </a:rPr>
              <a:t>Šablona:			III/2 </a:t>
            </a:r>
            <a:endParaRPr lang="cs-CZ">
              <a:latin typeface="Calibri" pitchFamily="34" charset="0"/>
            </a:endParaRPr>
          </a:p>
          <a:p>
            <a:r>
              <a:rPr lang="cs-CZ" b="1">
                <a:latin typeface="Calibri" pitchFamily="34" charset="0"/>
              </a:rPr>
              <a:t>Název výstupu:		Pracovní list- literatura</a:t>
            </a:r>
            <a:endParaRPr lang="cs-CZ">
              <a:latin typeface="Calibri" pitchFamily="34" charset="0"/>
            </a:endParaRPr>
          </a:p>
          <a:p>
            <a:r>
              <a:rPr lang="cs-CZ" b="1">
                <a:latin typeface="Calibri" pitchFamily="34" charset="0"/>
              </a:rPr>
              <a:t>                                                     Bohumil Hrabal</a:t>
            </a:r>
            <a:r>
              <a:rPr lang="cs-CZ" b="1"/>
              <a:t> (EUPŠČj8), Čj 9.r.</a:t>
            </a:r>
            <a:r>
              <a:rPr lang="cs-CZ" b="1">
                <a:latin typeface="Calibri" pitchFamily="34" charset="0"/>
              </a:rPr>
              <a:t> </a:t>
            </a:r>
            <a:endParaRPr lang="cs-CZ">
              <a:latin typeface="Calibri" pitchFamily="34" charset="0"/>
            </a:endParaRPr>
          </a:p>
          <a:p>
            <a:r>
              <a:rPr lang="cs-CZ" b="1">
                <a:latin typeface="Calibri" pitchFamily="34" charset="0"/>
              </a:rPr>
              <a:t>Zpracoval:	                  Mgr. Petra Pánková</a:t>
            </a:r>
            <a:endParaRPr lang="cs-CZ">
              <a:latin typeface="Calibri" pitchFamily="34" charset="0"/>
            </a:endParaRPr>
          </a:p>
          <a:p>
            <a:r>
              <a:rPr lang="cs-CZ" b="1">
                <a:latin typeface="Calibri" pitchFamily="34" charset="0"/>
              </a:rPr>
              <a:t> </a:t>
            </a:r>
            <a:endParaRPr lang="cs-CZ">
              <a:latin typeface="Calibri" pitchFamily="34" charset="0"/>
            </a:endParaRPr>
          </a:p>
          <a:p>
            <a:endParaRPr lang="cs-CZ">
              <a:latin typeface="Calibri"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Zástupný symbol pro obsah 2"/>
          <p:cNvSpPr>
            <a:spLocks noGrp="1"/>
          </p:cNvSpPr>
          <p:nvPr>
            <p:ph idx="1"/>
          </p:nvPr>
        </p:nvSpPr>
        <p:spPr>
          <a:xfrm>
            <a:off x="250825" y="260350"/>
            <a:ext cx="8435975" cy="5865813"/>
          </a:xfrm>
        </p:spPr>
        <p:txBody>
          <a:bodyPr/>
          <a:lstStyle/>
          <a:p>
            <a:pPr eaLnBrk="1" hangingPunct="1">
              <a:buFont typeface="Arial" charset="0"/>
              <a:buNone/>
            </a:pPr>
            <a:r>
              <a:rPr lang="cs-CZ" dirty="0" smtClean="0"/>
              <a:t> </a:t>
            </a:r>
          </a:p>
          <a:p>
            <a:pPr eaLnBrk="1" hangingPunct="1">
              <a:buFont typeface="Arial" charset="0"/>
              <a:buNone/>
            </a:pPr>
            <a:r>
              <a:rPr lang="cs-CZ" dirty="0" smtClean="0">
                <a:latin typeface="Arial" charset="0"/>
              </a:rPr>
              <a:t>    </a:t>
            </a:r>
            <a:r>
              <a:rPr lang="cs-CZ" dirty="0" smtClean="0"/>
              <a:t>Anotace:</a:t>
            </a:r>
          </a:p>
          <a:p>
            <a:pPr eaLnBrk="1" hangingPunct="1">
              <a:buFont typeface="Arial" charset="0"/>
              <a:buNone/>
            </a:pPr>
            <a:endParaRPr lang="cs-CZ" dirty="0" smtClean="0"/>
          </a:p>
          <a:p>
            <a:pPr eaLnBrk="1" hangingPunct="1">
              <a:buFont typeface="Arial" charset="0"/>
              <a:buNone/>
            </a:pPr>
            <a:r>
              <a:rPr lang="cs-CZ" dirty="0" smtClean="0"/>
              <a:t>     DUM je zaměřen na osobnost B. Hrabala</a:t>
            </a:r>
          </a:p>
          <a:p>
            <a:pPr eaLnBrk="1" hangingPunct="1">
              <a:buFont typeface="Arial" charset="0"/>
              <a:buNone/>
            </a:pPr>
            <a:r>
              <a:rPr lang="cs-CZ" dirty="0" smtClean="0"/>
              <a:t>     a jeho dílo </a:t>
            </a:r>
            <a:r>
              <a:rPr lang="cs-CZ" dirty="0" smtClean="0"/>
              <a:t>(filmové </a:t>
            </a:r>
            <a:r>
              <a:rPr lang="cs-CZ" dirty="0" smtClean="0"/>
              <a:t>zpracování).</a:t>
            </a:r>
          </a:p>
          <a:p>
            <a:pPr eaLnBrk="1" hangingPunct="1">
              <a:buFont typeface="Arial" charset="0"/>
              <a:buNone/>
            </a:pPr>
            <a:endParaRPr lang="cs-CZ" dirty="0" smtClean="0"/>
          </a:p>
          <a:p>
            <a:pPr eaLnBrk="1" hangingPunct="1">
              <a:buFont typeface="Arial" charset="0"/>
              <a:buNone/>
            </a:pPr>
            <a:endParaRPr lang="cs-CZ" dirty="0" smtClean="0"/>
          </a:p>
          <a:p>
            <a:pPr eaLnBrk="1" hangingPunct="1">
              <a:buFont typeface="Arial" charset="0"/>
              <a:buNone/>
            </a:pPr>
            <a:r>
              <a:rPr lang="cs-CZ" dirty="0" smtClean="0"/>
              <a:t>     DUM  vytvořen: 1. 11. 2011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2" descr="http://motyl.vzahrade.net/hrabal/hrabal.jpg"/>
          <p:cNvPicPr>
            <a:picLocks noChangeAspect="1" noChangeArrowheads="1"/>
          </p:cNvPicPr>
          <p:nvPr/>
        </p:nvPicPr>
        <p:blipFill>
          <a:blip r:embed="rId2"/>
          <a:srcRect/>
          <a:stretch>
            <a:fillRect/>
          </a:stretch>
        </p:blipFill>
        <p:spPr bwMode="auto">
          <a:xfrm>
            <a:off x="539750" y="3141663"/>
            <a:ext cx="4286250" cy="3600450"/>
          </a:xfrm>
          <a:prstGeom prst="rect">
            <a:avLst/>
          </a:prstGeom>
          <a:noFill/>
          <a:ln w="9525">
            <a:noFill/>
            <a:miter lim="800000"/>
            <a:headEnd/>
            <a:tailEnd/>
          </a:ln>
        </p:spPr>
      </p:pic>
      <p:pic>
        <p:nvPicPr>
          <p:cNvPr id="15362" name="Picture 4" descr="http://www.pwf.cz/obrazek/dokument1147/hrabal-final_360x225.jpg"/>
          <p:cNvPicPr>
            <a:picLocks noChangeAspect="1" noChangeArrowheads="1"/>
          </p:cNvPicPr>
          <p:nvPr/>
        </p:nvPicPr>
        <p:blipFill>
          <a:blip r:embed="rId3"/>
          <a:srcRect/>
          <a:stretch>
            <a:fillRect/>
          </a:stretch>
        </p:blipFill>
        <p:spPr bwMode="auto">
          <a:xfrm>
            <a:off x="5076825" y="188913"/>
            <a:ext cx="3429000" cy="2143125"/>
          </a:xfrm>
          <a:prstGeom prst="rect">
            <a:avLst/>
          </a:prstGeom>
          <a:noFill/>
          <a:ln w="9525">
            <a:noFill/>
            <a:miter lim="800000"/>
            <a:headEnd/>
            <a:tailEnd/>
          </a:ln>
        </p:spPr>
      </p:pic>
      <p:pic>
        <p:nvPicPr>
          <p:cNvPr id="15363" name="Picture 6" descr="http://www.pozitivni-noviny.cz/IMAGES-1/B._Hrabal_-_akce_199.jpg"/>
          <p:cNvPicPr>
            <a:picLocks noChangeAspect="1" noChangeArrowheads="1"/>
          </p:cNvPicPr>
          <p:nvPr/>
        </p:nvPicPr>
        <p:blipFill>
          <a:blip r:embed="rId4"/>
          <a:srcRect/>
          <a:stretch>
            <a:fillRect/>
          </a:stretch>
        </p:blipFill>
        <p:spPr bwMode="auto">
          <a:xfrm>
            <a:off x="3779838" y="3068638"/>
            <a:ext cx="4892675" cy="3319462"/>
          </a:xfrm>
          <a:prstGeom prst="rect">
            <a:avLst/>
          </a:prstGeom>
          <a:noFill/>
          <a:ln w="9525">
            <a:noFill/>
            <a:miter lim="800000"/>
            <a:headEnd/>
            <a:tailEnd/>
          </a:ln>
        </p:spPr>
      </p:pic>
      <p:sp>
        <p:nvSpPr>
          <p:cNvPr id="15364" name="TextovéPole 7"/>
          <p:cNvSpPr txBox="1">
            <a:spLocks noChangeArrowheads="1"/>
          </p:cNvSpPr>
          <p:nvPr/>
        </p:nvSpPr>
        <p:spPr bwMode="auto">
          <a:xfrm>
            <a:off x="2700338" y="2276475"/>
            <a:ext cx="6119812" cy="708025"/>
          </a:xfrm>
          <a:prstGeom prst="rect">
            <a:avLst/>
          </a:prstGeom>
          <a:noFill/>
          <a:ln w="9525">
            <a:noFill/>
            <a:miter lim="800000"/>
            <a:headEnd/>
            <a:tailEnd/>
          </a:ln>
        </p:spPr>
        <p:txBody>
          <a:bodyPr>
            <a:spAutoFit/>
          </a:bodyPr>
          <a:lstStyle/>
          <a:p>
            <a:r>
              <a:rPr lang="cs-CZ" sz="4000" b="1">
                <a:solidFill>
                  <a:srgbClr val="FF0000"/>
                </a:solidFill>
                <a:latin typeface="Calibri" pitchFamily="34" charset="0"/>
              </a:rPr>
              <a:t>Bohumil Hrabal (1914-1997)</a:t>
            </a:r>
          </a:p>
        </p:txBody>
      </p:sp>
      <p:pic>
        <p:nvPicPr>
          <p:cNvPr id="15365" name="Picture 2" descr="http://images.swaton.sk/autogramy/sk_spisovatelia/hrabal_foto.jpg"/>
          <p:cNvPicPr>
            <a:picLocks noChangeAspect="1" noChangeArrowheads="1"/>
          </p:cNvPicPr>
          <p:nvPr/>
        </p:nvPicPr>
        <p:blipFill>
          <a:blip r:embed="rId5"/>
          <a:srcRect/>
          <a:stretch>
            <a:fillRect/>
          </a:stretch>
        </p:blipFill>
        <p:spPr bwMode="auto">
          <a:xfrm>
            <a:off x="3132138" y="115888"/>
            <a:ext cx="1517650" cy="2209800"/>
          </a:xfrm>
          <a:prstGeom prst="rect">
            <a:avLst/>
          </a:prstGeom>
          <a:noFill/>
          <a:ln w="9525">
            <a:noFill/>
            <a:miter lim="800000"/>
            <a:headEnd/>
            <a:tailEnd/>
          </a:ln>
        </p:spPr>
      </p:pic>
      <p:pic>
        <p:nvPicPr>
          <p:cNvPr id="15366" name="Picture 2" descr="http://i3.cn.cz/14/1075738373_hrabal-bohumil.jpg"/>
          <p:cNvPicPr>
            <a:picLocks noChangeAspect="1" noChangeArrowheads="1"/>
          </p:cNvPicPr>
          <p:nvPr/>
        </p:nvPicPr>
        <p:blipFill>
          <a:blip r:embed="rId6"/>
          <a:srcRect/>
          <a:stretch>
            <a:fillRect/>
          </a:stretch>
        </p:blipFill>
        <p:spPr bwMode="auto">
          <a:xfrm>
            <a:off x="250825" y="115888"/>
            <a:ext cx="2305050" cy="33115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750" y="274638"/>
            <a:ext cx="8147050" cy="777875"/>
          </a:xfrm>
        </p:spPr>
        <p:txBody>
          <a:bodyPr rtlCol="0">
            <a:normAutofit fontScale="90000"/>
          </a:bodyPr>
          <a:lstStyle/>
          <a:p>
            <a:pPr eaLnBrk="1" fontAlgn="auto" hangingPunct="1">
              <a:spcAft>
                <a:spcPts val="0"/>
              </a:spcAft>
              <a:defRPr/>
            </a:pPr>
            <a:r>
              <a:rPr lang="cs-CZ" sz="6000" b="1" dirty="0" smtClean="0">
                <a:solidFill>
                  <a:srgbClr val="800000"/>
                </a:solidFill>
              </a:rPr>
              <a:t>Život B. Hrabala</a:t>
            </a:r>
            <a:endParaRPr lang="cs-CZ" sz="6000" b="1" dirty="0">
              <a:solidFill>
                <a:srgbClr val="800000"/>
              </a:solidFill>
            </a:endParaRPr>
          </a:p>
        </p:txBody>
      </p:sp>
      <p:sp>
        <p:nvSpPr>
          <p:cNvPr id="3" name="Zástupný symbol pro obsah 2"/>
          <p:cNvSpPr>
            <a:spLocks noGrp="1"/>
          </p:cNvSpPr>
          <p:nvPr>
            <p:ph idx="1"/>
          </p:nvPr>
        </p:nvSpPr>
        <p:spPr>
          <a:xfrm>
            <a:off x="179388" y="1125538"/>
            <a:ext cx="8856662" cy="5732462"/>
          </a:xfrm>
        </p:spPr>
        <p:txBody>
          <a:bodyPr rtlCol="0">
            <a:normAutofit fontScale="62500" lnSpcReduction="20000"/>
          </a:bodyPr>
          <a:lstStyle/>
          <a:p>
            <a:pPr algn="just" eaLnBrk="1" fontAlgn="auto" hangingPunct="1">
              <a:spcAft>
                <a:spcPts val="0"/>
              </a:spcAft>
              <a:buFont typeface="Arial" pitchFamily="34" charset="0"/>
              <a:buNone/>
              <a:defRPr/>
            </a:pPr>
            <a:r>
              <a:rPr lang="cs-CZ" b="1" dirty="0" smtClean="0">
                <a:solidFill>
                  <a:srgbClr val="800000"/>
                </a:solidFill>
              </a:rPr>
              <a:t>      Spisovatel </a:t>
            </a:r>
            <a:r>
              <a:rPr lang="cs-CZ" b="1" dirty="0" smtClean="0">
                <a:solidFill>
                  <a:srgbClr val="FFFF00"/>
                </a:solidFill>
              </a:rPr>
              <a:t>Bohumil Hrabal</a:t>
            </a:r>
            <a:r>
              <a:rPr lang="cs-CZ" b="1" dirty="0" smtClean="0">
                <a:solidFill>
                  <a:srgbClr val="800000"/>
                </a:solidFill>
              </a:rPr>
              <a:t>, jeden z nejoriginálnějších a nejznámějších českých literátů, se svojí matce Marii Kiliánové narodil v Brně 28. března </a:t>
            </a:r>
            <a:r>
              <a:rPr lang="cs-CZ" b="1" dirty="0" smtClean="0">
                <a:solidFill>
                  <a:srgbClr val="FFFF00"/>
                </a:solidFill>
              </a:rPr>
              <a:t>1914</a:t>
            </a:r>
            <a:r>
              <a:rPr lang="cs-CZ" b="1" dirty="0" smtClean="0">
                <a:solidFill>
                  <a:srgbClr val="800000"/>
                </a:solidFill>
              </a:rPr>
              <a:t> jako nemanželské dítě. Otčím </a:t>
            </a:r>
            <a:r>
              <a:rPr lang="cs-CZ" b="1" dirty="0" err="1" smtClean="0">
                <a:solidFill>
                  <a:srgbClr val="800000"/>
                </a:solidFill>
              </a:rPr>
              <a:t>Francin</a:t>
            </a:r>
            <a:r>
              <a:rPr lang="cs-CZ" b="1" dirty="0" smtClean="0">
                <a:solidFill>
                  <a:srgbClr val="800000"/>
                </a:solidFill>
              </a:rPr>
              <a:t> přijal dítě za své až po svatbě, kdy se stává správcem pivovaru nejprve v </a:t>
            </a:r>
            <a:r>
              <a:rPr lang="cs-CZ" b="1" dirty="0" err="1" smtClean="0">
                <a:solidFill>
                  <a:srgbClr val="800000"/>
                </a:solidFill>
              </a:rPr>
              <a:t>Polné</a:t>
            </a:r>
            <a:r>
              <a:rPr lang="cs-CZ" b="1" dirty="0" smtClean="0">
                <a:solidFill>
                  <a:srgbClr val="800000"/>
                </a:solidFill>
              </a:rPr>
              <a:t> a později v </a:t>
            </a:r>
            <a:r>
              <a:rPr lang="cs-CZ" b="1" dirty="0" smtClean="0">
                <a:solidFill>
                  <a:srgbClr val="FFFF00"/>
                </a:solidFill>
              </a:rPr>
              <a:t>Nymburce</a:t>
            </a:r>
            <a:r>
              <a:rPr lang="cs-CZ" b="1" dirty="0" smtClean="0">
                <a:solidFill>
                  <a:srgbClr val="800000"/>
                </a:solidFill>
              </a:rPr>
              <a:t>. Sem za čas přichází i otčímův bratr - obuvník Josef Hrabal. Nekonečný vodopád příběhů živelného </a:t>
            </a:r>
            <a:r>
              <a:rPr lang="cs-CZ" b="1" dirty="0" smtClean="0">
                <a:solidFill>
                  <a:srgbClr val="FFFF00"/>
                </a:solidFill>
              </a:rPr>
              <a:t>Pepina</a:t>
            </a:r>
            <a:r>
              <a:rPr lang="cs-CZ" b="1" dirty="0" smtClean="0">
                <a:solidFill>
                  <a:srgbClr val="800000"/>
                </a:solidFill>
              </a:rPr>
              <a:t> byl prvním velkým zdrojem inspirace a strýc se stává jednou z prvních velkých postav, která dal Hrabal světové literatuře. Studnicí námětů byl pro spisovatele každodenní život, jednání obyčejných postaviček okolo a v neposlední řadě i prostředí pražských hospod a bufetů.</a:t>
            </a:r>
          </a:p>
          <a:p>
            <a:pPr algn="just" eaLnBrk="1" fontAlgn="auto" hangingPunct="1">
              <a:spcAft>
                <a:spcPts val="0"/>
              </a:spcAft>
              <a:buFont typeface="Arial" pitchFamily="34" charset="0"/>
              <a:buNone/>
              <a:defRPr/>
            </a:pPr>
            <a:r>
              <a:rPr lang="cs-CZ" b="1" dirty="0">
                <a:solidFill>
                  <a:srgbClr val="800000"/>
                </a:solidFill>
              </a:rPr>
              <a:t> </a:t>
            </a:r>
            <a:r>
              <a:rPr lang="cs-CZ" b="1" dirty="0" smtClean="0">
                <a:solidFill>
                  <a:srgbClr val="800000"/>
                </a:solidFill>
              </a:rPr>
              <a:t>   „Hrabal sem chodíval, snad odnepaměti. Je samozřejmé, že dokud byl mladší a měl řadu povinností, stavoval se jen občas. Posledních deset let chodíval jednou týdně, později dvakrát, ale v některých obdobích skoro každý den," vzpomínají štamgasti </a:t>
            </a:r>
            <a:r>
              <a:rPr lang="cs-CZ" b="1" dirty="0" smtClean="0">
                <a:solidFill>
                  <a:srgbClr val="FFFF00"/>
                </a:solidFill>
              </a:rPr>
              <a:t>Pivnice U Zlatého tygra</a:t>
            </a:r>
            <a:r>
              <a:rPr lang="cs-CZ" b="1" dirty="0" smtClean="0">
                <a:solidFill>
                  <a:srgbClr val="800000"/>
                </a:solidFill>
              </a:rPr>
              <a:t>, kde se spisovatel setkal i s americkým prezidentem </a:t>
            </a:r>
            <a:r>
              <a:rPr lang="cs-CZ" b="1" dirty="0" err="1" smtClean="0">
                <a:solidFill>
                  <a:srgbClr val="800000"/>
                </a:solidFill>
              </a:rPr>
              <a:t>Billem</a:t>
            </a:r>
            <a:r>
              <a:rPr lang="cs-CZ" b="1" dirty="0" smtClean="0">
                <a:solidFill>
                  <a:srgbClr val="800000"/>
                </a:solidFill>
              </a:rPr>
              <a:t> Clintonem. Spisovatel strávil poslední dny svého života v nemocničním pokoji ortopedické kliniky v pátém patře nemocnice na Bulovce. Bohumil Hrabal zemřel 3. února </a:t>
            </a:r>
            <a:r>
              <a:rPr lang="cs-CZ" b="1" dirty="0" smtClean="0">
                <a:solidFill>
                  <a:srgbClr val="FFFF00"/>
                </a:solidFill>
              </a:rPr>
              <a:t>1997 </a:t>
            </a:r>
            <a:r>
              <a:rPr lang="cs-CZ" b="1" dirty="0" smtClean="0">
                <a:solidFill>
                  <a:srgbClr val="800000"/>
                </a:solidFill>
              </a:rPr>
              <a:t>při pádu z okna, ze kterého vypadl, když prý krmil ptáky na římse. Nepodařilo se zjistit, zda šlo o nešťastnou náhodu, nebo se jeden z nejznámějších českých spisovatelů rozhodl pro dobrovolný odchod ze světa. U starého nemocného muže by to nebylo nemožné.</a:t>
            </a:r>
          </a:p>
          <a:p>
            <a:pPr eaLnBrk="1" fontAlgn="auto" hangingPunct="1">
              <a:spcAft>
                <a:spcPts val="0"/>
              </a:spcAft>
              <a:buFont typeface="Arial" pitchFamily="34" charset="0"/>
              <a:buChar char="•"/>
              <a:defRPr/>
            </a:pPr>
            <a:endParaRPr lang="cs-CZ" b="1" dirty="0">
              <a:solidFill>
                <a:srgbClr val="800000"/>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750" y="1125538"/>
            <a:ext cx="8434388" cy="5360987"/>
          </a:xfrm>
        </p:spPr>
        <p:txBody>
          <a:bodyPr rtlCol="0">
            <a:normAutofit fontScale="85000" lnSpcReduction="10000"/>
          </a:bodyPr>
          <a:lstStyle/>
          <a:p>
            <a:pPr algn="just" eaLnBrk="1" fontAlgn="auto" hangingPunct="1">
              <a:spcAft>
                <a:spcPts val="0"/>
              </a:spcAft>
              <a:buFont typeface="Arial" pitchFamily="34" charset="0"/>
              <a:buNone/>
              <a:defRPr/>
            </a:pPr>
            <a:r>
              <a:rPr lang="cs-CZ" dirty="0" smtClean="0">
                <a:solidFill>
                  <a:srgbClr val="660033"/>
                </a:solidFill>
              </a:rPr>
              <a:t>    Po maturitě na reálce, kterou s obtížemi dokončil, neboť několikrát </a:t>
            </a:r>
            <a:r>
              <a:rPr lang="cs-CZ" dirty="0" smtClean="0">
                <a:solidFill>
                  <a:srgbClr val="FFFF00"/>
                </a:solidFill>
              </a:rPr>
              <a:t>propadl</a:t>
            </a:r>
            <a:r>
              <a:rPr lang="cs-CZ" dirty="0" smtClean="0">
                <a:solidFill>
                  <a:srgbClr val="660033"/>
                </a:solidFill>
              </a:rPr>
              <a:t>, studoval Hrabal na právnické fakultě Univerzity Karlovy v Praze, navštěvoval však rovněž přednášky z dějin literatury, umění a filosofie. Vinou uzavření vysokých škol v období okupace mohl svá studia dokončit až v roce 1946. </a:t>
            </a:r>
          </a:p>
          <a:p>
            <a:pPr algn="just" eaLnBrk="1" fontAlgn="auto" hangingPunct="1">
              <a:spcAft>
                <a:spcPts val="0"/>
              </a:spcAft>
              <a:buFont typeface="Arial" pitchFamily="34" charset="0"/>
              <a:buNone/>
              <a:defRPr/>
            </a:pPr>
            <a:r>
              <a:rPr lang="cs-CZ" dirty="0">
                <a:solidFill>
                  <a:srgbClr val="660033"/>
                </a:solidFill>
              </a:rPr>
              <a:t> </a:t>
            </a:r>
            <a:r>
              <a:rPr lang="cs-CZ" dirty="0" smtClean="0">
                <a:solidFill>
                  <a:srgbClr val="660033"/>
                </a:solidFill>
              </a:rPr>
              <a:t>   Během války pracoval jako </a:t>
            </a:r>
            <a:r>
              <a:rPr lang="cs-CZ" dirty="0" smtClean="0">
                <a:solidFill>
                  <a:srgbClr val="FFFF00"/>
                </a:solidFill>
              </a:rPr>
              <a:t>železniční dělník </a:t>
            </a:r>
            <a:r>
              <a:rPr lang="cs-CZ" dirty="0" smtClean="0">
                <a:solidFill>
                  <a:srgbClr val="660033"/>
                </a:solidFill>
              </a:rPr>
              <a:t>a </a:t>
            </a:r>
            <a:r>
              <a:rPr lang="cs-CZ" dirty="0" smtClean="0">
                <a:solidFill>
                  <a:srgbClr val="FFFF00"/>
                </a:solidFill>
              </a:rPr>
              <a:t>výpravčí</a:t>
            </a:r>
            <a:r>
              <a:rPr lang="cs-CZ" dirty="0" smtClean="0">
                <a:solidFill>
                  <a:srgbClr val="660033"/>
                </a:solidFill>
              </a:rPr>
              <a:t> v </a:t>
            </a:r>
            <a:r>
              <a:rPr lang="cs-CZ" dirty="0" err="1" smtClean="0">
                <a:solidFill>
                  <a:srgbClr val="660033"/>
                </a:solidFill>
              </a:rPr>
              <a:t>Kostomlatech</a:t>
            </a:r>
            <a:r>
              <a:rPr lang="cs-CZ" dirty="0" smtClean="0">
                <a:solidFill>
                  <a:srgbClr val="660033"/>
                </a:solidFill>
              </a:rPr>
              <a:t>, což se odrazilo i v jeho literární tvorbě. Vystřídal i profese jako </a:t>
            </a:r>
            <a:r>
              <a:rPr lang="cs-CZ" dirty="0" smtClean="0">
                <a:solidFill>
                  <a:srgbClr val="FFFF00"/>
                </a:solidFill>
              </a:rPr>
              <a:t>pojišťovací agent, obchodní cestující</a:t>
            </a:r>
            <a:r>
              <a:rPr lang="cs-CZ" dirty="0" smtClean="0">
                <a:solidFill>
                  <a:srgbClr val="660033"/>
                </a:solidFill>
              </a:rPr>
              <a:t>, od roku 1949 </a:t>
            </a:r>
            <a:r>
              <a:rPr lang="cs-CZ" dirty="0" smtClean="0">
                <a:solidFill>
                  <a:srgbClr val="FFFF00"/>
                </a:solidFill>
              </a:rPr>
              <a:t>brigádník v kladenských  ocelárnách</a:t>
            </a:r>
            <a:r>
              <a:rPr lang="cs-CZ" dirty="0" smtClean="0">
                <a:solidFill>
                  <a:srgbClr val="FF0000"/>
                </a:solidFill>
              </a:rPr>
              <a:t> </a:t>
            </a:r>
            <a:r>
              <a:rPr lang="cs-CZ" dirty="0" smtClean="0">
                <a:solidFill>
                  <a:srgbClr val="660033"/>
                </a:solidFill>
              </a:rPr>
              <a:t>a po těžkém úrazu pracoval v libeňských sběrných surovinách jako</a:t>
            </a:r>
            <a:r>
              <a:rPr lang="cs-CZ" dirty="0" smtClean="0">
                <a:solidFill>
                  <a:srgbClr val="FFFF00"/>
                </a:solidFill>
              </a:rPr>
              <a:t> balič </a:t>
            </a:r>
            <a:r>
              <a:rPr lang="cs-CZ" dirty="0" smtClean="0">
                <a:solidFill>
                  <a:srgbClr val="660033"/>
                </a:solidFill>
              </a:rPr>
              <a:t>starého papíru. Později pracoval jako </a:t>
            </a:r>
            <a:r>
              <a:rPr lang="cs-CZ" dirty="0" smtClean="0">
                <a:solidFill>
                  <a:srgbClr val="FFFF00"/>
                </a:solidFill>
              </a:rPr>
              <a:t>kulisák</a:t>
            </a:r>
            <a:r>
              <a:rPr lang="cs-CZ" dirty="0" smtClean="0">
                <a:solidFill>
                  <a:srgbClr val="660033"/>
                </a:solidFill>
              </a:rPr>
              <a:t>. V roce 1965 si manželé Hrabalovi koupili v </a:t>
            </a:r>
            <a:r>
              <a:rPr lang="cs-CZ" dirty="0" err="1" smtClean="0">
                <a:solidFill>
                  <a:srgbClr val="660033"/>
                </a:solidFill>
              </a:rPr>
              <a:t>Kersku</a:t>
            </a:r>
            <a:r>
              <a:rPr lang="cs-CZ" dirty="0" smtClean="0">
                <a:solidFill>
                  <a:srgbClr val="660033"/>
                </a:solidFill>
              </a:rPr>
              <a:t> u Nymburka  chatu.</a:t>
            </a:r>
            <a:endParaRPr lang="cs-CZ" dirty="0">
              <a:solidFill>
                <a:srgbClr val="660033"/>
              </a:solidFill>
            </a:endParaRPr>
          </a:p>
        </p:txBody>
      </p:sp>
      <p:sp>
        <p:nvSpPr>
          <p:cNvPr id="17410" name="TextovéPole 3"/>
          <p:cNvSpPr txBox="1">
            <a:spLocks noChangeArrowheads="1"/>
          </p:cNvSpPr>
          <p:nvPr/>
        </p:nvSpPr>
        <p:spPr bwMode="auto">
          <a:xfrm>
            <a:off x="1908175" y="115888"/>
            <a:ext cx="6048375" cy="936625"/>
          </a:xfrm>
          <a:prstGeom prst="rect">
            <a:avLst/>
          </a:prstGeom>
          <a:noFill/>
          <a:ln w="9525">
            <a:noFill/>
            <a:miter lim="800000"/>
            <a:headEnd/>
            <a:tailEnd/>
          </a:ln>
        </p:spPr>
        <p:txBody>
          <a:bodyPr>
            <a:spAutoFit/>
          </a:bodyPr>
          <a:lstStyle/>
          <a:p>
            <a:r>
              <a:rPr lang="cs-CZ" sz="5400" b="1">
                <a:solidFill>
                  <a:srgbClr val="800000"/>
                </a:solidFill>
                <a:latin typeface="Calibri" pitchFamily="34" charset="0"/>
              </a:rPr>
              <a:t>        Studium</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Nadpis 1"/>
          <p:cNvSpPr>
            <a:spLocks noGrp="1"/>
          </p:cNvSpPr>
          <p:nvPr>
            <p:ph type="title"/>
          </p:nvPr>
        </p:nvSpPr>
        <p:spPr>
          <a:xfrm>
            <a:off x="468313" y="274638"/>
            <a:ext cx="8218487" cy="777875"/>
          </a:xfrm>
        </p:spPr>
        <p:txBody>
          <a:bodyPr/>
          <a:lstStyle/>
          <a:p>
            <a:pPr eaLnBrk="1" hangingPunct="1"/>
            <a:r>
              <a:rPr lang="cs-CZ" sz="6600" smtClean="0">
                <a:solidFill>
                  <a:srgbClr val="FFFF00"/>
                </a:solidFill>
              </a:rPr>
              <a:t>Hrabalova inspirace</a:t>
            </a:r>
          </a:p>
        </p:txBody>
      </p:sp>
      <p:sp>
        <p:nvSpPr>
          <p:cNvPr id="18434" name="Zástupný symbol pro obsah 2"/>
          <p:cNvSpPr>
            <a:spLocks noGrp="1"/>
          </p:cNvSpPr>
          <p:nvPr>
            <p:ph idx="1"/>
          </p:nvPr>
        </p:nvSpPr>
        <p:spPr>
          <a:xfrm>
            <a:off x="323850" y="1484313"/>
            <a:ext cx="8362950" cy="5257800"/>
          </a:xfrm>
        </p:spPr>
        <p:txBody>
          <a:bodyPr/>
          <a:lstStyle/>
          <a:p>
            <a:pPr eaLnBrk="1" hangingPunct="1">
              <a:buFont typeface="Arial" charset="0"/>
              <a:buNone/>
            </a:pPr>
            <a:r>
              <a:rPr lang="cs-CZ" sz="2800" dirty="0" smtClean="0">
                <a:solidFill>
                  <a:srgbClr val="002060"/>
                </a:solidFill>
              </a:rPr>
              <a:t>   „U mne to byl vždycky Franz Kafka a jeho Proces a Jaroslav Hašek a Švejk. Oslovili mne nejen svým dílem, ale i svým </a:t>
            </a:r>
            <a:r>
              <a:rPr lang="cs-CZ" sz="2800" dirty="0" smtClean="0">
                <a:solidFill>
                  <a:srgbClr val="002060"/>
                </a:solidFill>
              </a:rPr>
              <a:t>životem </a:t>
            </a:r>
            <a:r>
              <a:rPr lang="cs-CZ" sz="2800" dirty="0" smtClean="0">
                <a:solidFill>
                  <a:srgbClr val="002060"/>
                </a:solidFill>
              </a:rPr>
              <a:t>básníků. Nádherné zjevení je rovněž Vladimír Vysockij. Ze spisovatelů bych nechtěl zapomenout na F. M. Dostojevského. Ovšem knihou knih je pro mne Joyceův Odysseus. Toho čtu už čtyřicet let a teprve vloni se mi podařilo pochopit tuto knihu jako celek. Odysseus je taková moje učebnice. Moje bible! Když se však vrátím k nám, znovu opakuji: Kafka a Hašek. Svým dílem, i svým životem!“</a:t>
            </a:r>
          </a:p>
          <a:p>
            <a:pPr eaLnBrk="1" hangingPunct="1">
              <a:buFont typeface="Arial" charset="0"/>
              <a:buNone/>
            </a:pPr>
            <a:r>
              <a:rPr lang="cs-CZ" sz="2800" dirty="0" smtClean="0">
                <a:solidFill>
                  <a:srgbClr val="002060"/>
                </a:solidFill>
              </a:rPr>
              <a:t>							B. Hrabal </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Nadpis 1"/>
          <p:cNvSpPr>
            <a:spLocks noGrp="1"/>
          </p:cNvSpPr>
          <p:nvPr>
            <p:ph type="title"/>
          </p:nvPr>
        </p:nvSpPr>
        <p:spPr>
          <a:xfrm>
            <a:off x="468313" y="274638"/>
            <a:ext cx="8218487" cy="850900"/>
          </a:xfrm>
        </p:spPr>
        <p:txBody>
          <a:bodyPr/>
          <a:lstStyle/>
          <a:p>
            <a:pPr eaLnBrk="1" hangingPunct="1"/>
            <a:r>
              <a:rPr lang="cs-CZ" b="1" smtClean="0">
                <a:solidFill>
                  <a:srgbClr val="002060"/>
                </a:solidFill>
              </a:rPr>
              <a:t>Hrabalovy povídky, novely</a:t>
            </a:r>
          </a:p>
        </p:txBody>
      </p:sp>
      <p:sp>
        <p:nvSpPr>
          <p:cNvPr id="19458" name="Zástupný symbol pro obsah 2"/>
          <p:cNvSpPr>
            <a:spLocks noGrp="1"/>
          </p:cNvSpPr>
          <p:nvPr>
            <p:ph idx="1"/>
          </p:nvPr>
        </p:nvSpPr>
        <p:spPr>
          <a:xfrm>
            <a:off x="539750" y="1341438"/>
            <a:ext cx="8064500" cy="5400675"/>
          </a:xfrm>
        </p:spPr>
        <p:txBody>
          <a:bodyPr/>
          <a:lstStyle/>
          <a:p>
            <a:pPr eaLnBrk="1" hangingPunct="1"/>
            <a:r>
              <a:rPr lang="cs-CZ" b="1" dirty="0" smtClean="0">
                <a:solidFill>
                  <a:srgbClr val="800000"/>
                </a:solidFill>
              </a:rPr>
              <a:t>Perlička na </a:t>
            </a:r>
            <a:r>
              <a:rPr lang="cs-CZ" b="1" dirty="0" smtClean="0">
                <a:solidFill>
                  <a:srgbClr val="800000"/>
                </a:solidFill>
              </a:rPr>
              <a:t>dně (</a:t>
            </a:r>
            <a:r>
              <a:rPr lang="cs-CZ" b="1" dirty="0" smtClean="0">
                <a:solidFill>
                  <a:srgbClr val="800000"/>
                </a:solidFill>
              </a:rPr>
              <a:t>1963)</a:t>
            </a:r>
          </a:p>
          <a:p>
            <a:pPr eaLnBrk="1" hangingPunct="1"/>
            <a:r>
              <a:rPr lang="cs-CZ" b="1" dirty="0" smtClean="0">
                <a:solidFill>
                  <a:srgbClr val="800000"/>
                </a:solidFill>
              </a:rPr>
              <a:t>Pábitelé (</a:t>
            </a:r>
            <a:r>
              <a:rPr lang="cs-CZ" b="1" dirty="0" smtClean="0">
                <a:solidFill>
                  <a:srgbClr val="800000"/>
                </a:solidFill>
              </a:rPr>
              <a:t>1964)</a:t>
            </a:r>
          </a:p>
          <a:p>
            <a:pPr eaLnBrk="1" hangingPunct="1"/>
            <a:r>
              <a:rPr lang="cs-CZ" b="1" dirty="0" smtClean="0">
                <a:solidFill>
                  <a:srgbClr val="800000"/>
                </a:solidFill>
              </a:rPr>
              <a:t>Ostře sledované </a:t>
            </a:r>
            <a:r>
              <a:rPr lang="cs-CZ" b="1" dirty="0" smtClean="0">
                <a:solidFill>
                  <a:srgbClr val="800000"/>
                </a:solidFill>
              </a:rPr>
              <a:t>vlaky (</a:t>
            </a:r>
            <a:r>
              <a:rPr lang="cs-CZ" b="1" dirty="0" smtClean="0">
                <a:solidFill>
                  <a:srgbClr val="800000"/>
                </a:solidFill>
              </a:rPr>
              <a:t>1964)</a:t>
            </a:r>
          </a:p>
          <a:p>
            <a:pPr eaLnBrk="1" hangingPunct="1"/>
            <a:r>
              <a:rPr lang="cs-CZ" b="1" dirty="0" smtClean="0">
                <a:solidFill>
                  <a:srgbClr val="800000"/>
                </a:solidFill>
              </a:rPr>
              <a:t>Taneční hodiny pro starší a </a:t>
            </a:r>
            <a:r>
              <a:rPr lang="cs-CZ" b="1" dirty="0" smtClean="0">
                <a:solidFill>
                  <a:srgbClr val="800000"/>
                </a:solidFill>
              </a:rPr>
              <a:t>pokročilé (</a:t>
            </a:r>
            <a:r>
              <a:rPr lang="cs-CZ" b="1" dirty="0" smtClean="0">
                <a:solidFill>
                  <a:srgbClr val="800000"/>
                </a:solidFill>
              </a:rPr>
              <a:t>1964)</a:t>
            </a:r>
          </a:p>
          <a:p>
            <a:pPr eaLnBrk="1" hangingPunct="1"/>
            <a:r>
              <a:rPr lang="cs-CZ" b="1" dirty="0" smtClean="0">
                <a:solidFill>
                  <a:srgbClr val="800000"/>
                </a:solidFill>
              </a:rPr>
              <a:t>Obsluhoval jsem anglického </a:t>
            </a:r>
            <a:r>
              <a:rPr lang="cs-CZ" b="1" dirty="0" smtClean="0">
                <a:solidFill>
                  <a:srgbClr val="800000"/>
                </a:solidFill>
              </a:rPr>
              <a:t>krále (</a:t>
            </a:r>
            <a:r>
              <a:rPr lang="cs-CZ" b="1" dirty="0" smtClean="0">
                <a:solidFill>
                  <a:srgbClr val="800000"/>
                </a:solidFill>
              </a:rPr>
              <a:t>1971)</a:t>
            </a:r>
          </a:p>
          <a:p>
            <a:pPr eaLnBrk="1" hangingPunct="1"/>
            <a:r>
              <a:rPr lang="cs-CZ" b="1" dirty="0" smtClean="0">
                <a:solidFill>
                  <a:srgbClr val="800000"/>
                </a:solidFill>
              </a:rPr>
              <a:t>Postřižiny (</a:t>
            </a:r>
            <a:r>
              <a:rPr lang="cs-CZ" b="1" dirty="0" smtClean="0">
                <a:solidFill>
                  <a:srgbClr val="800000"/>
                </a:solidFill>
              </a:rPr>
              <a:t>1976)</a:t>
            </a:r>
          </a:p>
          <a:p>
            <a:pPr eaLnBrk="1" hangingPunct="1"/>
            <a:r>
              <a:rPr lang="cs-CZ" b="1" dirty="0" smtClean="0">
                <a:solidFill>
                  <a:srgbClr val="800000"/>
                </a:solidFill>
              </a:rPr>
              <a:t>Slavnosti </a:t>
            </a:r>
            <a:r>
              <a:rPr lang="cs-CZ" b="1" dirty="0" smtClean="0">
                <a:solidFill>
                  <a:srgbClr val="800000"/>
                </a:solidFill>
              </a:rPr>
              <a:t>sněženek (</a:t>
            </a:r>
            <a:r>
              <a:rPr lang="cs-CZ" b="1" dirty="0" smtClean="0">
                <a:solidFill>
                  <a:srgbClr val="800000"/>
                </a:solidFill>
              </a:rPr>
              <a:t>1978)</a:t>
            </a:r>
          </a:p>
          <a:p>
            <a:pPr eaLnBrk="1" hangingPunct="1"/>
            <a:r>
              <a:rPr lang="cs-CZ" b="1" dirty="0" smtClean="0">
                <a:solidFill>
                  <a:srgbClr val="800000"/>
                </a:solidFill>
              </a:rPr>
              <a:t>Příliš hlučná </a:t>
            </a:r>
            <a:r>
              <a:rPr lang="cs-CZ" b="1" dirty="0" smtClean="0">
                <a:solidFill>
                  <a:srgbClr val="800000"/>
                </a:solidFill>
              </a:rPr>
              <a:t>samota (</a:t>
            </a:r>
            <a:r>
              <a:rPr lang="cs-CZ" b="1" dirty="0" smtClean="0">
                <a:solidFill>
                  <a:srgbClr val="800000"/>
                </a:solidFill>
              </a:rPr>
              <a:t>1980)</a:t>
            </a:r>
          </a:p>
          <a:p>
            <a:pPr eaLnBrk="1" hangingPunct="1"/>
            <a:endParaRPr lang="cs-CZ"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Nadpis 1"/>
          <p:cNvSpPr>
            <a:spLocks noGrp="1"/>
          </p:cNvSpPr>
          <p:nvPr>
            <p:ph type="title"/>
          </p:nvPr>
        </p:nvSpPr>
        <p:spPr/>
        <p:txBody>
          <a:bodyPr/>
          <a:lstStyle/>
          <a:p>
            <a:pPr eaLnBrk="1" hangingPunct="1"/>
            <a:r>
              <a:rPr lang="cs-CZ" sz="5400" b="1" smtClean="0">
                <a:solidFill>
                  <a:srgbClr val="002060"/>
                </a:solidFill>
              </a:rPr>
              <a:t>Pábení a pábitelé</a:t>
            </a:r>
          </a:p>
        </p:txBody>
      </p:sp>
      <p:sp>
        <p:nvSpPr>
          <p:cNvPr id="20482" name="Zástupný symbol pro obsah 2"/>
          <p:cNvSpPr>
            <a:spLocks noGrp="1"/>
          </p:cNvSpPr>
          <p:nvPr>
            <p:ph idx="1"/>
          </p:nvPr>
        </p:nvSpPr>
        <p:spPr/>
        <p:txBody>
          <a:bodyPr/>
          <a:lstStyle/>
          <a:p>
            <a:pPr eaLnBrk="1" hangingPunct="1">
              <a:buFont typeface="Arial" charset="0"/>
              <a:buNone/>
            </a:pPr>
            <a:r>
              <a:rPr lang="cs-CZ" i="1" dirty="0" smtClean="0">
                <a:solidFill>
                  <a:srgbClr val="FFFF00"/>
                </a:solidFill>
              </a:rPr>
              <a:t>    Pábitelé </a:t>
            </a:r>
            <a:r>
              <a:rPr lang="cs-CZ" i="1" dirty="0" smtClean="0">
                <a:solidFill>
                  <a:srgbClr val="002060"/>
                </a:solidFill>
              </a:rPr>
              <a:t>jsou</a:t>
            </a:r>
            <a:r>
              <a:rPr lang="cs-CZ" dirty="0" smtClean="0">
                <a:solidFill>
                  <a:srgbClr val="002060"/>
                </a:solidFill>
              </a:rPr>
              <a:t>  osobití vypravěči zvláštním způsobem milující život, kteří se navenek zdají hrubí; v jejich vyprávění (která Hrabal nazýval </a:t>
            </a:r>
            <a:r>
              <a:rPr lang="cs-CZ" i="1" dirty="0" smtClean="0">
                <a:solidFill>
                  <a:srgbClr val="FFFF00"/>
                </a:solidFill>
              </a:rPr>
              <a:t>pábení</a:t>
            </a:r>
            <a:r>
              <a:rPr lang="cs-CZ" dirty="0" smtClean="0">
                <a:solidFill>
                  <a:srgbClr val="002060"/>
                </a:solidFill>
              </a:rPr>
              <a:t>) jsou prvky poetismu i surrealismu; sám Hrabal byl svého druhu pábitel. Tito lidé milují život takový, jaký je. Mají podle Hrabala „</a:t>
            </a:r>
            <a:r>
              <a:rPr lang="cs-CZ" dirty="0" smtClean="0">
                <a:solidFill>
                  <a:srgbClr val="FFFF00"/>
                </a:solidFill>
              </a:rPr>
              <a:t>perličku na dně</a:t>
            </a:r>
            <a:r>
              <a:rPr lang="cs-CZ" dirty="0" smtClean="0">
                <a:solidFill>
                  <a:srgbClr val="002060"/>
                </a:solidFill>
              </a:rPr>
              <a:t>“(krásnou duši). Jsou často </a:t>
            </a:r>
            <a:r>
              <a:rPr lang="cs-CZ" dirty="0" smtClean="0">
                <a:solidFill>
                  <a:srgbClr val="002060"/>
                </a:solidFill>
              </a:rPr>
              <a:t>užvanění (</a:t>
            </a:r>
            <a:r>
              <a:rPr lang="cs-CZ" dirty="0" smtClean="0">
                <a:solidFill>
                  <a:srgbClr val="002060"/>
                </a:solidFill>
              </a:rPr>
              <a:t>stýček Pepin), ale mají dobré srdce.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2" descr="Chata Bohumila Hrabala">
            <a:hlinkClick r:id="rId2" tooltip="Chata Bohumila Hrabala"/>
          </p:cNvPr>
          <p:cNvPicPr>
            <a:picLocks noChangeAspect="1" noChangeArrowheads="1"/>
          </p:cNvPicPr>
          <p:nvPr/>
        </p:nvPicPr>
        <p:blipFill>
          <a:blip r:embed="rId3"/>
          <a:srcRect/>
          <a:stretch>
            <a:fillRect/>
          </a:stretch>
        </p:blipFill>
        <p:spPr bwMode="auto">
          <a:xfrm>
            <a:off x="395288" y="260350"/>
            <a:ext cx="5238750" cy="2952750"/>
          </a:xfrm>
          <a:prstGeom prst="rect">
            <a:avLst/>
          </a:prstGeom>
          <a:noFill/>
          <a:ln w="9525">
            <a:noFill/>
            <a:miter lim="800000"/>
            <a:headEnd/>
            <a:tailEnd/>
          </a:ln>
        </p:spPr>
      </p:pic>
      <p:sp>
        <p:nvSpPr>
          <p:cNvPr id="21506" name="TextovéPole 5"/>
          <p:cNvSpPr txBox="1">
            <a:spLocks noChangeArrowheads="1"/>
          </p:cNvSpPr>
          <p:nvPr/>
        </p:nvSpPr>
        <p:spPr bwMode="auto">
          <a:xfrm>
            <a:off x="5795963" y="404813"/>
            <a:ext cx="2808287" cy="2554287"/>
          </a:xfrm>
          <a:prstGeom prst="rect">
            <a:avLst/>
          </a:prstGeom>
          <a:noFill/>
          <a:ln w="9525">
            <a:noFill/>
            <a:miter lim="800000"/>
            <a:headEnd/>
            <a:tailEnd/>
          </a:ln>
        </p:spPr>
        <p:txBody>
          <a:bodyPr>
            <a:spAutoFit/>
          </a:bodyPr>
          <a:lstStyle/>
          <a:p>
            <a:r>
              <a:rPr lang="cs-CZ" sz="4000" b="1">
                <a:solidFill>
                  <a:srgbClr val="002060"/>
                </a:solidFill>
                <a:latin typeface="Calibri" pitchFamily="34" charset="0"/>
              </a:rPr>
              <a:t>Chata Bohumila Hrabala v Kersku</a:t>
            </a:r>
          </a:p>
        </p:txBody>
      </p:sp>
      <p:pic>
        <p:nvPicPr>
          <p:cNvPr id="21507" name="Picture 2" descr="http://www.pozitivni-noviny.cz/IMAGES-1/B.Hrabal_krmi_kocky_4.jpg"/>
          <p:cNvPicPr>
            <a:picLocks noChangeAspect="1" noChangeArrowheads="1"/>
          </p:cNvPicPr>
          <p:nvPr/>
        </p:nvPicPr>
        <p:blipFill>
          <a:blip r:embed="rId4"/>
          <a:srcRect/>
          <a:stretch>
            <a:fillRect/>
          </a:stretch>
        </p:blipFill>
        <p:spPr bwMode="auto">
          <a:xfrm>
            <a:off x="4211638" y="3500438"/>
            <a:ext cx="4211637" cy="2959100"/>
          </a:xfrm>
          <a:prstGeom prst="rect">
            <a:avLst/>
          </a:prstGeom>
          <a:noFill/>
          <a:ln w="9525">
            <a:noFill/>
            <a:miter lim="800000"/>
            <a:headEnd/>
            <a:tailEnd/>
          </a:ln>
        </p:spPr>
      </p:pic>
      <p:sp>
        <p:nvSpPr>
          <p:cNvPr id="21508" name="TextovéPole 8"/>
          <p:cNvSpPr txBox="1">
            <a:spLocks noChangeArrowheads="1"/>
          </p:cNvSpPr>
          <p:nvPr/>
        </p:nvSpPr>
        <p:spPr bwMode="auto">
          <a:xfrm>
            <a:off x="539750" y="3644900"/>
            <a:ext cx="3455988" cy="1938338"/>
          </a:xfrm>
          <a:prstGeom prst="rect">
            <a:avLst/>
          </a:prstGeom>
          <a:noFill/>
          <a:ln w="9525">
            <a:noFill/>
            <a:miter lim="800000"/>
            <a:headEnd/>
            <a:tailEnd/>
          </a:ln>
        </p:spPr>
        <p:txBody>
          <a:bodyPr>
            <a:spAutoFit/>
          </a:bodyPr>
          <a:lstStyle/>
          <a:p>
            <a:r>
              <a:rPr lang="cs-CZ" sz="4000" b="1">
                <a:solidFill>
                  <a:srgbClr val="002060"/>
                </a:solidFill>
                <a:latin typeface="Calibri" pitchFamily="34" charset="0"/>
              </a:rPr>
              <a:t>Spisovatel byl milovníkem koček</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84213" y="333375"/>
            <a:ext cx="8002587" cy="574675"/>
          </a:xfrm>
        </p:spPr>
        <p:txBody>
          <a:bodyPr rtlCol="0">
            <a:normAutofit fontScale="90000"/>
          </a:bodyPr>
          <a:lstStyle/>
          <a:p>
            <a:pPr eaLnBrk="1" fontAlgn="auto" hangingPunct="1">
              <a:spcAft>
                <a:spcPts val="0"/>
              </a:spcAft>
              <a:defRPr/>
            </a:pPr>
            <a:r>
              <a:rPr lang="cs-CZ" b="1" dirty="0" smtClean="0">
                <a:solidFill>
                  <a:srgbClr val="002060"/>
                </a:solidFill>
              </a:rPr>
              <a:t>Hrabalovy citáty</a:t>
            </a:r>
            <a:endParaRPr lang="cs-CZ" b="1" dirty="0">
              <a:solidFill>
                <a:srgbClr val="002060"/>
              </a:solidFill>
            </a:endParaRPr>
          </a:p>
        </p:txBody>
      </p:sp>
      <p:sp>
        <p:nvSpPr>
          <p:cNvPr id="22530" name="Zástupný symbol pro obsah 2"/>
          <p:cNvSpPr>
            <a:spLocks noGrp="1"/>
          </p:cNvSpPr>
          <p:nvPr>
            <p:ph idx="1"/>
          </p:nvPr>
        </p:nvSpPr>
        <p:spPr>
          <a:xfrm>
            <a:off x="323850" y="1052513"/>
            <a:ext cx="8820150" cy="5805487"/>
          </a:xfrm>
        </p:spPr>
        <p:txBody>
          <a:bodyPr/>
          <a:lstStyle/>
          <a:p>
            <a:pPr algn="ctr" eaLnBrk="1" hangingPunct="1">
              <a:buFont typeface="Arial" charset="0"/>
              <a:buNone/>
            </a:pPr>
            <a:r>
              <a:rPr lang="cs-CZ" sz="2000" b="1" i="1" dirty="0" smtClean="0">
                <a:solidFill>
                  <a:srgbClr val="800000"/>
                </a:solidFill>
              </a:rPr>
              <a:t>      </a:t>
            </a:r>
            <a:r>
              <a:rPr lang="cs-CZ" sz="1800" b="1" i="1" dirty="0" smtClean="0">
                <a:solidFill>
                  <a:srgbClr val="800000"/>
                </a:solidFill>
              </a:rPr>
              <a:t>Buďte na lidi hodný, nebo vám nepřijdou na pohřeb.</a:t>
            </a:r>
          </a:p>
          <a:p>
            <a:pPr algn="ctr" eaLnBrk="1" hangingPunct="1">
              <a:buFont typeface="Arial" charset="0"/>
              <a:buNone/>
            </a:pPr>
            <a:r>
              <a:rPr lang="cs-CZ" sz="1800" b="1" i="1" dirty="0" smtClean="0">
                <a:solidFill>
                  <a:srgbClr val="800000"/>
                </a:solidFill>
              </a:rPr>
              <a:t> </a:t>
            </a:r>
            <a:endParaRPr lang="cs-CZ" sz="1800" b="1" dirty="0" smtClean="0">
              <a:solidFill>
                <a:srgbClr val="800000"/>
              </a:solidFill>
            </a:endParaRPr>
          </a:p>
          <a:p>
            <a:pPr algn="ctr" eaLnBrk="1" hangingPunct="1">
              <a:buFont typeface="Arial" charset="0"/>
              <a:buNone/>
            </a:pPr>
            <a:r>
              <a:rPr lang="cs-CZ" sz="1800" b="1" i="1" dirty="0" smtClean="0">
                <a:solidFill>
                  <a:srgbClr val="800000"/>
                </a:solidFill>
              </a:rPr>
              <a:t>      Život je věrnost třeskutým krásám, někdy i za cenu vlastního života.</a:t>
            </a:r>
          </a:p>
          <a:p>
            <a:pPr algn="ctr" eaLnBrk="1" hangingPunct="1">
              <a:buFont typeface="Arial" charset="0"/>
              <a:buNone/>
            </a:pPr>
            <a:r>
              <a:rPr lang="cs-CZ" sz="1800" b="1" i="1" dirty="0" smtClean="0">
                <a:solidFill>
                  <a:srgbClr val="800000"/>
                </a:solidFill>
              </a:rPr>
              <a:t> </a:t>
            </a:r>
            <a:endParaRPr lang="cs-CZ" sz="1800" b="1" dirty="0" smtClean="0">
              <a:solidFill>
                <a:srgbClr val="800000"/>
              </a:solidFill>
            </a:endParaRPr>
          </a:p>
          <a:p>
            <a:pPr algn="ctr" eaLnBrk="1" hangingPunct="1">
              <a:buFont typeface="Arial" charset="0"/>
              <a:buNone/>
            </a:pPr>
            <a:r>
              <a:rPr lang="cs-CZ" sz="1800" b="1" i="1" dirty="0" smtClean="0">
                <a:solidFill>
                  <a:srgbClr val="800000"/>
                </a:solidFill>
              </a:rPr>
              <a:t>      Vždycky všechno, co je nové, co je příliš nové, vyvolává nejdřív skandál a zmatek, a pak se to stane dokonce i konvencí.</a:t>
            </a:r>
          </a:p>
          <a:p>
            <a:pPr algn="ctr" eaLnBrk="1" hangingPunct="1">
              <a:buFont typeface="Arial" charset="0"/>
              <a:buNone/>
            </a:pPr>
            <a:r>
              <a:rPr lang="cs-CZ" sz="1800" b="1" i="1" dirty="0" smtClean="0">
                <a:solidFill>
                  <a:srgbClr val="800000"/>
                </a:solidFill>
              </a:rPr>
              <a:t> </a:t>
            </a:r>
            <a:endParaRPr lang="cs-CZ" sz="1800" b="1" dirty="0" smtClean="0">
              <a:solidFill>
                <a:srgbClr val="800000"/>
              </a:solidFill>
            </a:endParaRPr>
          </a:p>
          <a:p>
            <a:pPr algn="ctr" eaLnBrk="1" hangingPunct="1">
              <a:buFont typeface="Arial" charset="0"/>
              <a:buNone/>
            </a:pPr>
            <a:r>
              <a:rPr lang="cs-CZ" sz="1800" b="1" i="1" dirty="0" smtClean="0">
                <a:solidFill>
                  <a:srgbClr val="800000"/>
                </a:solidFill>
              </a:rPr>
              <a:t>      Pravej mužskej je vždycky drobet přivožralej, trošku je nastydlej a kapánek smrdí močůvkou.</a:t>
            </a:r>
          </a:p>
          <a:p>
            <a:pPr algn="ctr" eaLnBrk="1" hangingPunct="1">
              <a:buFont typeface="Arial" charset="0"/>
              <a:buNone/>
            </a:pPr>
            <a:r>
              <a:rPr lang="cs-CZ" sz="1800" b="1" i="1" dirty="0" smtClean="0">
                <a:solidFill>
                  <a:srgbClr val="800000"/>
                </a:solidFill>
              </a:rPr>
              <a:t> </a:t>
            </a:r>
            <a:endParaRPr lang="cs-CZ" sz="1800" b="1" dirty="0" smtClean="0">
              <a:solidFill>
                <a:srgbClr val="800000"/>
              </a:solidFill>
            </a:endParaRPr>
          </a:p>
          <a:p>
            <a:pPr algn="ctr" eaLnBrk="1" hangingPunct="1">
              <a:buFont typeface="Arial" charset="0"/>
              <a:buNone/>
            </a:pPr>
            <a:r>
              <a:rPr lang="cs-CZ" sz="1800" b="1" i="1" dirty="0" smtClean="0">
                <a:solidFill>
                  <a:srgbClr val="800000"/>
                </a:solidFill>
              </a:rPr>
              <a:t>      Účinná láska k bližnímu, to není kotrmelec se slečnou na kanapi, ale tomu, kdo zrovna potřebuje, hned </a:t>
            </a:r>
            <a:r>
              <a:rPr lang="cs-CZ" sz="1800" b="1" i="1" dirty="0" smtClean="0">
                <a:solidFill>
                  <a:srgbClr val="800000"/>
                </a:solidFill>
              </a:rPr>
              <a:t>pomoci.</a:t>
            </a:r>
            <a:endParaRPr lang="cs-CZ" sz="1800" b="1" i="1" dirty="0" smtClean="0">
              <a:solidFill>
                <a:srgbClr val="800000"/>
              </a:solidFill>
            </a:endParaRPr>
          </a:p>
          <a:p>
            <a:pPr algn="ctr" eaLnBrk="1" hangingPunct="1">
              <a:buFont typeface="Arial" charset="0"/>
              <a:buNone/>
            </a:pPr>
            <a:r>
              <a:rPr lang="cs-CZ" sz="1800" b="1" i="1" dirty="0" smtClean="0">
                <a:solidFill>
                  <a:srgbClr val="800000"/>
                </a:solidFill>
              </a:rPr>
              <a:t> </a:t>
            </a:r>
            <a:endParaRPr lang="cs-CZ" sz="1800" b="1" dirty="0" smtClean="0">
              <a:solidFill>
                <a:srgbClr val="800000"/>
              </a:solidFill>
            </a:endParaRPr>
          </a:p>
          <a:p>
            <a:pPr algn="ctr" eaLnBrk="1" hangingPunct="1">
              <a:buFont typeface="Arial" charset="0"/>
              <a:buNone/>
            </a:pPr>
            <a:endParaRPr lang="cs-CZ" sz="1800" b="1" dirty="0" smtClean="0">
              <a:solidFill>
                <a:srgbClr val="800000"/>
              </a:solidFill>
            </a:endParaRPr>
          </a:p>
          <a:p>
            <a:pPr algn="ctr" eaLnBrk="1" hangingPunct="1">
              <a:buFont typeface="Arial" charset="0"/>
              <a:buNone/>
            </a:pPr>
            <a:r>
              <a:rPr lang="cs-CZ" sz="1800" b="1" i="1" dirty="0" smtClean="0">
                <a:solidFill>
                  <a:srgbClr val="800000"/>
                </a:solidFill>
              </a:rPr>
              <a:t>      Kdysi jsem se domníval, že za rozbřesku jarních jiter ptáci vítají zpěvem příchod slunce a světa. Dneska vím, že těch několik jitřních minut křičí hrůzou ze světa. </a:t>
            </a:r>
            <a:endParaRPr lang="cs-CZ" sz="1800" b="1" dirty="0" smtClean="0">
              <a:solidFill>
                <a:srgbClr val="800000"/>
              </a:solidFill>
            </a:endParaRPr>
          </a:p>
          <a:p>
            <a:pPr algn="ctr" eaLnBrk="1" hangingPunct="1"/>
            <a:endParaRPr lang="cs-CZ" sz="1800" b="1" dirty="0" smtClean="0">
              <a:solidFill>
                <a:srgbClr val="800000"/>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Zástupný symbol pro obsah 2"/>
          <p:cNvSpPr>
            <a:spLocks noGrp="1"/>
          </p:cNvSpPr>
          <p:nvPr>
            <p:ph idx="1"/>
          </p:nvPr>
        </p:nvSpPr>
        <p:spPr>
          <a:xfrm>
            <a:off x="1042988" y="3789363"/>
            <a:ext cx="7643812" cy="2336800"/>
          </a:xfrm>
        </p:spPr>
        <p:txBody>
          <a:bodyPr/>
          <a:lstStyle/>
          <a:p>
            <a:pPr eaLnBrk="1" hangingPunct="1">
              <a:buFont typeface="Arial" charset="0"/>
              <a:buNone/>
            </a:pPr>
            <a:r>
              <a:rPr lang="cs-CZ" smtClean="0">
                <a:solidFill>
                  <a:srgbClr val="002060"/>
                </a:solidFill>
              </a:rPr>
              <a:t>    </a:t>
            </a:r>
            <a:r>
              <a:rPr lang="cs-CZ" b="1" smtClean="0">
                <a:solidFill>
                  <a:srgbClr val="002060"/>
                </a:solidFill>
              </a:rPr>
              <a:t>Často navštěvoval hospodu                         U Zlatého tygra, kde se v roce 1994 setkal s Václavem Havlem a americkým prezidentem Billem Clintonem.</a:t>
            </a:r>
          </a:p>
        </p:txBody>
      </p:sp>
      <p:pic>
        <p:nvPicPr>
          <p:cNvPr id="23554" name="Picture 2" descr="http://www.uzlatehotygra.cz/images/utygra_f1.jpg"/>
          <p:cNvPicPr>
            <a:picLocks noChangeAspect="1" noChangeArrowheads="1"/>
          </p:cNvPicPr>
          <p:nvPr/>
        </p:nvPicPr>
        <p:blipFill>
          <a:blip r:embed="rId2"/>
          <a:srcRect/>
          <a:stretch>
            <a:fillRect/>
          </a:stretch>
        </p:blipFill>
        <p:spPr bwMode="auto">
          <a:xfrm>
            <a:off x="107950" y="115888"/>
            <a:ext cx="4487863" cy="3111500"/>
          </a:xfrm>
          <a:prstGeom prst="rect">
            <a:avLst/>
          </a:prstGeom>
          <a:noFill/>
          <a:ln w="9525">
            <a:noFill/>
            <a:miter lim="800000"/>
            <a:headEnd/>
            <a:tailEnd/>
          </a:ln>
        </p:spPr>
      </p:pic>
      <p:pic>
        <p:nvPicPr>
          <p:cNvPr id="23555" name="Picture 2" descr="http://www.jirijiru.com/books/havelbook/bohumilhrabalandbillclintonattheutygrapubprague1994.jpg"/>
          <p:cNvPicPr>
            <a:picLocks noChangeAspect="1" noChangeArrowheads="1"/>
          </p:cNvPicPr>
          <p:nvPr/>
        </p:nvPicPr>
        <p:blipFill>
          <a:blip r:embed="rId3"/>
          <a:srcRect/>
          <a:stretch>
            <a:fillRect/>
          </a:stretch>
        </p:blipFill>
        <p:spPr bwMode="auto">
          <a:xfrm>
            <a:off x="4716463" y="115888"/>
            <a:ext cx="4308475" cy="29527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Nadpis 1"/>
          <p:cNvSpPr>
            <a:spLocks noGrp="1"/>
          </p:cNvSpPr>
          <p:nvPr>
            <p:ph type="title"/>
          </p:nvPr>
        </p:nvSpPr>
        <p:spPr/>
        <p:txBody>
          <a:bodyPr/>
          <a:lstStyle/>
          <a:p>
            <a:pPr eaLnBrk="1" hangingPunct="1"/>
            <a:r>
              <a:rPr lang="cs-CZ" sz="3600" smtClean="0">
                <a:solidFill>
                  <a:srgbClr val="002060"/>
                </a:solidFill>
              </a:rPr>
              <a:t>Jiří Menzel byl režisérem Hrabalových filmů</a:t>
            </a:r>
          </a:p>
        </p:txBody>
      </p:sp>
      <p:pic>
        <p:nvPicPr>
          <p:cNvPr id="24578" name="Picture 2" descr="http://www.czech.cz/image/itemid-89313/mw-800/mh-600/q-85/89313.jpg"/>
          <p:cNvPicPr>
            <a:picLocks noChangeAspect="1" noChangeArrowheads="1"/>
          </p:cNvPicPr>
          <p:nvPr/>
        </p:nvPicPr>
        <p:blipFill>
          <a:blip r:embed="rId2"/>
          <a:srcRect/>
          <a:stretch>
            <a:fillRect/>
          </a:stretch>
        </p:blipFill>
        <p:spPr bwMode="auto">
          <a:xfrm>
            <a:off x="793750" y="1412875"/>
            <a:ext cx="7666038" cy="50403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2" descr="http://www.film-osobnosti.cz/wp-content/uploads/2010/10/postriziny4.jpg"/>
          <p:cNvPicPr>
            <a:picLocks noChangeAspect="1" noChangeArrowheads="1"/>
          </p:cNvPicPr>
          <p:nvPr/>
        </p:nvPicPr>
        <p:blipFill>
          <a:blip r:embed="rId2"/>
          <a:srcRect/>
          <a:stretch>
            <a:fillRect/>
          </a:stretch>
        </p:blipFill>
        <p:spPr bwMode="auto">
          <a:xfrm>
            <a:off x="250825" y="115888"/>
            <a:ext cx="2449513" cy="3265487"/>
          </a:xfrm>
          <a:prstGeom prst="rect">
            <a:avLst/>
          </a:prstGeom>
          <a:noFill/>
          <a:ln w="9525">
            <a:noFill/>
            <a:miter lim="800000"/>
            <a:headEnd/>
            <a:tailEnd/>
          </a:ln>
        </p:spPr>
      </p:pic>
      <p:pic>
        <p:nvPicPr>
          <p:cNvPr id="25602" name="Picture 4" descr="http://pivni.info/foto/galery276/inspiration-postriziny-varna.jpg"/>
          <p:cNvPicPr>
            <a:picLocks noChangeAspect="1" noChangeArrowheads="1"/>
          </p:cNvPicPr>
          <p:nvPr/>
        </p:nvPicPr>
        <p:blipFill>
          <a:blip r:embed="rId3"/>
          <a:srcRect/>
          <a:stretch>
            <a:fillRect/>
          </a:stretch>
        </p:blipFill>
        <p:spPr bwMode="auto">
          <a:xfrm>
            <a:off x="4643438" y="188913"/>
            <a:ext cx="3781425" cy="2828925"/>
          </a:xfrm>
          <a:prstGeom prst="rect">
            <a:avLst/>
          </a:prstGeom>
          <a:noFill/>
          <a:ln w="9525">
            <a:noFill/>
            <a:miter lim="800000"/>
            <a:headEnd/>
            <a:tailEnd/>
          </a:ln>
        </p:spPr>
      </p:pic>
      <p:pic>
        <p:nvPicPr>
          <p:cNvPr id="25603" name="Picture 6" descr="http://image.tn.nova.cz/media/images/600x338/Oct2010/681800.jpg?d41d"/>
          <p:cNvPicPr>
            <a:picLocks noChangeAspect="1" noChangeArrowheads="1"/>
          </p:cNvPicPr>
          <p:nvPr/>
        </p:nvPicPr>
        <p:blipFill>
          <a:blip r:embed="rId4"/>
          <a:srcRect/>
          <a:stretch>
            <a:fillRect/>
          </a:stretch>
        </p:blipFill>
        <p:spPr bwMode="auto">
          <a:xfrm>
            <a:off x="323850" y="4076700"/>
            <a:ext cx="3530600" cy="2374900"/>
          </a:xfrm>
          <a:prstGeom prst="rect">
            <a:avLst/>
          </a:prstGeom>
          <a:noFill/>
          <a:ln w="9525">
            <a:noFill/>
            <a:miter lim="800000"/>
            <a:headEnd/>
            <a:tailEnd/>
          </a:ln>
        </p:spPr>
      </p:pic>
      <p:pic>
        <p:nvPicPr>
          <p:cNvPr id="25604" name="Picture 8" descr="http://img.csfd.cz/photos/filmy/0/6665_3_ws.jpg"/>
          <p:cNvPicPr>
            <a:picLocks noChangeAspect="1" noChangeArrowheads="1"/>
          </p:cNvPicPr>
          <p:nvPr/>
        </p:nvPicPr>
        <p:blipFill>
          <a:blip r:embed="rId5"/>
          <a:srcRect/>
          <a:stretch>
            <a:fillRect/>
          </a:stretch>
        </p:blipFill>
        <p:spPr bwMode="auto">
          <a:xfrm>
            <a:off x="4211638" y="3213100"/>
            <a:ext cx="4752975" cy="3378200"/>
          </a:xfrm>
          <a:prstGeom prst="rect">
            <a:avLst/>
          </a:prstGeom>
          <a:noFill/>
          <a:ln w="9525">
            <a:noFill/>
            <a:miter lim="800000"/>
            <a:headEnd/>
            <a:tailEnd/>
          </a:ln>
        </p:spPr>
      </p:pic>
      <p:sp>
        <p:nvSpPr>
          <p:cNvPr id="25605" name="TextovéPole 9"/>
          <p:cNvSpPr txBox="1">
            <a:spLocks noChangeArrowheads="1"/>
          </p:cNvSpPr>
          <p:nvPr/>
        </p:nvSpPr>
        <p:spPr bwMode="auto">
          <a:xfrm>
            <a:off x="107950" y="3213100"/>
            <a:ext cx="4032250" cy="923925"/>
          </a:xfrm>
          <a:prstGeom prst="rect">
            <a:avLst/>
          </a:prstGeom>
          <a:noFill/>
          <a:ln w="9525">
            <a:noFill/>
            <a:miter lim="800000"/>
            <a:headEnd/>
            <a:tailEnd/>
          </a:ln>
        </p:spPr>
        <p:txBody>
          <a:bodyPr>
            <a:spAutoFit/>
          </a:bodyPr>
          <a:lstStyle/>
          <a:p>
            <a:r>
              <a:rPr lang="cs-CZ" sz="5400" b="1">
                <a:solidFill>
                  <a:srgbClr val="002060"/>
                </a:solidFill>
                <a:latin typeface="Calibri" pitchFamily="34" charset="0"/>
              </a:rPr>
              <a:t>    Postřižiny</a:t>
            </a:r>
          </a:p>
        </p:txBody>
      </p:sp>
      <p:pic>
        <p:nvPicPr>
          <p:cNvPr id="25606" name="Picture 2" descr="http://t0.gstatic.com/images?q=tbn:ANd9GcR7ZzHqmN7z8RrvUfDK8DNZEvP3Om2kqF78kgi0boc_q8E9uTpr"/>
          <p:cNvPicPr>
            <a:picLocks noChangeAspect="1" noChangeArrowheads="1"/>
          </p:cNvPicPr>
          <p:nvPr/>
        </p:nvPicPr>
        <p:blipFill>
          <a:blip r:embed="rId6"/>
          <a:srcRect/>
          <a:stretch>
            <a:fillRect/>
          </a:stretch>
        </p:blipFill>
        <p:spPr bwMode="auto">
          <a:xfrm>
            <a:off x="2843213" y="1773238"/>
            <a:ext cx="1674812" cy="1254125"/>
          </a:xfrm>
          <a:prstGeom prst="rect">
            <a:avLst/>
          </a:prstGeom>
          <a:noFill/>
          <a:ln w="9525">
            <a:noFill/>
            <a:miter lim="800000"/>
            <a:headEnd/>
            <a:tailEnd/>
          </a:ln>
        </p:spPr>
      </p:pic>
      <p:sp>
        <p:nvSpPr>
          <p:cNvPr id="25607" name="TextovéPole 7"/>
          <p:cNvSpPr txBox="1">
            <a:spLocks noChangeArrowheads="1"/>
          </p:cNvSpPr>
          <p:nvPr/>
        </p:nvSpPr>
        <p:spPr bwMode="auto">
          <a:xfrm>
            <a:off x="2987675" y="692150"/>
            <a:ext cx="1368425" cy="646113"/>
          </a:xfrm>
          <a:prstGeom prst="rect">
            <a:avLst/>
          </a:prstGeom>
          <a:noFill/>
          <a:ln w="9525">
            <a:noFill/>
            <a:miter lim="800000"/>
            <a:headEnd/>
            <a:tailEnd/>
          </a:ln>
        </p:spPr>
        <p:txBody>
          <a:bodyPr>
            <a:spAutoFit/>
          </a:bodyPr>
          <a:lstStyle/>
          <a:p>
            <a:r>
              <a:rPr lang="cs-CZ">
                <a:solidFill>
                  <a:srgbClr val="002060"/>
                </a:solidFill>
                <a:latin typeface="Calibri" pitchFamily="34" charset="0"/>
              </a:rPr>
              <a:t>Režie</a:t>
            </a:r>
          </a:p>
          <a:p>
            <a:r>
              <a:rPr lang="cs-CZ">
                <a:solidFill>
                  <a:srgbClr val="002060"/>
                </a:solidFill>
                <a:latin typeface="Calibri" pitchFamily="34" charset="0"/>
              </a:rPr>
              <a:t>Jiří Menzel</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750" y="260350"/>
            <a:ext cx="8158163" cy="6264275"/>
          </a:xfrm>
        </p:spPr>
        <p:txBody>
          <a:bodyPr rtlCol="0">
            <a:normAutofit fontScale="77500" lnSpcReduction="20000"/>
          </a:bodyPr>
          <a:lstStyle/>
          <a:p>
            <a:pPr eaLnBrk="1" fontAlgn="auto" hangingPunct="1">
              <a:spcAft>
                <a:spcPts val="0"/>
              </a:spcAft>
              <a:buFont typeface="Arial" pitchFamily="34" charset="0"/>
              <a:buNone/>
              <a:defRPr/>
            </a:pPr>
            <a:r>
              <a:rPr lang="cs-CZ" b="1" dirty="0" smtClean="0">
                <a:solidFill>
                  <a:srgbClr val="FFFF00"/>
                </a:solidFill>
              </a:rPr>
              <a:t>     Postřižiny</a:t>
            </a:r>
            <a:r>
              <a:rPr lang="cs-CZ" dirty="0" smtClean="0">
                <a:solidFill>
                  <a:srgbClr val="FFFF00"/>
                </a:solidFill>
              </a:rPr>
              <a:t> </a:t>
            </a:r>
            <a:r>
              <a:rPr lang="cs-CZ" dirty="0" smtClean="0">
                <a:solidFill>
                  <a:srgbClr val="002060"/>
                </a:solidFill>
              </a:rPr>
              <a:t>je rituální (resp. obřadné) ustřižení vlasů. Tento obřad lze v mnoha formách nalézt u mnoha kultur nejen v Evropě (Slované, Římané), ale i u kultur asijských (např. Číňané). </a:t>
            </a:r>
          </a:p>
          <a:p>
            <a:pPr eaLnBrk="1" fontAlgn="auto" hangingPunct="1">
              <a:spcAft>
                <a:spcPts val="0"/>
              </a:spcAft>
              <a:buFont typeface="Arial" pitchFamily="34" charset="0"/>
              <a:buNone/>
              <a:defRPr/>
            </a:pPr>
            <a:r>
              <a:rPr lang="cs-CZ" dirty="0" smtClean="0">
                <a:solidFill>
                  <a:srgbClr val="002060"/>
                </a:solidFill>
              </a:rPr>
              <a:t>     O vzniku a původu tohoto rituálu existuje několik teorií, z nichž nejvýznamnější předpokládají, že se jedná o náhradu lidské oběti – tzn. nebyl obětován celý člověk, ale pouze jeho část. Druhá poměrně významná teorie předpokládá, že bohům byla věnována část člověka, aby jej přijali pod svoji ochranu a jakoby se s ním „seznámili“.</a:t>
            </a:r>
          </a:p>
          <a:p>
            <a:pPr eaLnBrk="1" fontAlgn="auto" hangingPunct="1">
              <a:spcAft>
                <a:spcPts val="0"/>
              </a:spcAft>
              <a:buFont typeface="Arial" pitchFamily="34" charset="0"/>
              <a:buNone/>
              <a:defRPr/>
            </a:pPr>
            <a:r>
              <a:rPr lang="cs-CZ" dirty="0" smtClean="0">
                <a:solidFill>
                  <a:srgbClr val="002060"/>
                </a:solidFill>
              </a:rPr>
              <a:t/>
            </a:r>
            <a:br>
              <a:rPr lang="cs-CZ" dirty="0" smtClean="0">
                <a:solidFill>
                  <a:srgbClr val="002060"/>
                </a:solidFill>
              </a:rPr>
            </a:br>
            <a:r>
              <a:rPr lang="cs-CZ" dirty="0" smtClean="0">
                <a:solidFill>
                  <a:srgbClr val="002060"/>
                </a:solidFill>
              </a:rPr>
              <a:t>Samotné provedení pak mohlo být pouze ustřižení jednoho či několika pramenů, zastřižení vlasů nebo sestřižení vlasů do nějaké podoby, popř. i vyholení celé lebky. Někdy se jednalo o hlavní prováděný obřad, často však byly postřižiny prováděny jako doplňkový obřad.</a:t>
            </a:r>
            <a:br>
              <a:rPr lang="cs-CZ" dirty="0" smtClean="0">
                <a:solidFill>
                  <a:srgbClr val="002060"/>
                </a:solidFill>
              </a:rPr>
            </a:br>
            <a:r>
              <a:rPr lang="cs-CZ" dirty="0" smtClean="0">
                <a:solidFill>
                  <a:srgbClr val="002060"/>
                </a:solidFill>
              </a:rPr>
              <a:t>U některých národů byl tento zvyk prováděn pouze jednou za život, u jiných se vyskytuje několikrát za život (např. přijetí jména i svatba).</a:t>
            </a:r>
          </a:p>
          <a:p>
            <a:pPr eaLnBrk="1" fontAlgn="auto" hangingPunct="1">
              <a:spcAft>
                <a:spcPts val="0"/>
              </a:spcAft>
              <a:buFont typeface="Arial" pitchFamily="34" charset="0"/>
              <a:buChar char="•"/>
              <a:defRPr/>
            </a:pPr>
            <a:endParaRPr lang="cs-CZ"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4" descr="http://cdn.mymovies.ge/backdrops/7ac/4d01dff35e73d621a00007ac/postriziny-w1280.jpg"/>
          <p:cNvPicPr>
            <a:picLocks noChangeAspect="1" noChangeArrowheads="1"/>
          </p:cNvPicPr>
          <p:nvPr/>
        </p:nvPicPr>
        <p:blipFill>
          <a:blip r:embed="rId2"/>
          <a:srcRect/>
          <a:stretch>
            <a:fillRect/>
          </a:stretch>
        </p:blipFill>
        <p:spPr bwMode="auto">
          <a:xfrm>
            <a:off x="4787900" y="260350"/>
            <a:ext cx="4230688" cy="2376488"/>
          </a:xfrm>
          <a:prstGeom prst="rect">
            <a:avLst/>
          </a:prstGeom>
          <a:noFill/>
          <a:ln w="9525">
            <a:noFill/>
            <a:miter lim="800000"/>
            <a:headEnd/>
            <a:tailEnd/>
          </a:ln>
        </p:spPr>
      </p:pic>
      <p:pic>
        <p:nvPicPr>
          <p:cNvPr id="27650" name="Picture 6" descr="http://cdn.mymovies.ge/backdrops/7ff/4d01e00c5e73d621a30007ff/postriziny-w1280.jpg"/>
          <p:cNvPicPr>
            <a:picLocks noChangeAspect="1" noChangeArrowheads="1"/>
          </p:cNvPicPr>
          <p:nvPr/>
        </p:nvPicPr>
        <p:blipFill>
          <a:blip r:embed="rId3"/>
          <a:srcRect/>
          <a:stretch>
            <a:fillRect/>
          </a:stretch>
        </p:blipFill>
        <p:spPr bwMode="auto">
          <a:xfrm>
            <a:off x="1547813" y="2924175"/>
            <a:ext cx="6140450" cy="3449638"/>
          </a:xfrm>
          <a:prstGeom prst="rect">
            <a:avLst/>
          </a:prstGeom>
          <a:noFill/>
          <a:ln w="9525">
            <a:noFill/>
            <a:miter lim="800000"/>
            <a:headEnd/>
            <a:tailEnd/>
          </a:ln>
        </p:spPr>
      </p:pic>
      <p:pic>
        <p:nvPicPr>
          <p:cNvPr id="27651" name="Picture 2" descr="http://www.kliculm.de/wp-content/N378883-308c5.jpg"/>
          <p:cNvPicPr>
            <a:picLocks noChangeAspect="1" noChangeArrowheads="1"/>
          </p:cNvPicPr>
          <p:nvPr/>
        </p:nvPicPr>
        <p:blipFill>
          <a:blip r:embed="rId4"/>
          <a:srcRect/>
          <a:stretch>
            <a:fillRect/>
          </a:stretch>
        </p:blipFill>
        <p:spPr bwMode="auto">
          <a:xfrm>
            <a:off x="395288" y="104775"/>
            <a:ext cx="3600450" cy="26082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Nadpis 1"/>
          <p:cNvSpPr>
            <a:spLocks noGrp="1"/>
          </p:cNvSpPr>
          <p:nvPr>
            <p:ph type="title"/>
          </p:nvPr>
        </p:nvSpPr>
        <p:spPr/>
        <p:txBody>
          <a:bodyPr/>
          <a:lstStyle/>
          <a:p>
            <a:pPr eaLnBrk="1" hangingPunct="1"/>
            <a:r>
              <a:rPr lang="cs-CZ" smtClean="0">
                <a:solidFill>
                  <a:srgbClr val="002060"/>
                </a:solidFill>
              </a:rPr>
              <a:t>Ostře sledované vlaky</a:t>
            </a:r>
          </a:p>
        </p:txBody>
      </p:sp>
      <p:pic>
        <p:nvPicPr>
          <p:cNvPr id="28674" name="Picture 4" descr="http://www.kinofestivalis.lt/repository_misc/movies/lfile_606"/>
          <p:cNvPicPr>
            <a:picLocks noChangeAspect="1" noChangeArrowheads="1"/>
          </p:cNvPicPr>
          <p:nvPr/>
        </p:nvPicPr>
        <p:blipFill>
          <a:blip r:embed="rId2"/>
          <a:srcRect/>
          <a:stretch>
            <a:fillRect/>
          </a:stretch>
        </p:blipFill>
        <p:spPr bwMode="auto">
          <a:xfrm>
            <a:off x="5818188" y="1268413"/>
            <a:ext cx="3155950" cy="2405062"/>
          </a:xfrm>
          <a:prstGeom prst="rect">
            <a:avLst/>
          </a:prstGeom>
          <a:noFill/>
          <a:ln w="9525">
            <a:noFill/>
            <a:miter lim="800000"/>
            <a:headEnd/>
            <a:tailEnd/>
          </a:ln>
        </p:spPr>
      </p:pic>
      <p:pic>
        <p:nvPicPr>
          <p:cNvPr id="28675" name="Picture 6" descr="http://www.modernism.ro/wp-content/uploads/2011/05/trenuri-bine-pazite.jpg"/>
          <p:cNvPicPr>
            <a:picLocks noChangeAspect="1" noChangeArrowheads="1"/>
          </p:cNvPicPr>
          <p:nvPr/>
        </p:nvPicPr>
        <p:blipFill>
          <a:blip r:embed="rId3"/>
          <a:srcRect/>
          <a:stretch>
            <a:fillRect/>
          </a:stretch>
        </p:blipFill>
        <p:spPr bwMode="auto">
          <a:xfrm>
            <a:off x="5816600" y="3933825"/>
            <a:ext cx="3175000" cy="2474913"/>
          </a:xfrm>
          <a:prstGeom prst="rect">
            <a:avLst/>
          </a:prstGeom>
          <a:noFill/>
          <a:ln w="9525">
            <a:noFill/>
            <a:miter lim="800000"/>
            <a:headEnd/>
            <a:tailEnd/>
          </a:ln>
        </p:spPr>
      </p:pic>
      <p:pic>
        <p:nvPicPr>
          <p:cNvPr id="28676" name="Picture 2" descr="http://www.artforum.sk/userdata/catalog/images/big_86828.jpg"/>
          <p:cNvPicPr>
            <a:picLocks noChangeAspect="1" noChangeArrowheads="1"/>
          </p:cNvPicPr>
          <p:nvPr/>
        </p:nvPicPr>
        <p:blipFill>
          <a:blip r:embed="rId4"/>
          <a:srcRect/>
          <a:stretch>
            <a:fillRect/>
          </a:stretch>
        </p:blipFill>
        <p:spPr bwMode="auto">
          <a:xfrm>
            <a:off x="3492500" y="1341438"/>
            <a:ext cx="2224088" cy="2024062"/>
          </a:xfrm>
          <a:prstGeom prst="rect">
            <a:avLst/>
          </a:prstGeom>
          <a:noFill/>
          <a:ln w="9525">
            <a:noFill/>
            <a:miter lim="800000"/>
            <a:headEnd/>
            <a:tailEnd/>
          </a:ln>
        </p:spPr>
      </p:pic>
      <p:pic>
        <p:nvPicPr>
          <p:cNvPr id="28677" name="Picture 4" descr="http://instinkt.tyden.cz/obrazek/4be41777e30b6/07-2-60-bijak-01-4be417eea7c84_400x296.jpg"/>
          <p:cNvPicPr>
            <a:picLocks noChangeAspect="1" noChangeArrowheads="1"/>
          </p:cNvPicPr>
          <p:nvPr/>
        </p:nvPicPr>
        <p:blipFill>
          <a:blip r:embed="rId5"/>
          <a:srcRect/>
          <a:stretch>
            <a:fillRect/>
          </a:stretch>
        </p:blipFill>
        <p:spPr bwMode="auto">
          <a:xfrm>
            <a:off x="3348038" y="3625850"/>
            <a:ext cx="2374900" cy="1758950"/>
          </a:xfrm>
          <a:prstGeom prst="rect">
            <a:avLst/>
          </a:prstGeom>
          <a:noFill/>
          <a:ln w="9525">
            <a:noFill/>
            <a:miter lim="800000"/>
            <a:headEnd/>
            <a:tailEnd/>
          </a:ln>
        </p:spPr>
      </p:pic>
      <p:pic>
        <p:nvPicPr>
          <p:cNvPr id="28678" name="Picture 2" descr="http://www.filmarena.cz/obrazky/film_2530_2.jpg"/>
          <p:cNvPicPr>
            <a:picLocks noChangeAspect="1" noChangeArrowheads="1"/>
          </p:cNvPicPr>
          <p:nvPr/>
        </p:nvPicPr>
        <p:blipFill>
          <a:blip r:embed="rId6"/>
          <a:srcRect/>
          <a:stretch>
            <a:fillRect/>
          </a:stretch>
        </p:blipFill>
        <p:spPr bwMode="auto">
          <a:xfrm>
            <a:off x="179388" y="1341438"/>
            <a:ext cx="3052762" cy="43195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288" y="115888"/>
            <a:ext cx="8640762" cy="6626225"/>
          </a:xfrm>
        </p:spPr>
        <p:txBody>
          <a:bodyPr rtlCol="0">
            <a:normAutofit fontScale="55000" lnSpcReduction="20000"/>
          </a:bodyPr>
          <a:lstStyle/>
          <a:p>
            <a:pPr algn="just" eaLnBrk="1" fontAlgn="auto" hangingPunct="1">
              <a:spcAft>
                <a:spcPts val="0"/>
              </a:spcAft>
              <a:buFont typeface="Arial" pitchFamily="34" charset="0"/>
              <a:buNone/>
              <a:defRPr/>
            </a:pPr>
            <a:r>
              <a:rPr lang="cs-CZ" dirty="0" smtClean="0"/>
              <a:t>       </a:t>
            </a:r>
            <a:r>
              <a:rPr lang="cs-CZ" dirty="0" smtClean="0">
                <a:solidFill>
                  <a:srgbClr val="002060"/>
                </a:solidFill>
              </a:rPr>
              <a:t>Hlavní postavou je dvaadvacetiletý Miloš Hrma,  děj se odehrává v únorových dnech roku 1945  v malé železniční stanici </a:t>
            </a:r>
            <a:r>
              <a:rPr lang="cs-CZ" dirty="0" err="1" smtClean="0">
                <a:solidFill>
                  <a:srgbClr val="002060"/>
                </a:solidFill>
              </a:rPr>
              <a:t>Kostomlaty</a:t>
            </a:r>
            <a:r>
              <a:rPr lang="cs-CZ" dirty="0" smtClean="0">
                <a:solidFill>
                  <a:srgbClr val="002060"/>
                </a:solidFill>
              </a:rPr>
              <a:t>. Miloš se tam vrací z psychiatrické léčebny, kam se dostal po pokusu o sebevraždu. Přichází právě ve chvíli, kdy je osazenstvo nádraží ještě vzrušeno aférou zcela neválečnou: výpravčí Hubička orazítkoval zadek telegrafistky Zdeničky všemi staničními razítky. </a:t>
            </a:r>
          </a:p>
          <a:p>
            <a:pPr algn="just" eaLnBrk="1" fontAlgn="auto" hangingPunct="1">
              <a:spcAft>
                <a:spcPts val="0"/>
              </a:spcAft>
              <a:buFont typeface="Arial" pitchFamily="34" charset="0"/>
              <a:buNone/>
              <a:defRPr/>
            </a:pPr>
            <a:r>
              <a:rPr lang="cs-CZ" dirty="0">
                <a:solidFill>
                  <a:srgbClr val="002060"/>
                </a:solidFill>
              </a:rPr>
              <a:t> </a:t>
            </a:r>
            <a:r>
              <a:rPr lang="cs-CZ" dirty="0" smtClean="0">
                <a:solidFill>
                  <a:srgbClr val="002060"/>
                </a:solidFill>
              </a:rPr>
              <a:t>      Nádražím mezitím projíždějí vlaky, mezi nimiž jsou i "ostře sledované" transporty se zbraněmi, vojáky a municí, mající ještě zvrátit vývoj války ve prospěch Říše. Na jeden z těchto vlaků, jež jsou často terčem partyzánských útoků, vezmou Němci Miloše jako rukojmí. Když si ale velitel všimne jizev na jeho zápěstí, propustí ho. Na stanici se dostaví komise, aby vyšetřila skandál s razítky. Protože však Zdenička přiznává, že se nechala orazítkovat dobrovolně, obviní předseda komise, poněmčený Čech Zedníček, Hubičku alespoň z hanobení němčiny. Návštěva komise způsobí nepříjemnosti i přednostovi, vášnivému chovateli holubů, který je přistižen v uniformě znečištěné holubím trusem. Jeho vidina povýšení se tak rozplývá. </a:t>
            </a:r>
          </a:p>
          <a:p>
            <a:pPr algn="just" eaLnBrk="1" fontAlgn="auto" hangingPunct="1">
              <a:spcAft>
                <a:spcPts val="0"/>
              </a:spcAft>
              <a:buFont typeface="Arial" pitchFamily="34" charset="0"/>
              <a:buNone/>
              <a:defRPr/>
            </a:pPr>
            <a:r>
              <a:rPr lang="cs-CZ" dirty="0">
                <a:solidFill>
                  <a:srgbClr val="002060"/>
                </a:solidFill>
              </a:rPr>
              <a:t> </a:t>
            </a:r>
            <a:r>
              <a:rPr lang="cs-CZ" dirty="0" smtClean="0">
                <a:solidFill>
                  <a:srgbClr val="002060"/>
                </a:solidFill>
              </a:rPr>
              <a:t>     Miloš </a:t>
            </a:r>
            <a:r>
              <a:rPr lang="cs-CZ" dirty="0" err="1" smtClean="0">
                <a:solidFill>
                  <a:srgbClr val="002060"/>
                </a:solidFill>
              </a:rPr>
              <a:t>Hubičkovy</a:t>
            </a:r>
            <a:r>
              <a:rPr lang="cs-CZ" dirty="0" smtClean="0">
                <a:solidFill>
                  <a:srgbClr val="002060"/>
                </a:solidFill>
              </a:rPr>
              <a:t> úspěchy u žen obdivuje, což ovšem jeho komplex, pro který se pokusil spáchat sebevraždu (zklamal ve chvíli, kdy chtěl dokázat milované Máše své mužství), jen prohlubuje. Podle rady psychiatra se pokouší získat starší zkušenou ženu, která by ho zaučila do tajů lásky a učinila z něj "muže". Požádá o to paní přednostovou, ovšem překvapená žena ho odmítá. Další noc má stanicí opět projet významný vojenský transport. Hubička se obrací na Miloše, aby mu pomohl vlak zlikvidovat. O půlnoci na stanici přichází tajemná mladá žena, Viktoria </a:t>
            </a:r>
            <a:r>
              <a:rPr lang="cs-CZ" dirty="0" err="1" smtClean="0">
                <a:solidFill>
                  <a:srgbClr val="002060"/>
                </a:solidFill>
              </a:rPr>
              <a:t>Freie</a:t>
            </a:r>
            <a:r>
              <a:rPr lang="cs-CZ" dirty="0" smtClean="0">
                <a:solidFill>
                  <a:srgbClr val="002060"/>
                </a:solidFill>
              </a:rPr>
              <a:t>, která přináší nálož na likvidaci "ostře sledovaného" vlaku. Viktoria se také stává Milošovou první milenkou. </a:t>
            </a:r>
          </a:p>
          <a:p>
            <a:pPr algn="just" eaLnBrk="1" fontAlgn="auto" hangingPunct="1">
              <a:spcAft>
                <a:spcPts val="0"/>
              </a:spcAft>
              <a:buFont typeface="Arial" pitchFamily="34" charset="0"/>
              <a:buNone/>
              <a:defRPr/>
            </a:pPr>
            <a:r>
              <a:rPr lang="cs-CZ" dirty="0">
                <a:solidFill>
                  <a:srgbClr val="002060"/>
                </a:solidFill>
              </a:rPr>
              <a:t> </a:t>
            </a:r>
            <a:r>
              <a:rPr lang="cs-CZ" dirty="0" smtClean="0">
                <a:solidFill>
                  <a:srgbClr val="002060"/>
                </a:solidFill>
              </a:rPr>
              <a:t>      Do </a:t>
            </a:r>
            <a:r>
              <a:rPr lang="cs-CZ" dirty="0" err="1" smtClean="0">
                <a:solidFill>
                  <a:srgbClr val="002060"/>
                </a:solidFill>
              </a:rPr>
              <a:t>Kostomlat</a:t>
            </a:r>
            <a:r>
              <a:rPr lang="cs-CZ" dirty="0" smtClean="0">
                <a:solidFill>
                  <a:srgbClr val="002060"/>
                </a:solidFill>
              </a:rPr>
              <a:t> přijíždí vlak s uprchlíky z bombardovaných Drážďan a krátce po něm se objevuje i vojenský transport. Miloš zbavený svého problému najednou ztrácí zábrany a v sabotážní akci nasazuje vlastní život. Z posledního vagonu ho zahlédne německý voják, oba po sobě vystřelí a společně u tratě umírají.</a:t>
            </a:r>
            <a:endParaRPr lang="cs-CZ" dirty="0">
              <a:solidFill>
                <a:srgbClr val="002060"/>
              </a:solidFil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8313" y="274638"/>
            <a:ext cx="8218487" cy="633412"/>
          </a:xfrm>
        </p:spPr>
        <p:txBody>
          <a:bodyPr rtlCol="0">
            <a:normAutofit fontScale="90000"/>
          </a:bodyPr>
          <a:lstStyle/>
          <a:p>
            <a:pPr eaLnBrk="1" fontAlgn="auto" hangingPunct="1">
              <a:spcAft>
                <a:spcPts val="0"/>
              </a:spcAft>
              <a:defRPr/>
            </a:pPr>
            <a:r>
              <a:rPr lang="cs-CZ" b="1" dirty="0" smtClean="0">
                <a:solidFill>
                  <a:srgbClr val="002060"/>
                </a:solidFill>
              </a:rPr>
              <a:t>Slavnosti sněženek</a:t>
            </a:r>
            <a:endParaRPr lang="cs-CZ" b="1" dirty="0">
              <a:solidFill>
                <a:srgbClr val="002060"/>
              </a:solidFill>
            </a:endParaRPr>
          </a:p>
        </p:txBody>
      </p:sp>
      <p:sp>
        <p:nvSpPr>
          <p:cNvPr id="30722" name="Zástupný symbol pro obsah 2"/>
          <p:cNvSpPr>
            <a:spLocks noGrp="1"/>
          </p:cNvSpPr>
          <p:nvPr>
            <p:ph idx="1"/>
          </p:nvPr>
        </p:nvSpPr>
        <p:spPr/>
        <p:txBody>
          <a:bodyPr/>
          <a:lstStyle/>
          <a:p>
            <a:pPr eaLnBrk="1" hangingPunct="1"/>
            <a:endParaRPr lang="cs-CZ" smtClean="0"/>
          </a:p>
          <a:p>
            <a:pPr eaLnBrk="1" hangingPunct="1"/>
            <a:endParaRPr lang="cs-CZ" smtClean="0"/>
          </a:p>
        </p:txBody>
      </p:sp>
      <p:pic>
        <p:nvPicPr>
          <p:cNvPr id="30723" name="Picture 2" descr="http://instinkt.tyden.cz/obrazek/4a0c0af49a919/42-3-66-serial-otv-4bc72da30a904_400x265.jpg"/>
          <p:cNvPicPr>
            <a:picLocks noChangeAspect="1" noChangeArrowheads="1"/>
          </p:cNvPicPr>
          <p:nvPr/>
        </p:nvPicPr>
        <p:blipFill>
          <a:blip r:embed="rId2"/>
          <a:srcRect/>
          <a:stretch>
            <a:fillRect/>
          </a:stretch>
        </p:blipFill>
        <p:spPr bwMode="auto">
          <a:xfrm>
            <a:off x="179388" y="981075"/>
            <a:ext cx="3522662" cy="2333625"/>
          </a:xfrm>
          <a:prstGeom prst="rect">
            <a:avLst/>
          </a:prstGeom>
          <a:noFill/>
          <a:ln w="9525">
            <a:noFill/>
            <a:miter lim="800000"/>
            <a:headEnd/>
            <a:tailEnd/>
          </a:ln>
        </p:spPr>
      </p:pic>
      <p:pic>
        <p:nvPicPr>
          <p:cNvPr id="30724" name="Picture 4" descr="http://storage.bontonfilm.cz/images/medium/dae9d22f44ca4ae63d06ffeb9bcc86f6.jpg"/>
          <p:cNvPicPr>
            <a:picLocks noChangeAspect="1" noChangeArrowheads="1"/>
          </p:cNvPicPr>
          <p:nvPr/>
        </p:nvPicPr>
        <p:blipFill>
          <a:blip r:embed="rId3"/>
          <a:srcRect/>
          <a:stretch>
            <a:fillRect/>
          </a:stretch>
        </p:blipFill>
        <p:spPr bwMode="auto">
          <a:xfrm>
            <a:off x="4140200" y="981075"/>
            <a:ext cx="2484438" cy="1655763"/>
          </a:xfrm>
          <a:prstGeom prst="rect">
            <a:avLst/>
          </a:prstGeom>
          <a:noFill/>
          <a:ln w="9525">
            <a:noFill/>
            <a:miter lim="800000"/>
            <a:headEnd/>
            <a:tailEnd/>
          </a:ln>
        </p:spPr>
      </p:pic>
      <p:pic>
        <p:nvPicPr>
          <p:cNvPr id="30725" name="Picture 8" descr="http://www.stockuv-dvur.cz/wp-content/uploads/Slavnosti-Snezenek09338717-05-02-300x219.jpg"/>
          <p:cNvPicPr>
            <a:picLocks noChangeAspect="1" noChangeArrowheads="1"/>
          </p:cNvPicPr>
          <p:nvPr/>
        </p:nvPicPr>
        <p:blipFill>
          <a:blip r:embed="rId4"/>
          <a:srcRect/>
          <a:stretch>
            <a:fillRect/>
          </a:stretch>
        </p:blipFill>
        <p:spPr bwMode="auto">
          <a:xfrm>
            <a:off x="127000" y="3573463"/>
            <a:ext cx="4043363" cy="2951162"/>
          </a:xfrm>
          <a:prstGeom prst="rect">
            <a:avLst/>
          </a:prstGeom>
          <a:noFill/>
          <a:ln w="9525">
            <a:noFill/>
            <a:miter lim="800000"/>
            <a:headEnd/>
            <a:tailEnd/>
          </a:ln>
        </p:spPr>
      </p:pic>
      <p:pic>
        <p:nvPicPr>
          <p:cNvPr id="30726" name="Picture 10" descr="http://t0.gstatic.com/images?q=tbn:ANd9GcSLUj8X-gyPJAVBdLtX5CKm6ZkTutzMA5tHBXiY4tm63bnWV3CXr4h5JuruqQ"/>
          <p:cNvPicPr>
            <a:picLocks noChangeAspect="1" noChangeArrowheads="1"/>
          </p:cNvPicPr>
          <p:nvPr/>
        </p:nvPicPr>
        <p:blipFill>
          <a:blip r:embed="rId5"/>
          <a:srcRect/>
          <a:stretch>
            <a:fillRect/>
          </a:stretch>
        </p:blipFill>
        <p:spPr bwMode="auto">
          <a:xfrm>
            <a:off x="6732588" y="981075"/>
            <a:ext cx="2279650" cy="1670050"/>
          </a:xfrm>
          <a:prstGeom prst="rect">
            <a:avLst/>
          </a:prstGeom>
          <a:noFill/>
          <a:ln w="9525">
            <a:noFill/>
            <a:miter lim="800000"/>
            <a:headEnd/>
            <a:tailEnd/>
          </a:ln>
        </p:spPr>
      </p:pic>
      <p:pic>
        <p:nvPicPr>
          <p:cNvPr id="30727" name="Picture 2" descr="http://img.fdb.cz/galerie/2/26574cdac68d33de57c2c3e303baac.jpg"/>
          <p:cNvPicPr>
            <a:picLocks noChangeAspect="1" noChangeArrowheads="1"/>
          </p:cNvPicPr>
          <p:nvPr/>
        </p:nvPicPr>
        <p:blipFill>
          <a:blip r:embed="rId6"/>
          <a:srcRect/>
          <a:stretch>
            <a:fillRect/>
          </a:stretch>
        </p:blipFill>
        <p:spPr bwMode="auto">
          <a:xfrm>
            <a:off x="4859338" y="2852738"/>
            <a:ext cx="3743325" cy="381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flipV="1">
            <a:off x="8651875" y="6154738"/>
            <a:ext cx="46038" cy="46037"/>
          </a:xfrm>
        </p:spPr>
        <p:txBody>
          <a:bodyPr rtlCol="0">
            <a:normAutofit fontScale="25000" lnSpcReduction="20000"/>
          </a:bodyPr>
          <a:lstStyle/>
          <a:p>
            <a:pPr eaLnBrk="1" fontAlgn="auto" hangingPunct="1">
              <a:spcAft>
                <a:spcPts val="0"/>
              </a:spcAft>
              <a:buFont typeface="Arial" pitchFamily="34" charset="0"/>
              <a:buChar char="•"/>
              <a:defRPr/>
            </a:pPr>
            <a:endParaRPr lang="cs-CZ"/>
          </a:p>
        </p:txBody>
      </p:sp>
      <p:pic>
        <p:nvPicPr>
          <p:cNvPr id="31746" name="Picture 2" descr="http://www.mezizenami.cz/data/files/Foto5_Pam%C4%9Btn%C3%ADdeskaHrabalavPivovaruNymburk.jpg"/>
          <p:cNvPicPr>
            <a:picLocks noChangeAspect="1" noChangeArrowheads="1"/>
          </p:cNvPicPr>
          <p:nvPr/>
        </p:nvPicPr>
        <p:blipFill>
          <a:blip r:embed="rId2"/>
          <a:srcRect/>
          <a:stretch>
            <a:fillRect/>
          </a:stretch>
        </p:blipFill>
        <p:spPr bwMode="auto">
          <a:xfrm>
            <a:off x="250825" y="260350"/>
            <a:ext cx="8642350" cy="63373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Picture 4" descr="http://image.tn.nova.cz/media/images/750x750/Apr2009/492404.jpg?d41d"/>
          <p:cNvPicPr>
            <a:picLocks noChangeAspect="1" noChangeArrowheads="1"/>
          </p:cNvPicPr>
          <p:nvPr/>
        </p:nvPicPr>
        <p:blipFill>
          <a:blip r:embed="rId2"/>
          <a:srcRect/>
          <a:stretch>
            <a:fillRect/>
          </a:stretch>
        </p:blipFill>
        <p:spPr bwMode="auto">
          <a:xfrm>
            <a:off x="179388" y="260350"/>
            <a:ext cx="3213100" cy="4286250"/>
          </a:xfrm>
          <a:prstGeom prst="rect">
            <a:avLst/>
          </a:prstGeom>
          <a:noFill/>
          <a:ln w="9525">
            <a:noFill/>
            <a:miter lim="800000"/>
            <a:headEnd/>
            <a:tailEnd/>
          </a:ln>
        </p:spPr>
      </p:pic>
      <p:sp>
        <p:nvSpPr>
          <p:cNvPr id="32770" name="TextovéPole 4"/>
          <p:cNvSpPr txBox="1">
            <a:spLocks noChangeArrowheads="1"/>
          </p:cNvSpPr>
          <p:nvPr/>
        </p:nvSpPr>
        <p:spPr bwMode="auto">
          <a:xfrm>
            <a:off x="3563938" y="188913"/>
            <a:ext cx="2952750" cy="1322387"/>
          </a:xfrm>
          <a:prstGeom prst="rect">
            <a:avLst/>
          </a:prstGeom>
          <a:noFill/>
          <a:ln w="9525">
            <a:noFill/>
            <a:miter lim="800000"/>
            <a:headEnd/>
            <a:tailEnd/>
          </a:ln>
        </p:spPr>
        <p:txBody>
          <a:bodyPr>
            <a:spAutoFit/>
          </a:bodyPr>
          <a:lstStyle/>
          <a:p>
            <a:r>
              <a:rPr lang="cs-CZ" sz="4000">
                <a:solidFill>
                  <a:srgbClr val="002060"/>
                </a:solidFill>
                <a:latin typeface="Calibri" pitchFamily="34" charset="0"/>
              </a:rPr>
              <a:t>Hrob B. Hrabala</a:t>
            </a:r>
          </a:p>
        </p:txBody>
      </p:sp>
      <p:pic>
        <p:nvPicPr>
          <p:cNvPr id="32771" name="Picture 2" descr="http://lh5.ggpht.com/-DvrdU8aR1Wg/TB8EozBOgvI/AAAAAAAAMkE/G3mFII8eOXw/CIMG0493.JPG"/>
          <p:cNvPicPr>
            <a:picLocks noChangeAspect="1" noChangeArrowheads="1"/>
          </p:cNvPicPr>
          <p:nvPr/>
        </p:nvPicPr>
        <p:blipFill>
          <a:blip r:embed="rId3"/>
          <a:srcRect/>
          <a:stretch>
            <a:fillRect/>
          </a:stretch>
        </p:blipFill>
        <p:spPr bwMode="auto">
          <a:xfrm>
            <a:off x="5651500" y="836613"/>
            <a:ext cx="3211513" cy="5314950"/>
          </a:xfrm>
          <a:prstGeom prst="rect">
            <a:avLst/>
          </a:prstGeom>
          <a:noFill/>
          <a:ln w="9525">
            <a:noFill/>
            <a:miter lim="800000"/>
            <a:headEnd/>
            <a:tailEnd/>
          </a:ln>
        </p:spPr>
      </p:pic>
      <p:pic>
        <p:nvPicPr>
          <p:cNvPr id="32772" name="Picture 2" descr="http://1.bp.blogspot.com/_p_8rr-XC_QQ/Sr7xzPsYp4I/AAAAAAAABgA/x2bnXPWzduI/s400/Hrabal.JPG"/>
          <p:cNvPicPr>
            <a:picLocks noChangeAspect="1" noChangeArrowheads="1"/>
          </p:cNvPicPr>
          <p:nvPr/>
        </p:nvPicPr>
        <p:blipFill>
          <a:blip r:embed="rId4"/>
          <a:srcRect/>
          <a:stretch>
            <a:fillRect/>
          </a:stretch>
        </p:blipFill>
        <p:spPr bwMode="auto">
          <a:xfrm>
            <a:off x="3203575" y="1628775"/>
            <a:ext cx="2590800" cy="3810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188" y="274638"/>
            <a:ext cx="8075612" cy="561975"/>
          </a:xfrm>
        </p:spPr>
        <p:txBody>
          <a:bodyPr rtlCol="0">
            <a:normAutofit fontScale="90000"/>
          </a:bodyPr>
          <a:lstStyle/>
          <a:p>
            <a:pPr eaLnBrk="1" fontAlgn="auto" hangingPunct="1">
              <a:spcAft>
                <a:spcPts val="0"/>
              </a:spcAft>
              <a:defRPr/>
            </a:pPr>
            <a:r>
              <a:rPr lang="cs-CZ" dirty="0" smtClean="0">
                <a:solidFill>
                  <a:srgbClr val="002060"/>
                </a:solidFill>
              </a:rPr>
              <a:t>Kontrola pozornosti</a:t>
            </a:r>
            <a:endParaRPr lang="cs-CZ" dirty="0">
              <a:solidFill>
                <a:srgbClr val="002060"/>
              </a:solidFill>
            </a:endParaRPr>
          </a:p>
        </p:txBody>
      </p:sp>
      <p:sp>
        <p:nvSpPr>
          <p:cNvPr id="3" name="Zástupný symbol pro obsah 2"/>
          <p:cNvSpPr>
            <a:spLocks noGrp="1"/>
          </p:cNvSpPr>
          <p:nvPr>
            <p:ph idx="1"/>
          </p:nvPr>
        </p:nvSpPr>
        <p:spPr>
          <a:xfrm>
            <a:off x="539750" y="836613"/>
            <a:ext cx="8424863" cy="5905500"/>
          </a:xfrm>
        </p:spPr>
        <p:txBody>
          <a:bodyPr/>
          <a:lstStyle/>
          <a:p>
            <a:pPr eaLnBrk="1" hangingPunct="1">
              <a:buFont typeface="Arial" charset="0"/>
              <a:buNone/>
            </a:pPr>
            <a:r>
              <a:rPr lang="cs-CZ" sz="2000" b="1" dirty="0" smtClean="0">
                <a:solidFill>
                  <a:srgbClr val="FFFF00"/>
                </a:solidFill>
              </a:rPr>
              <a:t>      1.  Vysvětli, kdo je pábitel.</a:t>
            </a:r>
          </a:p>
          <a:p>
            <a:pPr eaLnBrk="1" hangingPunct="1">
              <a:buFont typeface="Arial" charset="0"/>
              <a:buNone/>
            </a:pPr>
            <a:r>
              <a:rPr lang="cs-CZ" sz="2000" b="1" dirty="0" smtClean="0">
                <a:solidFill>
                  <a:srgbClr val="002060"/>
                </a:solidFill>
              </a:rPr>
              <a:t>      Lidé s dobrým srdcem, vypravěči, kteří mají hodně fantazie. Milují život, navenek se zdají hrubí.</a:t>
            </a:r>
          </a:p>
          <a:p>
            <a:pPr eaLnBrk="1" hangingPunct="1">
              <a:buFont typeface="Arial" charset="0"/>
              <a:buNone/>
            </a:pPr>
            <a:r>
              <a:rPr lang="cs-CZ" sz="2000" b="1" dirty="0" smtClean="0">
                <a:solidFill>
                  <a:srgbClr val="FFFF00"/>
                </a:solidFill>
              </a:rPr>
              <a:t>      2. Který režisér zfilmoval nejvíce Hrabalových povídek nebo novel?</a:t>
            </a:r>
          </a:p>
          <a:p>
            <a:pPr eaLnBrk="1" hangingPunct="1">
              <a:buFont typeface="Arial" charset="0"/>
              <a:buNone/>
            </a:pPr>
            <a:r>
              <a:rPr lang="cs-CZ" sz="2000" b="1" dirty="0" smtClean="0">
                <a:solidFill>
                  <a:srgbClr val="002060"/>
                </a:solidFill>
              </a:rPr>
              <a:t>      Jiří Menzel.</a:t>
            </a:r>
          </a:p>
          <a:p>
            <a:pPr eaLnBrk="1" hangingPunct="1">
              <a:buFont typeface="Arial" charset="0"/>
              <a:buNone/>
            </a:pPr>
            <a:r>
              <a:rPr lang="cs-CZ" sz="2000" b="1" dirty="0" smtClean="0">
                <a:solidFill>
                  <a:srgbClr val="FFFF00"/>
                </a:solidFill>
              </a:rPr>
              <a:t>      3. Kam dojížděl </a:t>
            </a:r>
            <a:r>
              <a:rPr lang="cs-CZ" sz="2000" b="1" dirty="0" smtClean="0">
                <a:solidFill>
                  <a:srgbClr val="FFFF00"/>
                </a:solidFill>
              </a:rPr>
              <a:t>B. </a:t>
            </a:r>
            <a:r>
              <a:rPr lang="cs-CZ" sz="2000" b="1" dirty="0" smtClean="0">
                <a:solidFill>
                  <a:srgbClr val="FFFF00"/>
                </a:solidFill>
              </a:rPr>
              <a:t>Hrabal na svoji chatu?</a:t>
            </a:r>
          </a:p>
          <a:p>
            <a:pPr eaLnBrk="1" hangingPunct="1">
              <a:buFont typeface="Arial" charset="0"/>
              <a:buNone/>
            </a:pPr>
            <a:r>
              <a:rPr lang="cs-CZ" sz="2000" b="1" dirty="0" smtClean="0">
                <a:solidFill>
                  <a:srgbClr val="002060"/>
                </a:solidFill>
              </a:rPr>
              <a:t>       Do Kerska.</a:t>
            </a:r>
          </a:p>
          <a:p>
            <a:pPr eaLnBrk="1" hangingPunct="1">
              <a:buFont typeface="Arial" charset="0"/>
              <a:buNone/>
            </a:pPr>
            <a:r>
              <a:rPr lang="cs-CZ" sz="2000" b="1" dirty="0" smtClean="0">
                <a:solidFill>
                  <a:srgbClr val="FFFF00"/>
                </a:solidFill>
              </a:rPr>
              <a:t>      4. Která zvířata měl rád?</a:t>
            </a:r>
          </a:p>
          <a:p>
            <a:pPr eaLnBrk="1" hangingPunct="1">
              <a:buFont typeface="Arial" charset="0"/>
              <a:buNone/>
            </a:pPr>
            <a:r>
              <a:rPr lang="cs-CZ" sz="2000" b="1" dirty="0" smtClean="0">
                <a:solidFill>
                  <a:srgbClr val="002060"/>
                </a:solidFill>
              </a:rPr>
              <a:t>       </a:t>
            </a:r>
            <a:r>
              <a:rPr lang="cs-CZ" sz="2000" b="1" dirty="0" smtClean="0">
                <a:solidFill>
                  <a:srgbClr val="002060"/>
                </a:solidFill>
              </a:rPr>
              <a:t>Kočky</a:t>
            </a:r>
            <a:r>
              <a:rPr lang="cs-CZ" sz="2000" b="1" dirty="0">
                <a:solidFill>
                  <a:srgbClr val="002060"/>
                </a:solidFill>
              </a:rPr>
              <a:t> </a:t>
            </a:r>
            <a:r>
              <a:rPr lang="cs-CZ" sz="2000" b="1" dirty="0" smtClean="0">
                <a:solidFill>
                  <a:srgbClr val="002060"/>
                </a:solidFill>
              </a:rPr>
              <a:t> (socha </a:t>
            </a:r>
            <a:r>
              <a:rPr lang="cs-CZ" sz="2000" b="1" dirty="0" smtClean="0">
                <a:solidFill>
                  <a:srgbClr val="002060"/>
                </a:solidFill>
              </a:rPr>
              <a:t>kočky i u náhrobku B. Hrabala).</a:t>
            </a:r>
          </a:p>
          <a:p>
            <a:pPr eaLnBrk="1" hangingPunct="1">
              <a:buFont typeface="Arial" charset="0"/>
              <a:buNone/>
            </a:pPr>
            <a:r>
              <a:rPr lang="cs-CZ" sz="2000" b="1" dirty="0" smtClean="0">
                <a:solidFill>
                  <a:srgbClr val="FFFF00"/>
                </a:solidFill>
              </a:rPr>
              <a:t>      5. Vyjmenuj alespoň 3 filmy, které byly natočeny podle knih spisovatele.</a:t>
            </a:r>
          </a:p>
          <a:p>
            <a:pPr eaLnBrk="1" hangingPunct="1">
              <a:buFont typeface="Arial" charset="0"/>
              <a:buNone/>
            </a:pPr>
            <a:r>
              <a:rPr lang="cs-CZ" sz="2000" b="1" dirty="0" smtClean="0">
                <a:solidFill>
                  <a:srgbClr val="002060"/>
                </a:solidFill>
              </a:rPr>
              <a:t>      </a:t>
            </a:r>
            <a:r>
              <a:rPr lang="cs-CZ" sz="2000" b="1" dirty="0" smtClean="0">
                <a:solidFill>
                  <a:srgbClr val="002060"/>
                </a:solidFill>
              </a:rPr>
              <a:t>Ostře </a:t>
            </a:r>
            <a:r>
              <a:rPr lang="cs-CZ" sz="2000" b="1" dirty="0" smtClean="0">
                <a:solidFill>
                  <a:srgbClr val="002060"/>
                </a:solidFill>
              </a:rPr>
              <a:t>sledované vlaky, Slavnosti sněženek, Obsluhoval jsem anglického krále.</a:t>
            </a:r>
          </a:p>
          <a:p>
            <a:pPr eaLnBrk="1" hangingPunct="1">
              <a:buFont typeface="Arial" charset="0"/>
              <a:buNone/>
            </a:pPr>
            <a:r>
              <a:rPr lang="cs-CZ" sz="2000" b="1" dirty="0" smtClean="0">
                <a:solidFill>
                  <a:srgbClr val="FFFF00"/>
                </a:solidFill>
              </a:rPr>
              <a:t>      6. Kde se B. Hrabal narodil?</a:t>
            </a:r>
          </a:p>
          <a:p>
            <a:pPr eaLnBrk="1" hangingPunct="1">
              <a:buFont typeface="Arial" charset="0"/>
              <a:buNone/>
            </a:pPr>
            <a:r>
              <a:rPr lang="cs-CZ" sz="2000" b="1" dirty="0" smtClean="0">
                <a:solidFill>
                  <a:srgbClr val="002060"/>
                </a:solidFill>
              </a:rPr>
              <a:t>       V Brně.</a:t>
            </a:r>
          </a:p>
          <a:p>
            <a:pPr eaLnBrk="1" hangingPunct="1">
              <a:buFont typeface="Arial" charset="0"/>
              <a:buNone/>
            </a:pPr>
            <a:r>
              <a:rPr lang="cs-CZ" sz="2000" b="1" dirty="0" smtClean="0">
                <a:solidFill>
                  <a:srgbClr val="FF0000"/>
                </a:solidFill>
              </a:rPr>
              <a:t>      </a:t>
            </a:r>
            <a:r>
              <a:rPr lang="cs-CZ" sz="2000" b="1" dirty="0" smtClean="0">
                <a:solidFill>
                  <a:srgbClr val="FFFF00"/>
                </a:solidFill>
              </a:rPr>
              <a:t>7. V které pražské hospodě trávil čas?</a:t>
            </a:r>
          </a:p>
          <a:p>
            <a:pPr eaLnBrk="1" hangingPunct="1">
              <a:buFont typeface="Arial" charset="0"/>
              <a:buNone/>
            </a:pPr>
            <a:r>
              <a:rPr lang="cs-CZ" sz="2000" b="1" dirty="0" smtClean="0">
                <a:solidFill>
                  <a:srgbClr val="002060"/>
                </a:solidFill>
              </a:rPr>
              <a:t>       U Zlatého tygra.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20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20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20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2000"/>
                                        <p:tgtEl>
                                          <p:spTgt spid="3">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2000"/>
                                        <p:tgtEl>
                                          <p:spTgt spid="3">
                                            <p:txEl>
                                              <p:pRg st="12" end="1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3">
                                            <p:txEl>
                                              <p:pRg st="13" end="13"/>
                                            </p:txEl>
                                          </p:spTgt>
                                        </p:tgtEl>
                                        <p:attrNameLst>
                                          <p:attrName>style.visibility</p:attrName>
                                        </p:attrNameLst>
                                      </p:cBhvr>
                                      <p:to>
                                        <p:strVal val="visible"/>
                                      </p:to>
                                    </p:set>
                                    <p:animEffect transition="in" filter="fade">
                                      <p:cBhvr>
                                        <p:cTn id="72" dur="20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title"/>
          </p:nvPr>
        </p:nvSpPr>
        <p:spPr>
          <a:xfrm>
            <a:off x="539750" y="274638"/>
            <a:ext cx="8147050" cy="706437"/>
          </a:xfrm>
        </p:spPr>
        <p:txBody>
          <a:bodyPr rtlCol="0">
            <a:normAutofit fontScale="90000"/>
          </a:bodyPr>
          <a:lstStyle/>
          <a:p>
            <a:pPr eaLnBrk="1" fontAlgn="auto" hangingPunct="1">
              <a:spcAft>
                <a:spcPts val="0"/>
              </a:spcAft>
              <a:defRPr/>
            </a:pPr>
            <a:r>
              <a:rPr lang="cs-CZ" dirty="0" smtClean="0"/>
              <a:t>Použitá literatura a zdroje:</a:t>
            </a:r>
            <a:endParaRPr lang="cs-CZ" dirty="0"/>
          </a:p>
        </p:txBody>
      </p:sp>
      <p:sp>
        <p:nvSpPr>
          <p:cNvPr id="34818" name="Zástupný symbol pro obsah 6"/>
          <p:cNvSpPr>
            <a:spLocks noGrp="1"/>
          </p:cNvSpPr>
          <p:nvPr>
            <p:ph idx="1"/>
          </p:nvPr>
        </p:nvSpPr>
        <p:spPr>
          <a:xfrm>
            <a:off x="250825" y="1052513"/>
            <a:ext cx="8785225" cy="5689600"/>
          </a:xfrm>
        </p:spPr>
        <p:txBody>
          <a:bodyPr/>
          <a:lstStyle/>
          <a:p>
            <a:pPr eaLnBrk="1" hangingPunct="1">
              <a:buFont typeface="Arial" charset="0"/>
              <a:buNone/>
            </a:pPr>
            <a:r>
              <a:rPr lang="cs-CZ" sz="2000" smtClean="0"/>
              <a:t>      Životopis:                                    </a:t>
            </a:r>
            <a:r>
              <a:rPr lang="cs-CZ" sz="2000" smtClean="0">
                <a:hlinkClick r:id="rId2"/>
              </a:rPr>
              <a:t>http://www.blesk.cz/clanek/celebrity/45099/bohumil-hrabal-pad-z-okna-nahoda.html</a:t>
            </a:r>
            <a:endParaRPr lang="cs-CZ" sz="2000" smtClean="0"/>
          </a:p>
          <a:p>
            <a:pPr eaLnBrk="1" hangingPunct="1">
              <a:buFont typeface="Arial" charset="0"/>
              <a:buNone/>
            </a:pPr>
            <a:r>
              <a:rPr lang="cs-CZ" sz="2000" smtClean="0"/>
              <a:t>      </a:t>
            </a:r>
            <a:r>
              <a:rPr lang="cs-CZ" sz="2000" smtClean="0">
                <a:hlinkClick r:id="rId3"/>
              </a:rPr>
              <a:t>http://cs.wikipedia.org/wiki/Bohumil_Hrabal</a:t>
            </a:r>
            <a:endParaRPr lang="cs-CZ" sz="2000" smtClean="0"/>
          </a:p>
          <a:p>
            <a:pPr eaLnBrk="1" hangingPunct="1">
              <a:buFont typeface="Arial" charset="0"/>
              <a:buNone/>
            </a:pPr>
            <a:r>
              <a:rPr lang="cs-CZ" sz="2000" smtClean="0"/>
              <a:t>     Ostře sledované vlaky:</a:t>
            </a:r>
          </a:p>
          <a:p>
            <a:pPr eaLnBrk="1" hangingPunct="1">
              <a:buFont typeface="Arial" charset="0"/>
              <a:buNone/>
            </a:pPr>
            <a:r>
              <a:rPr lang="cs-CZ" sz="2000" smtClean="0"/>
              <a:t>      </a:t>
            </a:r>
            <a:r>
              <a:rPr lang="cs-CZ" sz="2000" smtClean="0">
                <a:hlinkClick r:id="rId4"/>
              </a:rPr>
              <a:t>http://www.slovnikceskeliteratury.cz/showContent.jsp?docId=1445</a:t>
            </a:r>
            <a:r>
              <a:rPr lang="cs-CZ" sz="2000" smtClean="0"/>
              <a:t> </a:t>
            </a:r>
          </a:p>
          <a:p>
            <a:pPr eaLnBrk="1" hangingPunct="1">
              <a:buFont typeface="Arial" charset="0"/>
              <a:buNone/>
            </a:pPr>
            <a:r>
              <a:rPr lang="cs-CZ" sz="2000" smtClean="0"/>
              <a:t>      Dílo:</a:t>
            </a:r>
          </a:p>
          <a:p>
            <a:pPr eaLnBrk="1" hangingPunct="1">
              <a:buFont typeface="Arial" charset="0"/>
              <a:buNone/>
            </a:pPr>
            <a:r>
              <a:rPr lang="cs-CZ" sz="2000" smtClean="0"/>
              <a:t>      </a:t>
            </a:r>
            <a:r>
              <a:rPr lang="cs-CZ" sz="2000" smtClean="0">
                <a:hlinkClick r:id="rId3"/>
              </a:rPr>
              <a:t>http://cs.wikipedia.org/wiki/Bohumil_Hrabal</a:t>
            </a:r>
            <a:r>
              <a:rPr lang="cs-CZ" sz="2000" smtClean="0"/>
              <a:t> </a:t>
            </a:r>
          </a:p>
          <a:p>
            <a:pPr eaLnBrk="1" hangingPunct="1">
              <a:buFont typeface="Arial" charset="0"/>
              <a:buNone/>
            </a:pPr>
            <a:r>
              <a:rPr lang="cs-CZ" sz="2000" smtClean="0"/>
              <a:t>      Obrázky:</a:t>
            </a:r>
          </a:p>
          <a:p>
            <a:pPr eaLnBrk="1" hangingPunct="1">
              <a:buFont typeface="Arial" charset="0"/>
              <a:buNone/>
            </a:pPr>
            <a:r>
              <a:rPr lang="cs-CZ" sz="1800" smtClean="0">
                <a:hlinkClick r:id="rId5"/>
              </a:rPr>
              <a:t>http://motyl.vzahrade.net/hrabal/samota/index.html</a:t>
            </a:r>
            <a:endParaRPr lang="cs-CZ" sz="1800" smtClean="0"/>
          </a:p>
          <a:p>
            <a:pPr eaLnBrk="1" hangingPunct="1">
              <a:buFont typeface="Arial" charset="0"/>
              <a:buNone/>
            </a:pPr>
            <a:r>
              <a:rPr lang="cs-CZ" sz="1800" smtClean="0">
                <a:hlinkClick r:id="rId6"/>
              </a:rPr>
              <a:t>http://images.swaton.sk/autogramy/sk_spisovatelia/hrabal_foto.jpg</a:t>
            </a:r>
            <a:endParaRPr lang="cs-CZ" sz="1800" smtClean="0"/>
          </a:p>
          <a:p>
            <a:pPr eaLnBrk="1" hangingPunct="1">
              <a:buFont typeface="Arial" charset="0"/>
              <a:buNone/>
            </a:pPr>
            <a:r>
              <a:rPr lang="cs-CZ" sz="1800" smtClean="0">
                <a:hlinkClick r:id="rId7"/>
              </a:rPr>
              <a:t>http://www.pwf.cz/obrazek/dokument1147/hrabal-final_360x225.jpg</a:t>
            </a:r>
            <a:endParaRPr lang="cs-CZ" sz="1800" smtClean="0"/>
          </a:p>
          <a:p>
            <a:pPr eaLnBrk="1" hangingPunct="1">
              <a:buFont typeface="Arial" charset="0"/>
              <a:buNone/>
            </a:pPr>
            <a:r>
              <a:rPr lang="cs-CZ" sz="1800" smtClean="0">
                <a:hlinkClick r:id="rId8"/>
              </a:rPr>
              <a:t>http://www.pozitivni-noviny.cz/IMAGES-1/B._Hrabal_-_akce_199.jpg</a:t>
            </a:r>
            <a:endParaRPr lang="cs-CZ" sz="1800" smtClean="0"/>
          </a:p>
          <a:p>
            <a:pPr eaLnBrk="1" hangingPunct="1">
              <a:buFont typeface="Arial" charset="0"/>
              <a:buNone/>
            </a:pPr>
            <a:r>
              <a:rPr lang="cs-CZ" sz="1800" smtClean="0">
                <a:hlinkClick r:id="rId9"/>
              </a:rPr>
              <a:t>http://i3.cn.cz/14/1075738373_hrabal-bohumil.jpg</a:t>
            </a:r>
            <a:endParaRPr lang="cs-CZ" sz="1800" smtClean="0"/>
          </a:p>
          <a:p>
            <a:pPr eaLnBrk="1" hangingPunct="1">
              <a:buFont typeface="Arial" charset="0"/>
              <a:buNone/>
            </a:pPr>
            <a:r>
              <a:rPr lang="cs-CZ" sz="1800" smtClean="0">
                <a:hlinkClick r:id="rId10"/>
              </a:rPr>
              <a:t>http://image.tn.nova.cz/media/images/750x750/Apr2009/492403.jpg?d41d</a:t>
            </a:r>
            <a:endParaRPr lang="cs-CZ" sz="1800" smtClean="0"/>
          </a:p>
          <a:p>
            <a:pPr eaLnBrk="1" hangingPunct="1">
              <a:buFont typeface="Arial" charset="0"/>
              <a:buNone/>
            </a:pPr>
            <a:endParaRPr lang="cs-CZ" sz="2000" smtClean="0"/>
          </a:p>
          <a:p>
            <a:pPr eaLnBrk="1" hangingPunct="1">
              <a:buFont typeface="Arial" charset="0"/>
              <a:buNone/>
            </a:pPr>
            <a:endParaRPr lang="cs-CZ" sz="2000" smtClean="0"/>
          </a:p>
          <a:p>
            <a:pPr eaLnBrk="1" hangingPunct="1">
              <a:buFont typeface="Arial" charset="0"/>
              <a:buNone/>
            </a:pPr>
            <a:endParaRPr lang="cs-CZ" sz="2000" smtClean="0"/>
          </a:p>
          <a:p>
            <a:pPr eaLnBrk="1" hangingPunct="1">
              <a:buFont typeface="Arial" charset="0"/>
              <a:buNone/>
            </a:pPr>
            <a:endParaRPr lang="cs-CZ" sz="2000" smtClean="0"/>
          </a:p>
          <a:p>
            <a:pPr eaLnBrk="1" hangingPunct="1">
              <a:buFont typeface="Arial" charset="0"/>
              <a:buNone/>
            </a:pPr>
            <a:endParaRPr lang="cs-CZ" sz="2000" smtClean="0"/>
          </a:p>
          <a:p>
            <a:pPr eaLnBrk="1" hangingPunct="1">
              <a:buFont typeface="Arial" charset="0"/>
              <a:buNone/>
            </a:pPr>
            <a:endParaRPr lang="cs-CZ" sz="2000" smtClean="0"/>
          </a:p>
          <a:p>
            <a:pPr eaLnBrk="1" hangingPunct="1">
              <a:buFont typeface="Arial" charset="0"/>
              <a:buNone/>
            </a:pPr>
            <a:endParaRPr lang="cs-CZ" sz="2000"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Zástupný symbol pro obsah 2"/>
          <p:cNvSpPr>
            <a:spLocks noGrp="1"/>
          </p:cNvSpPr>
          <p:nvPr>
            <p:ph idx="1"/>
          </p:nvPr>
        </p:nvSpPr>
        <p:spPr>
          <a:xfrm>
            <a:off x="107950" y="115888"/>
            <a:ext cx="8856663" cy="6626225"/>
          </a:xfrm>
        </p:spPr>
        <p:txBody>
          <a:bodyPr/>
          <a:lstStyle/>
          <a:p>
            <a:pPr eaLnBrk="1" hangingPunct="1"/>
            <a:r>
              <a:rPr lang="cs-CZ" sz="1200" smtClean="0">
                <a:hlinkClick r:id="rId2"/>
              </a:rPr>
              <a:t>http://www.pozitivni-noviny.cz/IMAGES-1/B.Hrabal_krmi_kocky_4.jpg</a:t>
            </a:r>
            <a:endParaRPr lang="cs-CZ" sz="1200" smtClean="0"/>
          </a:p>
          <a:p>
            <a:pPr eaLnBrk="1" hangingPunct="1"/>
            <a:r>
              <a:rPr lang="cs-CZ" sz="1200" smtClean="0">
                <a:hlinkClick r:id="rId3"/>
              </a:rPr>
              <a:t>http://i.sme.sk/vydania/20110824/photo2/sm-0824-012-hrabal.rw.jpg</a:t>
            </a:r>
            <a:endParaRPr lang="cs-CZ" sz="1200" smtClean="0"/>
          </a:p>
          <a:p>
            <a:pPr eaLnBrk="1" hangingPunct="1"/>
            <a:r>
              <a:rPr lang="cs-CZ" sz="1200" smtClean="0">
                <a:hlinkClick r:id="rId4"/>
              </a:rPr>
              <a:t>http://www.jirijiru.com/books/havelbook/bohumilhrabalandbillclintonattheutygrapubprague1994.jpg</a:t>
            </a:r>
            <a:endParaRPr lang="cs-CZ" sz="1200" smtClean="0"/>
          </a:p>
          <a:p>
            <a:pPr eaLnBrk="1" hangingPunct="1"/>
            <a:r>
              <a:rPr lang="cs-CZ" sz="1200" smtClean="0">
                <a:hlinkClick r:id="rId5"/>
              </a:rPr>
              <a:t>http://czechcz.blob.core.windows.net/cache/%252fimage%252fitemid-89313%252fmw-800%252fmh-600%252fq-85%252f89313.jpg</a:t>
            </a:r>
            <a:endParaRPr lang="cs-CZ" sz="1200" smtClean="0"/>
          </a:p>
          <a:p>
            <a:pPr eaLnBrk="1" hangingPunct="1"/>
            <a:r>
              <a:rPr lang="cs-CZ" sz="1200" smtClean="0">
                <a:hlinkClick r:id="rId6"/>
              </a:rPr>
              <a:t>http://www.film-osobnosti.cz/wp-content/uploads/2010/10/postriziny4.jpg</a:t>
            </a:r>
            <a:endParaRPr lang="cs-CZ" sz="1200" smtClean="0"/>
          </a:p>
          <a:p>
            <a:pPr eaLnBrk="1" hangingPunct="1"/>
            <a:r>
              <a:rPr lang="cs-CZ" sz="1200" smtClean="0">
                <a:hlinkClick r:id="rId7"/>
              </a:rPr>
              <a:t>http://img.csfd.cz/photos/filmy/0/6665_1_ws.jpg</a:t>
            </a:r>
            <a:endParaRPr lang="cs-CZ" sz="1200" smtClean="0"/>
          </a:p>
          <a:p>
            <a:pPr eaLnBrk="1" hangingPunct="1"/>
            <a:r>
              <a:rPr lang="cs-CZ" sz="1200" smtClean="0">
                <a:hlinkClick r:id="rId8"/>
              </a:rPr>
              <a:t>http://gonet.cz/~tri65dnigalerie/porad/250/9/99747c0577c4a1579d00204ffea6b22c.jpg</a:t>
            </a:r>
            <a:endParaRPr lang="cs-CZ" sz="1200" smtClean="0"/>
          </a:p>
          <a:p>
            <a:pPr eaLnBrk="1" hangingPunct="1"/>
            <a:r>
              <a:rPr lang="cs-CZ" sz="1200" smtClean="0">
                <a:hlinkClick r:id="rId9"/>
              </a:rPr>
              <a:t>http://mm.denik.cz/40/20/postriziny20070627_denik-galerie.jpg</a:t>
            </a:r>
            <a:endParaRPr lang="cs-CZ" sz="1200" smtClean="0"/>
          </a:p>
          <a:p>
            <a:pPr eaLnBrk="1" hangingPunct="1"/>
            <a:r>
              <a:rPr lang="cs-CZ" sz="1200" smtClean="0">
                <a:hlinkClick r:id="rId10"/>
              </a:rPr>
              <a:t>http://pivni.info/foto/galery276/inspiration-postriziny-varna.jpg</a:t>
            </a:r>
            <a:endParaRPr lang="cs-CZ" sz="1200" smtClean="0"/>
          </a:p>
          <a:p>
            <a:pPr eaLnBrk="1" hangingPunct="1"/>
            <a:r>
              <a:rPr lang="cs-CZ" sz="1200" smtClean="0">
                <a:hlinkClick r:id="rId11"/>
              </a:rPr>
              <a:t>http://static.freemoviedb.com/imgs/movie_imgs/poster/4d01e00c5e73d621a30007ff/post%C5%99i%C5%BEiny.jpg</a:t>
            </a:r>
            <a:endParaRPr lang="cs-CZ" sz="1200" smtClean="0"/>
          </a:p>
          <a:p>
            <a:pPr eaLnBrk="1" hangingPunct="1"/>
            <a:r>
              <a:rPr lang="cs-CZ" sz="1200" smtClean="0">
                <a:hlinkClick r:id="rId12"/>
              </a:rPr>
              <a:t>http://london.czechcentres.cz/public/galleries/10/9333/postriziny-foto-color-3.jpg?04c6df5d36690806a14fa1ce9c3a6e5a</a:t>
            </a:r>
            <a:endParaRPr lang="cs-CZ" sz="1200" smtClean="0"/>
          </a:p>
          <a:p>
            <a:pPr eaLnBrk="1" hangingPunct="1"/>
            <a:r>
              <a:rPr lang="cs-CZ" sz="1200" smtClean="0">
                <a:hlinkClick r:id="rId13"/>
              </a:rPr>
              <a:t>http://www.kliculm.de/wp-content/N378883-308c5.jpg</a:t>
            </a:r>
            <a:endParaRPr lang="cs-CZ" sz="1200" smtClean="0"/>
          </a:p>
          <a:p>
            <a:pPr eaLnBrk="1" hangingPunct="1"/>
            <a:r>
              <a:rPr lang="cs-CZ" sz="1200" smtClean="0">
                <a:hlinkClick r:id="rId14"/>
              </a:rPr>
              <a:t>http://www.odhaleno.cz/images/soutezeni/20090924033429_Hrabal-Bohumil-Ostre-sledovane-vlaky-652411.jpg</a:t>
            </a:r>
            <a:endParaRPr lang="cs-CZ" sz="1200" smtClean="0"/>
          </a:p>
          <a:p>
            <a:pPr eaLnBrk="1" hangingPunct="1"/>
            <a:r>
              <a:rPr lang="cs-CZ" sz="1200" smtClean="0">
                <a:hlinkClick r:id="rId15"/>
              </a:rPr>
              <a:t>http://i.idnes.cz/06/081/gal/JUP14dd72_32ONA9B.jpg</a:t>
            </a:r>
            <a:endParaRPr lang="cs-CZ" sz="1200" smtClean="0"/>
          </a:p>
          <a:p>
            <a:pPr eaLnBrk="1" hangingPunct="1"/>
            <a:r>
              <a:rPr lang="cs-CZ" sz="1200" smtClean="0">
                <a:hlinkClick r:id="rId16"/>
              </a:rPr>
              <a:t>http://instinkt.tyden.cz/obrazek/4be41777e30b6/07-2-60-bijak-01-4be417eea7c84_400x296.jpg</a:t>
            </a:r>
            <a:endParaRPr lang="cs-CZ" sz="1200" smtClean="0"/>
          </a:p>
          <a:p>
            <a:pPr eaLnBrk="1" hangingPunct="1"/>
            <a:r>
              <a:rPr lang="cs-CZ" sz="1200" smtClean="0">
                <a:hlinkClick r:id="rId17"/>
              </a:rPr>
              <a:t>http://i.lidovky.cz/10/051/lngal/MEV32db72_N378906_a18c5.jpg</a:t>
            </a:r>
            <a:endParaRPr lang="cs-CZ" sz="1200" smtClean="0"/>
          </a:p>
          <a:p>
            <a:pPr eaLnBrk="1" hangingPunct="1"/>
            <a:r>
              <a:rPr lang="cs-CZ" sz="1200" smtClean="0">
                <a:hlinkClick r:id="rId18"/>
              </a:rPr>
              <a:t>http://www.filmarena.cz/obrazky/film_2530_2.jpg</a:t>
            </a:r>
            <a:endParaRPr lang="cs-CZ" sz="1200" smtClean="0"/>
          </a:p>
          <a:p>
            <a:pPr eaLnBrk="1" hangingPunct="1"/>
            <a:r>
              <a:rPr lang="cs-CZ" sz="1200" smtClean="0">
                <a:hlinkClick r:id="rId19"/>
              </a:rPr>
              <a:t>http://www.topzine.cz/wp-content/uploads/2010/06/slavnosti-snezenek.jpg</a:t>
            </a:r>
            <a:endParaRPr lang="cs-CZ" sz="1200" smtClean="0"/>
          </a:p>
          <a:p>
            <a:pPr eaLnBrk="1" hangingPunct="1"/>
            <a:r>
              <a:rPr lang="cs-CZ" sz="1200" smtClean="0">
                <a:hlinkClick r:id="rId20"/>
              </a:rPr>
              <a:t>http://mrakyvraky.wz.cz/slavn.jpeg</a:t>
            </a:r>
            <a:endParaRPr lang="cs-CZ" sz="1200" smtClean="0"/>
          </a:p>
          <a:p>
            <a:pPr eaLnBrk="1" hangingPunct="1"/>
            <a:r>
              <a:rPr lang="cs-CZ" sz="1200" smtClean="0">
                <a:hlinkClick r:id="rId21"/>
              </a:rPr>
              <a:t>http://image.tn.nova.cz/media/epg/65b68c5104143090929f1bc6aed53931.jpg</a:t>
            </a:r>
            <a:endParaRPr lang="cs-CZ" sz="1200" smtClean="0"/>
          </a:p>
          <a:p>
            <a:pPr eaLnBrk="1" hangingPunct="1"/>
            <a:r>
              <a:rPr lang="cs-CZ" sz="1200" smtClean="0">
                <a:hlinkClick r:id="rId22"/>
              </a:rPr>
              <a:t>http://img.fdb.cz/galerie/2/26574cdac68d33de57c2c3e303baac.jpg</a:t>
            </a:r>
            <a:endParaRPr lang="cs-CZ" sz="1200" smtClean="0"/>
          </a:p>
          <a:p>
            <a:pPr eaLnBrk="1" hangingPunct="1"/>
            <a:r>
              <a:rPr lang="cs-CZ" sz="1200" smtClean="0">
                <a:hlinkClick r:id="rId23"/>
              </a:rPr>
              <a:t>http://img152.imageshack.us/img152/8092/vplayer2008051117500550ba2.jpg</a:t>
            </a:r>
            <a:endParaRPr lang="cs-CZ" sz="1200" smtClean="0"/>
          </a:p>
          <a:p>
            <a:pPr eaLnBrk="1" hangingPunct="1"/>
            <a:r>
              <a:rPr lang="cs-CZ" sz="1200" smtClean="0">
                <a:hlinkClick r:id="rId24"/>
              </a:rPr>
              <a:t>http://www.pivovary.info/view.php?cisloclanku=2008040007</a:t>
            </a:r>
            <a:endParaRPr lang="cs-CZ" sz="1200" smtClean="0"/>
          </a:p>
          <a:p>
            <a:pPr eaLnBrk="1" hangingPunct="1"/>
            <a:r>
              <a:rPr lang="cs-CZ" sz="1200" smtClean="0">
                <a:hlinkClick r:id="rId25"/>
              </a:rPr>
              <a:t>http://ecx.images-amazon.com/images/I/41BcGZG6UiL._SL500_.jpg</a:t>
            </a:r>
            <a:endParaRPr lang="cs-CZ" sz="1200" smtClean="0"/>
          </a:p>
          <a:p>
            <a:pPr eaLnBrk="1" hangingPunct="1"/>
            <a:r>
              <a:rPr lang="cs-CZ" sz="1200" smtClean="0">
                <a:hlinkClick r:id="rId26"/>
              </a:rPr>
              <a:t>http://static.panoramio.com/photos/original/10818105.jpg</a:t>
            </a:r>
            <a:endParaRPr lang="cs-CZ" sz="1200" smtClean="0"/>
          </a:p>
          <a:p>
            <a:pPr eaLnBrk="1" hangingPunct="1"/>
            <a:r>
              <a:rPr lang="cs-CZ" sz="1200" smtClean="0">
                <a:hlinkClick r:id="rId27"/>
              </a:rPr>
              <a:t>http://www.pivovary.info/images/clanky/hrob.jpg</a:t>
            </a:r>
            <a:endParaRPr lang="cs-CZ" sz="1200" smtClean="0"/>
          </a:p>
          <a:p>
            <a:pPr eaLnBrk="1" hangingPunct="1"/>
            <a:endParaRPr lang="cs-CZ" sz="1200" smtClean="0"/>
          </a:p>
          <a:p>
            <a:pPr eaLnBrk="1" hangingPunct="1"/>
            <a:endParaRPr lang="cs-CZ" sz="1200" smtClean="0"/>
          </a:p>
          <a:p>
            <a:pPr eaLnBrk="1" hangingPunct="1"/>
            <a:endParaRPr lang="cs-CZ" sz="1200" smtClean="0"/>
          </a:p>
        </p:txBody>
      </p:sp>
    </p:spTree>
  </p:cSld>
  <p:clrMapOvr>
    <a:masterClrMapping/>
  </p:clrMapOvr>
</p:sld>
</file>

<file path=ppt/theme/theme1.xml><?xml version="1.0" encoding="utf-8"?>
<a:theme xmlns:a="http://schemas.openxmlformats.org/drawingml/2006/main" name="Motiv sady Office">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283</TotalTime>
  <Words>1582</Words>
  <Application>Microsoft Office PowerPoint</Application>
  <PresentationFormat>On-screen Show (4:3)</PresentationFormat>
  <Paragraphs>137</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Motiv sady Office</vt:lpstr>
      <vt:lpstr> </vt:lpstr>
      <vt:lpstr>PowerPoint Presentation</vt:lpstr>
      <vt:lpstr>PowerPoint Presentation</vt:lpstr>
      <vt:lpstr>Život B. Hrabala</vt:lpstr>
      <vt:lpstr>PowerPoint Presentation</vt:lpstr>
      <vt:lpstr>Hrabalova inspirace</vt:lpstr>
      <vt:lpstr>Hrabalovy povídky, novely</vt:lpstr>
      <vt:lpstr>Pábení a pábitelé</vt:lpstr>
      <vt:lpstr>PowerPoint Presentation</vt:lpstr>
      <vt:lpstr>Hrabalovy citáty</vt:lpstr>
      <vt:lpstr>PowerPoint Presentation</vt:lpstr>
      <vt:lpstr>Jiří Menzel byl režisérem Hrabalových filmů</vt:lpstr>
      <vt:lpstr>PowerPoint Presentation</vt:lpstr>
      <vt:lpstr>PowerPoint Presentation</vt:lpstr>
      <vt:lpstr>PowerPoint Presentation</vt:lpstr>
      <vt:lpstr>Ostře sledované vlaky</vt:lpstr>
      <vt:lpstr>PowerPoint Presentation</vt:lpstr>
      <vt:lpstr>Slavnosti sněženek</vt:lpstr>
      <vt:lpstr>PowerPoint Presentation</vt:lpstr>
      <vt:lpstr>PowerPoint Presentation</vt:lpstr>
      <vt:lpstr>Kontrola pozornosti</vt:lpstr>
      <vt:lpstr>Použitá literatura a zdroje: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Martin</dc:creator>
  <cp:lastModifiedBy>Valued Acer Customer</cp:lastModifiedBy>
  <cp:revision>44</cp:revision>
  <dcterms:created xsi:type="dcterms:W3CDTF">2011-10-01T17:28:27Z</dcterms:created>
  <dcterms:modified xsi:type="dcterms:W3CDTF">2012-05-16T21:09:33Z</dcterms:modified>
</cp:coreProperties>
</file>