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0" r:id="rId1"/>
  </p:sldMasterIdLst>
  <p:sldIdLst>
    <p:sldId id="263" r:id="rId2"/>
    <p:sldId id="262" r:id="rId3"/>
    <p:sldId id="259" r:id="rId4"/>
    <p:sldId id="260" r:id="rId5"/>
    <p:sldId id="261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0" d="100"/>
          <a:sy n="120" d="100"/>
        </p:scale>
        <p:origin x="-7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47800"/>
            <a:ext cx="7086600" cy="14700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2800" y="2946400"/>
            <a:ext cx="4432300" cy="1752600"/>
          </a:xfrm>
        </p:spPr>
        <p:txBody>
          <a:bodyPr anchor="ctr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77000" y="6521824"/>
            <a:ext cx="2133600" cy="259976"/>
          </a:xfrm>
        </p:spPr>
        <p:txBody>
          <a:bodyPr/>
          <a:lstStyle>
            <a:lvl1pPr algn="r">
              <a:defRPr/>
            </a:lvl1pPr>
          </a:lstStyle>
          <a:p>
            <a:fld id="{76E7943A-E863-44D7-B96F-BC54BD466D2A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521824"/>
            <a:ext cx="2895600" cy="259976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6293224"/>
            <a:ext cx="609600" cy="259976"/>
          </a:xfrm>
        </p:spPr>
        <p:txBody>
          <a:bodyPr/>
          <a:lstStyle>
            <a:lvl1pPr algn="ctr">
              <a:defRPr/>
            </a:lvl1pPr>
          </a:lstStyle>
          <a:p>
            <a:fld id="{B8F252B5-8281-4A04-9BE3-D82B46D05091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685798" y="0"/>
            <a:ext cx="8001004" cy="7950200"/>
            <a:chOff x="685798" y="0"/>
            <a:chExt cx="8001004" cy="7950200"/>
          </a:xfrm>
        </p:grpSpPr>
        <p:sp>
          <p:nvSpPr>
            <p:cNvPr id="8" name="Pie 7"/>
            <p:cNvSpPr/>
            <p:nvPr/>
          </p:nvSpPr>
          <p:spPr>
            <a:xfrm flipH="1" flipV="1">
              <a:off x="1257300" y="5778500"/>
              <a:ext cx="2171700" cy="2171700"/>
            </a:xfrm>
            <a:prstGeom prst="pie">
              <a:avLst>
                <a:gd name="adj1" fmla="val 0"/>
                <a:gd name="adj2" fmla="val 10800000"/>
              </a:avLst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9" name="Group 52"/>
            <p:cNvGrpSpPr/>
            <p:nvPr/>
          </p:nvGrpSpPr>
          <p:grpSpPr>
            <a:xfrm>
              <a:off x="685798" y="0"/>
              <a:ext cx="8001004" cy="6855714"/>
              <a:chOff x="685798" y="0"/>
              <a:chExt cx="8001004" cy="6855714"/>
            </a:xfrm>
          </p:grpSpPr>
          <p:sp>
            <p:nvSpPr>
              <p:cNvPr id="10" name="Freeform 9"/>
              <p:cNvSpPr/>
              <p:nvPr/>
            </p:nvSpPr>
            <p:spPr>
              <a:xfrm>
                <a:off x="685798" y="5880101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2590800" y="5181600"/>
                <a:ext cx="914400" cy="914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838200" y="57912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2362200" y="59436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1676400" y="56261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1981200" y="5334000"/>
                <a:ext cx="355600" cy="3556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1943100" y="55626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Oval 16"/>
              <p:cNvSpPr/>
              <p:nvPr/>
            </p:nvSpPr>
            <p:spPr>
              <a:xfrm>
                <a:off x="2362200" y="50292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3009900" y="4419600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2971800" y="46482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314700" y="4724400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3619500" y="50292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13843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3505200" y="52578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1295400" y="56642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1447800" y="5511800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16002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3352800" y="5943600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 flipV="1">
                <a:off x="5486400" y="0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9" name="Oval 28"/>
              <p:cNvSpPr/>
              <p:nvPr/>
            </p:nvSpPr>
            <p:spPr>
              <a:xfrm flipV="1">
                <a:off x="7391402" y="759714"/>
                <a:ext cx="914400" cy="9144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0" name="Oval 29"/>
              <p:cNvSpPr/>
              <p:nvPr/>
            </p:nvSpPr>
            <p:spPr>
              <a:xfrm flipV="1">
                <a:off x="5638802" y="6073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 flipV="1">
                <a:off x="7162802" y="1501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2" name="Oval 31"/>
              <p:cNvSpPr/>
              <p:nvPr/>
            </p:nvSpPr>
            <p:spPr>
              <a:xfrm flipV="1">
                <a:off x="6477002" y="7724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3" name="Oval 32"/>
              <p:cNvSpPr/>
              <p:nvPr/>
            </p:nvSpPr>
            <p:spPr>
              <a:xfrm flipV="1">
                <a:off x="6781802" y="11661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4" name="Oval 33"/>
              <p:cNvSpPr/>
              <p:nvPr/>
            </p:nvSpPr>
            <p:spPr>
              <a:xfrm flipV="1">
                <a:off x="6743702" y="8613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5" name="Oval 34"/>
              <p:cNvSpPr/>
              <p:nvPr/>
            </p:nvSpPr>
            <p:spPr>
              <a:xfrm flipV="1">
                <a:off x="7162802" y="10645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6" name="Oval 35"/>
              <p:cNvSpPr/>
              <p:nvPr/>
            </p:nvSpPr>
            <p:spPr>
              <a:xfrm flipV="1">
                <a:off x="7810502" y="20805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7" name="Oval 36"/>
              <p:cNvSpPr/>
              <p:nvPr/>
            </p:nvSpPr>
            <p:spPr>
              <a:xfrm flipV="1">
                <a:off x="7772402" y="17757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8" name="Oval 37"/>
              <p:cNvSpPr/>
              <p:nvPr/>
            </p:nvSpPr>
            <p:spPr>
              <a:xfrm flipV="1">
                <a:off x="8115302" y="1928114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9" name="Oval 38"/>
              <p:cNvSpPr/>
              <p:nvPr/>
            </p:nvSpPr>
            <p:spPr>
              <a:xfrm flipV="1">
                <a:off x="8420102" y="16233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0" name="Oval 39"/>
              <p:cNvSpPr/>
              <p:nvPr/>
            </p:nvSpPr>
            <p:spPr>
              <a:xfrm flipV="1">
                <a:off x="61849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1" name="Oval 40"/>
              <p:cNvSpPr/>
              <p:nvPr/>
            </p:nvSpPr>
            <p:spPr>
              <a:xfrm flipV="1">
                <a:off x="8305802" y="13947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2" name="Oval 41"/>
              <p:cNvSpPr/>
              <p:nvPr/>
            </p:nvSpPr>
            <p:spPr>
              <a:xfrm flipV="1">
                <a:off x="6096002" y="10645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3" name="Oval 42"/>
              <p:cNvSpPr/>
              <p:nvPr/>
            </p:nvSpPr>
            <p:spPr>
              <a:xfrm flipV="1">
                <a:off x="6248402" y="12169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4" name="Oval 43"/>
              <p:cNvSpPr/>
              <p:nvPr/>
            </p:nvSpPr>
            <p:spPr>
              <a:xfrm flipV="1">
                <a:off x="64008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5" name="Oval 44"/>
              <p:cNvSpPr/>
              <p:nvPr/>
            </p:nvSpPr>
            <p:spPr>
              <a:xfrm flipV="1">
                <a:off x="8153402" y="378714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46" name="Oval 45"/>
          <p:cNvSpPr/>
          <p:nvPr/>
        </p:nvSpPr>
        <p:spPr>
          <a:xfrm>
            <a:off x="86360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8788400" y="6589059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89408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7943A-E863-44D7-B96F-BC54BD466D2A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252B5-8281-4A04-9BE3-D82B46D0509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7943A-E863-44D7-B96F-BC54BD466D2A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252B5-8281-4A04-9BE3-D82B46D05091}" type="slidenum">
              <a:rPr lang="cs-CZ" smtClean="0"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4592782" y="2133600"/>
            <a:ext cx="3865418" cy="4172197"/>
            <a:chOff x="0" y="0"/>
            <a:chExt cx="1600200" cy="17272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09600" y="990600"/>
            <a:ext cx="1179761" cy="1356814"/>
            <a:chOff x="266700" y="914400"/>
            <a:chExt cx="1179761" cy="1356814"/>
          </a:xfrm>
        </p:grpSpPr>
        <p:sp>
          <p:nvSpPr>
            <p:cNvPr id="23" name="Oval 22"/>
            <p:cNvSpPr/>
            <p:nvPr/>
          </p:nvSpPr>
          <p:spPr>
            <a:xfrm>
              <a:off x="555812" y="1380565"/>
              <a:ext cx="890649" cy="8906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 flipV="1">
              <a:off x="304800" y="121920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Oval 26"/>
            <p:cNvSpPr/>
            <p:nvPr/>
          </p:nvSpPr>
          <p:spPr>
            <a:xfrm flipV="1">
              <a:off x="266700" y="914400"/>
              <a:ext cx="431800" cy="4318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Oval 27"/>
            <p:cNvSpPr/>
            <p:nvPr/>
          </p:nvSpPr>
          <p:spPr>
            <a:xfrm flipV="1">
              <a:off x="609600" y="1066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4400" y="2590800"/>
            <a:ext cx="1905000" cy="1905000"/>
          </a:xfrm>
          <a:prstGeom prst="ellipse">
            <a:avLst/>
          </a:pr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143000"/>
            <a:ext cx="7086600" cy="1472184"/>
          </a:xfrm>
        </p:spPr>
        <p:txBody>
          <a:bodyPr anchor="ctr" anchorCtr="0">
            <a:normAutofit/>
          </a:bodyPr>
          <a:lstStyle>
            <a:lvl1pPr algn="l">
              <a:defRPr sz="3600" b="0" cap="none" baseline="0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0953" y="17526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23622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buFont typeface="Wingdings" pitchFamily="2" charset="2"/>
              <a:buChar char="l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7943A-E863-44D7-B96F-BC54BD466D2A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252B5-8281-4A04-9BE3-D82B46D0509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6200000">
            <a:off x="-870003" y="31472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6800" y="1755648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16200000">
            <a:off x="3259278" y="37568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81600" y="2359152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7943A-E863-44D7-B96F-BC54BD466D2A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252B5-8281-4A04-9BE3-D82B46D0509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7943A-E863-44D7-B96F-BC54BD466D2A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252B5-8281-4A04-9BE3-D82B46D0509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7943A-E863-44D7-B96F-BC54BD466D2A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252B5-8281-4A04-9BE3-D82B46D0509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4048"/>
            <a:ext cx="2130552" cy="3044952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vert="horz" lIns="91440" tIns="45720" rIns="91440" bIns="45720" rtlCol="0" anchor="b">
            <a:no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7943A-E863-44D7-B96F-BC54BD466D2A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252B5-8281-4A04-9BE3-D82B46D05091}" type="slidenum">
              <a:rPr lang="cs-CZ" smtClean="0"/>
              <a:t>‹#›</a:t>
            </a:fld>
            <a:endParaRPr lang="cs-CZ"/>
          </a:p>
        </p:txBody>
      </p:sp>
      <p:grpSp>
        <p:nvGrpSpPr>
          <p:cNvPr id="23" name="Group 22"/>
          <p:cNvGrpSpPr/>
          <p:nvPr/>
        </p:nvGrpSpPr>
        <p:grpSpPr>
          <a:xfrm>
            <a:off x="4695702" y="2133600"/>
            <a:ext cx="4448298" cy="4018808"/>
            <a:chOff x="4695702" y="2133600"/>
            <a:chExt cx="4448298" cy="4018808"/>
          </a:xfrm>
        </p:grpSpPr>
        <p:sp>
          <p:nvSpPr>
            <p:cNvPr id="10" name="Oval 9"/>
            <p:cNvSpPr/>
            <p:nvPr/>
          </p:nvSpPr>
          <p:spPr>
            <a:xfrm>
              <a:off x="4695702" y="5048003"/>
              <a:ext cx="1104405" cy="110440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Oval 10"/>
            <p:cNvSpPr/>
            <p:nvPr/>
          </p:nvSpPr>
          <p:spPr>
            <a:xfrm>
              <a:off x="7065818" y="4572000"/>
              <a:ext cx="858982" cy="858982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5339938" y="489461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6693725" y="3048000"/>
              <a:ext cx="1840675" cy="184067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7916883" y="2133600"/>
              <a:ext cx="858982" cy="858982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Oval 14"/>
            <p:cNvSpPr/>
            <p:nvPr/>
          </p:nvSpPr>
          <p:spPr>
            <a:xfrm>
              <a:off x="7824849" y="268580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8653153" y="2869870"/>
              <a:ext cx="490847" cy="490847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552210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6781800" y="5562600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Oval 20"/>
            <p:cNvSpPr/>
            <p:nvPr/>
          </p:nvSpPr>
          <p:spPr>
            <a:xfrm>
              <a:off x="6705600" y="5181600"/>
              <a:ext cx="306779" cy="30677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7073735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95600" y="927847"/>
            <a:ext cx="4114800" cy="4114800"/>
          </a:xfr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45720" tIns="9144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228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1117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0645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8902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25" name="Oval 24"/>
          <p:cNvSpPr/>
          <p:nvPr/>
        </p:nvSpPr>
        <p:spPr>
          <a:xfrm>
            <a:off x="3886200" y="5638800"/>
            <a:ext cx="304800" cy="304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4645152"/>
            <a:ext cx="2514600" cy="1600200"/>
          </a:xfrm>
          <a:solidFill>
            <a:schemeClr val="tx2">
              <a:alpha val="20000"/>
            </a:schemeClr>
          </a:solidFill>
          <a:ln>
            <a:noFill/>
          </a:ln>
        </p:spPr>
        <p:txBody>
          <a:bodyPr vert="horz" lIns="0" tIns="45720" rIns="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1800"/>
              </a:spcBef>
              <a:buFont typeface="Wingdings" pitchFamily="2" charset="2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26" name="Oval 25"/>
          <p:cNvSpPr/>
          <p:nvPr/>
        </p:nvSpPr>
        <p:spPr>
          <a:xfrm>
            <a:off x="3319153" y="5147953"/>
            <a:ext cx="186047" cy="186047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3225024" y="5103129"/>
            <a:ext cx="186047" cy="186047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7943A-E863-44D7-B96F-BC54BD466D2A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252B5-8281-4A04-9BE3-D82B46D05091}" type="slidenum">
              <a:rPr lang="cs-CZ" smtClean="0"/>
              <a:t>‹#›</a:t>
            </a:fld>
            <a:endParaRPr lang="cs-CZ"/>
          </a:p>
        </p:txBody>
      </p:sp>
      <p:grpSp>
        <p:nvGrpSpPr>
          <p:cNvPr id="22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14600" y="685800"/>
            <a:ext cx="4572000" cy="45720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 Pictures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7943A-E863-44D7-B96F-BC54BD466D2A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252B5-8281-4A04-9BE3-D82B46D05091}" type="slidenum">
              <a:rPr lang="cs-CZ" smtClean="0"/>
              <a:t>‹#›</a:t>
            </a:fld>
            <a:endParaRPr lang="cs-CZ"/>
          </a:p>
        </p:txBody>
      </p:sp>
      <p:grpSp>
        <p:nvGrpSpPr>
          <p:cNvPr id="22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4" name="Picture Placeholder 2"/>
          <p:cNvSpPr>
            <a:spLocks noGrp="1"/>
          </p:cNvSpPr>
          <p:nvPr>
            <p:ph type="pic" idx="1"/>
          </p:nvPr>
        </p:nvSpPr>
        <p:spPr>
          <a:xfrm>
            <a:off x="5638800" y="838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5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s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7943A-E863-44D7-B96F-BC54BD466D2A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252B5-8281-4A04-9BE3-D82B46D05091}" type="slidenum">
              <a:rPr lang="cs-CZ" smtClean="0"/>
              <a:t>‹#›</a:t>
            </a:fld>
            <a:endParaRPr lang="cs-CZ"/>
          </a:p>
        </p:txBody>
      </p:sp>
      <p:grpSp>
        <p:nvGrpSpPr>
          <p:cNvPr id="3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2" name="Picture Placeholder 2"/>
          <p:cNvSpPr>
            <a:spLocks noGrp="1"/>
          </p:cNvSpPr>
          <p:nvPr>
            <p:ph type="pic" idx="1"/>
          </p:nvPr>
        </p:nvSpPr>
        <p:spPr>
          <a:xfrm>
            <a:off x="5715000" y="76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3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4" name="Picture Placeholder 2"/>
          <p:cNvSpPr>
            <a:spLocks noGrp="1"/>
          </p:cNvSpPr>
          <p:nvPr>
            <p:ph type="pic" idx="14"/>
          </p:nvPr>
        </p:nvSpPr>
        <p:spPr>
          <a:xfrm>
            <a:off x="2667000" y="3810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7943A-E863-44D7-B96F-BC54BD466D2A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252B5-8281-4A04-9BE3-D82B46D0509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7943A-E863-44D7-B96F-BC54BD466D2A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252B5-8281-4A04-9BE3-D82B46D050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901952"/>
            <a:ext cx="6629400" cy="4224528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E7943A-E863-44D7-B96F-BC54BD466D2A}" type="datetimeFigureOut">
              <a:rPr lang="cs-CZ" smtClean="0"/>
              <a:t>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1824"/>
            <a:ext cx="2895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252B5-8281-4A04-9BE3-D82B46D05091}" type="slidenum">
              <a:rPr lang="cs-CZ" smtClean="0"/>
              <a:t>‹#›</a:t>
            </a:fld>
            <a:endParaRPr lang="cs-CZ"/>
          </a:p>
        </p:txBody>
      </p:sp>
      <p:sp>
        <p:nvSpPr>
          <p:cNvPr id="59" name="Oval 58"/>
          <p:cNvSpPr/>
          <p:nvPr/>
        </p:nvSpPr>
        <p:spPr>
          <a:xfrm>
            <a:off x="685800" y="152400"/>
            <a:ext cx="914400" cy="9144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381000" y="1206500"/>
            <a:ext cx="457200" cy="457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3" name="Oval 62"/>
          <p:cNvSpPr/>
          <p:nvPr/>
        </p:nvSpPr>
        <p:spPr>
          <a:xfrm>
            <a:off x="685800" y="914400"/>
            <a:ext cx="355600" cy="3556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647700" y="11430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457200" y="0"/>
            <a:ext cx="762000" cy="762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6" name="Oval 65"/>
          <p:cNvSpPr/>
          <p:nvPr/>
        </p:nvSpPr>
        <p:spPr>
          <a:xfrm>
            <a:off x="1714500" y="0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676400" y="2286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2019300" y="304800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1028700" y="15240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889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1" name="Oval 70"/>
          <p:cNvSpPr/>
          <p:nvPr/>
        </p:nvSpPr>
        <p:spPr>
          <a:xfrm>
            <a:off x="914400" y="17526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2" name="Oval 71"/>
          <p:cNvSpPr/>
          <p:nvPr/>
        </p:nvSpPr>
        <p:spPr>
          <a:xfrm>
            <a:off x="0" y="12446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3" name="Oval 72"/>
          <p:cNvSpPr/>
          <p:nvPr/>
        </p:nvSpPr>
        <p:spPr>
          <a:xfrm>
            <a:off x="152400" y="1092200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4" name="Oval 73"/>
          <p:cNvSpPr/>
          <p:nvPr/>
        </p:nvSpPr>
        <p:spPr>
          <a:xfrm>
            <a:off x="3048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7" name="Oval 76"/>
          <p:cNvSpPr/>
          <p:nvPr/>
        </p:nvSpPr>
        <p:spPr>
          <a:xfrm rot="6197586" flipV="1">
            <a:off x="7932464" y="5568366"/>
            <a:ext cx="914400" cy="9144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0" name="Oval 79"/>
          <p:cNvSpPr/>
          <p:nvPr/>
        </p:nvSpPr>
        <p:spPr>
          <a:xfrm rot="6197586" flipV="1">
            <a:off x="8633992" y="4734233"/>
            <a:ext cx="457200" cy="457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1" name="Oval 80"/>
          <p:cNvSpPr/>
          <p:nvPr/>
        </p:nvSpPr>
        <p:spPr>
          <a:xfrm rot="6197586" flipV="1">
            <a:off x="8292676" y="4953384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2" name="Oval 81"/>
          <p:cNvSpPr/>
          <p:nvPr/>
        </p:nvSpPr>
        <p:spPr>
          <a:xfrm rot="6197586" flipV="1">
            <a:off x="8514131" y="4976607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3" name="Oval 82"/>
          <p:cNvSpPr/>
          <p:nvPr/>
        </p:nvSpPr>
        <p:spPr>
          <a:xfrm rot="6197586" flipV="1">
            <a:off x="7856272" y="5295370"/>
            <a:ext cx="762000" cy="762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4" name="Oval 83"/>
          <p:cNvSpPr/>
          <p:nvPr/>
        </p:nvSpPr>
        <p:spPr>
          <a:xfrm rot="6197586" flipV="1">
            <a:off x="199818" y="5914818"/>
            <a:ext cx="216774" cy="216774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" name="Oval 84"/>
          <p:cNvSpPr/>
          <p:nvPr/>
        </p:nvSpPr>
        <p:spPr>
          <a:xfrm rot="6197586" flipV="1">
            <a:off x="7387699" y="5767494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6" name="Oval 85"/>
          <p:cNvSpPr/>
          <p:nvPr/>
        </p:nvSpPr>
        <p:spPr>
          <a:xfrm rot="6197586" flipV="1">
            <a:off x="7412357" y="6095509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7" name="Oval 86"/>
          <p:cNvSpPr/>
          <p:nvPr/>
        </p:nvSpPr>
        <p:spPr>
          <a:xfrm rot="6197586" flipV="1">
            <a:off x="7638907" y="6462226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8" name="Oval 87"/>
          <p:cNvSpPr/>
          <p:nvPr/>
        </p:nvSpPr>
        <p:spPr>
          <a:xfrm rot="6197586" flipV="1">
            <a:off x="8607584" y="43843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9" name="Oval 88"/>
          <p:cNvSpPr/>
          <p:nvPr/>
        </p:nvSpPr>
        <p:spPr>
          <a:xfrm rot="6197586" flipV="1">
            <a:off x="7887663" y="6403551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0" name="Oval 89"/>
          <p:cNvSpPr/>
          <p:nvPr/>
        </p:nvSpPr>
        <p:spPr>
          <a:xfrm rot="6197586" flipV="1">
            <a:off x="8801061" y="4338664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1" name="Oval 90"/>
          <p:cNvSpPr/>
          <p:nvPr/>
        </p:nvSpPr>
        <p:spPr>
          <a:xfrm rot="6197586" flipV="1">
            <a:off x="8617702" y="445193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2" name="Oval 91"/>
          <p:cNvSpPr/>
          <p:nvPr/>
        </p:nvSpPr>
        <p:spPr>
          <a:xfrm rot="6197586" flipV="1">
            <a:off x="8557941" y="4594415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5" name="Oval 94"/>
          <p:cNvSpPr/>
          <p:nvPr/>
        </p:nvSpPr>
        <p:spPr>
          <a:xfrm rot="6197586" flipV="1">
            <a:off x="243115" y="6241508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6" name="Oval 95"/>
          <p:cNvSpPr/>
          <p:nvPr/>
        </p:nvSpPr>
        <p:spPr>
          <a:xfrm rot="6197586" flipV="1">
            <a:off x="436592" y="6195872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7" name="Oval 96"/>
          <p:cNvSpPr/>
          <p:nvPr/>
        </p:nvSpPr>
        <p:spPr>
          <a:xfrm rot="6197586" flipV="1">
            <a:off x="253233" y="6309147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8" name="Oval 97"/>
          <p:cNvSpPr/>
          <p:nvPr/>
        </p:nvSpPr>
        <p:spPr>
          <a:xfrm rot="6197586" flipV="1">
            <a:off x="193472" y="6451623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3" r:id="rId13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200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18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1pPr>
      <a:lvl2pPr marL="514350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2pPr>
      <a:lvl3pPr marL="806450" indent="-228600" algn="l" defTabSz="914400" rtl="0" eaLnBrk="1" latinLnBrk="0" hangingPunct="1">
        <a:spcBef>
          <a:spcPts val="10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3pPr>
      <a:lvl4pPr marL="1089025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ts val="1000"/>
        </a:spcBef>
        <a:buFont typeface="Wingdings" pitchFamily="2" charset="2"/>
        <a:buChar char="l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 smtClean="0">
                <a:latin typeface="Calibri"/>
              </a:rPr>
              <a:t>Šablona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750901" y="548680"/>
            <a:ext cx="1765227" cy="21544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800" dirty="0">
                <a:cs typeface="Arial" charset="0"/>
              </a:rPr>
              <a:t>Identifikátor školy: 600 150 569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750901" y="1107963"/>
            <a:ext cx="165622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cs typeface="Calibri" pitchFamily="34" charset="0"/>
              </a:rPr>
              <a:t>Jméno autora: </a:t>
            </a:r>
            <a:r>
              <a:rPr lang="cs-CZ" sz="800" dirty="0" smtClean="0">
                <a:cs typeface="Calibri" pitchFamily="34" charset="0"/>
              </a:rPr>
              <a:t>Irena </a:t>
            </a:r>
            <a:r>
              <a:rPr lang="cs-CZ" sz="800" dirty="0" err="1" smtClean="0">
                <a:cs typeface="Calibri" pitchFamily="34" charset="0"/>
              </a:rPr>
              <a:t>Krajčiová</a:t>
            </a:r>
            <a:endParaRPr lang="cs-CZ" sz="800" dirty="0">
              <a:cs typeface="Calibri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214229" y="1107963"/>
            <a:ext cx="1484702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cs typeface="Calibri" pitchFamily="34" charset="0"/>
              </a:rPr>
              <a:t>Datum vytvoření: </a:t>
            </a:r>
            <a:r>
              <a:rPr lang="cs-CZ" sz="800" dirty="0" smtClean="0">
                <a:cs typeface="Calibri" pitchFamily="34" charset="0"/>
              </a:rPr>
              <a:t>20.3.2011</a:t>
            </a:r>
            <a:endParaRPr lang="cs-CZ" sz="800" dirty="0">
              <a:cs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16842" y="3933056"/>
            <a:ext cx="23599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cs typeface="Calibri" pitchFamily="34" charset="0"/>
              </a:rPr>
              <a:t>Vzdělávací obor, téma: </a:t>
            </a:r>
            <a:r>
              <a:rPr lang="cs-CZ" sz="800" dirty="0" smtClean="0">
                <a:cs typeface="Calibri" pitchFamily="34" charset="0"/>
              </a:rPr>
              <a:t>Vlastivěda, </a:t>
            </a:r>
            <a:r>
              <a:rPr lang="cs-CZ" sz="800" dirty="0">
                <a:cs typeface="Calibri" pitchFamily="34" charset="0"/>
              </a:rPr>
              <a:t>Jesenicko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 sz="800" dirty="0">
              <a:cs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16842" y="4300900"/>
            <a:ext cx="65434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>
                <a:cs typeface="Calibri" pitchFamily="34" charset="0"/>
              </a:rPr>
              <a:t>Ročník</a:t>
            </a:r>
            <a:r>
              <a:rPr lang="cs-CZ" sz="800" dirty="0" smtClean="0">
                <a:cs typeface="Calibri" pitchFamily="34" charset="0"/>
              </a:rPr>
              <a:t>: </a:t>
            </a:r>
            <a:r>
              <a:rPr lang="cs-CZ" sz="800" dirty="0" smtClean="0">
                <a:cs typeface="Calibri" pitchFamily="34" charset="0"/>
              </a:rPr>
              <a:t>5.</a:t>
            </a:r>
            <a:endParaRPr lang="cs-CZ" sz="800" dirty="0">
              <a:cs typeface="Calibri" pitchFamily="34" charset="0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692988" y="2132856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cs-CZ" sz="3200" b="1" dirty="0" smtClean="0">
                <a:latin typeface="+mn-lt"/>
              </a:rPr>
              <a:t>VY_32_INOVACE_283_Lázeňství na Jesenicku</a:t>
            </a:r>
            <a:endParaRPr lang="cs-CZ" sz="3200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55538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5705" y="116632"/>
            <a:ext cx="2388295" cy="32439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/>
              <a:t>Lázně Jeseník </a:t>
            </a:r>
            <a:br>
              <a:rPr lang="cs-CZ" dirty="0"/>
            </a:br>
            <a:r>
              <a:rPr lang="cs-CZ" dirty="0" err="1" smtClean="0"/>
              <a:t>Priessnitzovy</a:t>
            </a:r>
            <a:r>
              <a:rPr lang="cs-CZ" dirty="0" smtClean="0"/>
              <a:t> </a:t>
            </a:r>
            <a:r>
              <a:rPr lang="cs-CZ" dirty="0"/>
              <a:t>léčebné lázně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vyvinula se a s stále se zde praktikuje                             </a:t>
            </a:r>
            <a:r>
              <a:rPr lang="cs-CZ" b="1" i="1" dirty="0"/>
              <a:t>Vodoléčba</a:t>
            </a:r>
            <a:r>
              <a:rPr lang="cs-CZ" b="1" dirty="0"/>
              <a:t>, </a:t>
            </a:r>
            <a:r>
              <a:rPr lang="cs-CZ" dirty="0"/>
              <a:t>která je proslavila po celém světě </a:t>
            </a:r>
          </a:p>
          <a:p>
            <a:r>
              <a:rPr lang="cs-CZ" dirty="0"/>
              <a:t>procedura je spojena s klidem a nenáročným    tělesným pohybem jako jsou procházky po okolí plného především horské přírody Hrubého Jeseníku</a:t>
            </a:r>
          </a:p>
          <a:p>
            <a:r>
              <a:rPr lang="cs-CZ" dirty="0"/>
              <a:t>jejich zakladatelem je </a:t>
            </a:r>
            <a:r>
              <a:rPr lang="cs-CZ" dirty="0" err="1"/>
              <a:t>Vincenz</a:t>
            </a:r>
            <a:r>
              <a:rPr lang="cs-CZ" dirty="0"/>
              <a:t> </a:t>
            </a:r>
            <a:r>
              <a:rPr lang="cs-CZ" dirty="0" err="1"/>
              <a:t>Priessnitz</a:t>
            </a:r>
            <a:r>
              <a:rPr lang="cs-CZ" dirty="0"/>
              <a:t> – „Vodní doktor“</a:t>
            </a:r>
          </a:p>
          <a:p>
            <a:r>
              <a:rPr lang="cs-CZ" dirty="0"/>
              <a:t>léčí se zde: vysoký krevní tlak,  srdeční choroby, cukrovka, obezita, nemoci dýchacího ústrojí, duševní poruchy, kožní nemoci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2466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58504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Lázně Dolní Lipová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1916832"/>
            <a:ext cx="6629400" cy="4224528"/>
          </a:xfrm>
        </p:spPr>
        <p:txBody>
          <a:bodyPr/>
          <a:lstStyle/>
          <a:p>
            <a:r>
              <a:rPr lang="cs-CZ" dirty="0" smtClean="0"/>
              <a:t>zakladatelem </a:t>
            </a:r>
            <a:r>
              <a:rPr lang="cs-CZ" dirty="0"/>
              <a:t>je Johann </a:t>
            </a:r>
            <a:r>
              <a:rPr lang="cs-CZ" dirty="0" err="1" smtClean="0"/>
              <a:t>Schroth</a:t>
            </a:r>
            <a:r>
              <a:rPr lang="cs-CZ" dirty="0" smtClean="0"/>
              <a:t> </a:t>
            </a:r>
          </a:p>
          <a:p>
            <a:r>
              <a:rPr lang="cs-CZ" dirty="0"/>
              <a:t>v</a:t>
            </a:r>
            <a:r>
              <a:rPr lang="cs-CZ" dirty="0" smtClean="0"/>
              <a:t>yužívá se zde metoda zábalu, vlhkého tepla a dietní </a:t>
            </a:r>
            <a:r>
              <a:rPr lang="cs-CZ" dirty="0"/>
              <a:t>systém střídající suché dny půstu a pitné dny </a:t>
            </a:r>
          </a:p>
          <a:p>
            <a:r>
              <a:rPr lang="cs-CZ" dirty="0"/>
              <a:t>v</a:t>
            </a:r>
            <a:r>
              <a:rPr lang="cs-CZ" dirty="0" smtClean="0"/>
              <a:t>ěnují se zde hlavně cukrovce a obezitě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4970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484784"/>
            <a:ext cx="7593571" cy="41764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82776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88640"/>
            <a:ext cx="7321624" cy="5937840"/>
          </a:xfrm>
        </p:spPr>
        <p:txBody>
          <a:bodyPr>
            <a:normAutofit fontScale="62500" lnSpcReduction="20000"/>
          </a:bodyPr>
          <a:lstStyle/>
          <a:p>
            <a:r>
              <a:rPr lang="cs-CZ" dirty="0"/>
              <a:t>http://www.google.cz/imgres?imgurl=http://nd01.jxs.cz/431/902/d315d34582_26931526_o2.jpg&amp;imgrefurl=http://corlyn.blog.cz/0804/vincenc-priessnitz&amp;usg=__eKlp03jTlKKuvOF3w2kQkKH3fas=&amp;h=599&amp;w=441&amp;sz=63&amp;hl=cs&amp;start=0&amp;zoom=1&amp;tbnid=Uv9_9RxbFqgm-M:&amp;tbnh=154&amp;tbnw=113&amp;ei=Ze_sTePOFceDswb29LWBCQ&amp;prev=/</a:t>
            </a:r>
            <a:r>
              <a:rPr lang="cs-CZ" dirty="0" smtClean="0"/>
              <a:t>search%3Fq%3Dvincenc%2Bpriessnitz%26um%3D1%26hl%3Dcs%26sa%3DX%26rlz%3D1T4ADFA_csCZ420CZ430%26biw%3D1366%26bih%3D602%26tbm%3Disch&amp;um=1&amp;itbs=1&amp;iact=rc&amp;page=1&amp;ndsp=22&amp;ved=1t:429,r:1,s:0&amp;tx=111&amp;ty=116&amp;biw=1366&amp;bih=602</a:t>
            </a:r>
          </a:p>
          <a:p>
            <a:r>
              <a:rPr lang="cs-CZ" dirty="0"/>
              <a:t>http://www.google.cz/imgres?imgurl=http://www.lazenskepobyty.cz/lazne-jesenik/images/priessnitz-podzim-big.jpg&amp;imgrefurl=http://www.lazenskepobyty.cz/lazne-jesenik/&amp;usg=__xxkPN1W98GgFX9Q6W4JfhYlBLXc=&amp;h=362&amp;w=510&amp;sz=182&amp;hl=cs&amp;start=0&amp;zoom=1&amp;tbnid=nTFknzkTVY2UMM:&amp;tbnh=140&amp;tbnw=187&amp;ei=ou_sTa6fKIf5sgb09fCACQ&amp;prev=/</a:t>
            </a:r>
            <a:r>
              <a:rPr lang="cs-CZ" dirty="0" smtClean="0"/>
              <a:t>search%3Fq%3Dpriessnitzovy%2Bl%25C3%25A1zn%25C4%259B%26um%3D1%26hl%3Dcs%26rlz%3D1T4ADFA_csCZ420CZ430%26biw%3D1366%26bih%3D602%26tbm%3Disch&amp;um=1&amp;itbs=1&amp;iact=hc&amp;vpx=897&amp;vpy=89&amp;dur=185&amp;hovh=189&amp;hovw=267&amp;tx=155&amp;ty=128&amp;page=1&amp;ndsp=18&amp;ved=1t:429,r:4,s:0&amp;biw=1366&amp;bih=602</a:t>
            </a:r>
          </a:p>
          <a:p>
            <a:r>
              <a:rPr lang="cs-CZ" dirty="0"/>
              <a:t>http://cs.wikipedia.org/wiki/L%C3%A1zn%C4%9B_Jesen%C3%ADk#L.C3.A9.C4.8Debn.C3.A9_pavilony</a:t>
            </a:r>
          </a:p>
        </p:txBody>
      </p:sp>
    </p:spTree>
    <p:extLst>
      <p:ext uri="{BB962C8B-B14F-4D97-AF65-F5344CB8AC3E}">
        <p14:creationId xmlns:p14="http://schemas.microsoft.com/office/powerpoint/2010/main" val="1967592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Bubbles">
      <a:majorFont>
        <a:latin typeface="Impact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mic Sans M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Bubb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85000"/>
                <a:satMod val="150000"/>
              </a:schemeClr>
            </a:gs>
            <a:gs pos="35000">
              <a:schemeClr val="phClr">
                <a:tint val="70000"/>
                <a:shade val="90000"/>
                <a:alpha val="85000"/>
                <a:satMod val="200000"/>
              </a:schemeClr>
            </a:gs>
            <a:gs pos="100000">
              <a:schemeClr val="phClr">
                <a:tint val="90000"/>
                <a:shade val="100000"/>
                <a:alpha val="85000"/>
                <a:satMod val="250000"/>
              </a:schemeClr>
            </a:gs>
          </a:gsLst>
          <a:lin ang="0" scaled="1"/>
        </a:gradFill>
        <a:gradFill rotWithShape="1">
          <a:gsLst>
            <a:gs pos="0">
              <a:schemeClr val="phClr">
                <a:shade val="40000"/>
                <a:satMod val="115000"/>
              </a:schemeClr>
            </a:gs>
            <a:gs pos="80000">
              <a:schemeClr val="phClr">
                <a:shade val="90000"/>
                <a:satMod val="130000"/>
              </a:schemeClr>
            </a:gs>
            <a:gs pos="100000">
              <a:schemeClr val="phClr">
                <a:shade val="100000"/>
                <a:satMod val="150000"/>
              </a:schemeClr>
            </a:gs>
          </a:gsLst>
          <a:lin ang="7800000" scaled="0"/>
        </a:gradFill>
      </a:fillStyleLst>
      <a:lnStyleLst>
        <a:ln w="254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4450" cap="flat" cmpd="sng" algn="ctr">
          <a:solidFill>
            <a:schemeClr val="phClr">
              <a:alpha val="80000"/>
              <a:satMod val="110000"/>
            </a:schemeClr>
          </a:solidFill>
          <a:prstDash val="solid"/>
        </a:ln>
        <a:ln w="63500" cap="flat" cmpd="sng" algn="ctr">
          <a:solidFill>
            <a:schemeClr val="phClr">
              <a:alpha val="80000"/>
              <a:satMod val="115000"/>
            </a:schemeClr>
          </a:solidFill>
          <a:prstDash val="solid"/>
        </a:ln>
      </a:lnStyleLst>
      <a:effectStyleLst>
        <a:effectStyle>
          <a:effectLst>
            <a:innerShdw blurRad="50800" dist="25400" dir="13500000">
              <a:srgbClr val="FFFFFF">
                <a:alpha val="75000"/>
              </a:srgbClr>
            </a:innerShdw>
          </a:effectLst>
        </a:effectStyle>
        <a:effectStyle>
          <a:effectLst>
            <a:innerShdw blurRad="76200" dist="25400" dir="13500000">
              <a:srgbClr val="FFFFFF">
                <a:alpha val="75000"/>
              </a:srgbClr>
            </a:innerShdw>
            <a:reflection blurRad="63500" stA="35000" endPos="35000" dist="12700" dir="5400000" sy="-100000" rotWithShape="0"/>
          </a:effectLst>
        </a:effectStyle>
        <a:effectStyle>
          <a:effectLst>
            <a:reflection blurRad="63500" stA="35000" endPos="35000" dist="12700" dir="5400000" sy="-100000" rotWithShape="0"/>
          </a:effectLst>
          <a:scene3d>
            <a:camera prst="orthographicFront">
              <a:rot lat="0" lon="0" rev="0"/>
            </a:camera>
            <a:lightRig rig="balanced" dir="bl">
              <a:rot lat="0" lon="0" rev="7800000"/>
            </a:lightRig>
          </a:scene3d>
          <a:sp3d prstMaterial="translucentPowder">
            <a:bevelT h="50800"/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shade val="80000"/>
                <a:satMod val="125000"/>
              </a:schemeClr>
            </a:gs>
            <a:gs pos="100000">
              <a:schemeClr val="phClr">
                <a:tint val="100000"/>
                <a:satMod val="125000"/>
                <a:lumOff val="40000"/>
                <a:lumMod val="100000"/>
              </a:schemeClr>
            </a:gs>
          </a:gsLst>
          <a:lin ang="7800000" scaled="1"/>
        </a:gradFill>
        <a:gradFill rotWithShape="1">
          <a:gsLst>
            <a:gs pos="0">
              <a:schemeClr val="phClr">
                <a:shade val="95000"/>
                <a:lumMod val="95000"/>
              </a:schemeClr>
            </a:gs>
            <a:gs pos="60000">
              <a:schemeClr val="phClr">
                <a:satMod val="125000"/>
                <a:lumOff val="10000"/>
                <a:lumMod val="100000"/>
              </a:schemeClr>
            </a:gs>
            <a:gs pos="100000">
              <a:schemeClr val="phClr">
                <a:shade val="95000"/>
                <a:satMod val="135000"/>
                <a:lumOff val="50000"/>
                <a:lumMod val="100000"/>
              </a:schemeClr>
            </a:gs>
          </a:gsLst>
          <a:lin ang="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Bubliny</Template>
  <TotalTime>116</TotalTime>
  <Words>170</Words>
  <Application>Microsoft Office PowerPoint</Application>
  <PresentationFormat>Předvádění na obrazovce (4:3)</PresentationFormat>
  <Paragraphs>19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1</vt:lpstr>
      <vt:lpstr>Prezentace aplikace PowerPoint</vt:lpstr>
      <vt:lpstr>Lázně Jeseník  Priessnitzovy léčebné lázně</vt:lpstr>
      <vt:lpstr>Prezentace aplikace PowerPoint</vt:lpstr>
      <vt:lpstr>Lázně Dolní Lipová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Lázeňství na Jesenicku</dc:title>
  <dc:creator>Dominika</dc:creator>
  <cp:lastModifiedBy>Kašpárková Ivana</cp:lastModifiedBy>
  <cp:revision>14</cp:revision>
  <dcterms:created xsi:type="dcterms:W3CDTF">2011-06-06T15:05:26Z</dcterms:created>
  <dcterms:modified xsi:type="dcterms:W3CDTF">2012-03-01T16:36:03Z</dcterms:modified>
</cp:coreProperties>
</file>