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notesSlides/notesSlide17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74" r:id="rId2"/>
    <p:sldId id="258" r:id="rId3"/>
    <p:sldId id="259" r:id="rId4"/>
    <p:sldId id="260" r:id="rId5"/>
    <p:sldId id="261" r:id="rId6"/>
    <p:sldId id="263" r:id="rId7"/>
    <p:sldId id="264" r:id="rId8"/>
    <p:sldId id="262" r:id="rId9"/>
    <p:sldId id="265" r:id="rId10"/>
    <p:sldId id="268" r:id="rId11"/>
    <p:sldId id="266" r:id="rId12"/>
    <p:sldId id="267" r:id="rId13"/>
    <p:sldId id="269" r:id="rId14"/>
    <p:sldId id="270" r:id="rId15"/>
    <p:sldId id="271" r:id="rId16"/>
    <p:sldId id="272" r:id="rId17"/>
    <p:sldId id="275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1474" autoAdjust="0"/>
  </p:normalViewPr>
  <p:slideViewPr>
    <p:cSldViewPr>
      <p:cViewPr>
        <p:scale>
          <a:sx n="60" d="100"/>
          <a:sy n="60" d="100"/>
        </p:scale>
        <p:origin x="-1656" y="-25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CCDDF3-0B44-4695-88D4-FBD4358786AF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A301F58-552F-4AB3-B2E0-BE0043C59E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824372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A301F58-552F-4AB3-B2E0-BE0043C59E7D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A301F58-552F-4AB3-B2E0-BE0043C59E7D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A301F58-552F-4AB3-B2E0-BE0043C59E7D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A301F58-552F-4AB3-B2E0-BE0043C59E7D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2611769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A301F58-552F-4AB3-B2E0-BE0043C59E7D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A301F58-552F-4AB3-B2E0-BE0043C59E7D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A301F58-552F-4AB3-B2E0-BE0043C59E7D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A301F58-552F-4AB3-B2E0-BE0043C59E7D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A301F58-552F-4AB3-B2E0-BE0043C59E7D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A301F58-552F-4AB3-B2E0-BE0043C59E7D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A301F58-552F-4AB3-B2E0-BE0043C59E7D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A301F58-552F-4AB3-B2E0-BE0043C59E7D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A301F58-552F-4AB3-B2E0-BE0043C59E7D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A301F58-552F-4AB3-B2E0-BE0043C59E7D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http://www.op-profashion.cz/cz/produktovy-katalog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A301F58-552F-4AB3-B2E0-BE0043C59E7D}" type="slidenum">
              <a:rPr lang="cs-CZ" smtClean="0"/>
              <a:pPr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7175427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http://www.lesycr.cz/_layouts/contacts/extra/WebUnitDetailImage.ashx?UnitId=66</a:t>
            </a:r>
          </a:p>
          <a:p>
            <a:r>
              <a:rPr lang="cs-CZ" dirty="0" smtClean="0"/>
              <a:t>http://im.atlasrostlin.cz/smrk-ztepily/122/1224-plant_main-setfm.png</a:t>
            </a:r>
          </a:p>
          <a:p>
            <a:r>
              <a:rPr lang="cs-CZ" dirty="0" smtClean="0"/>
              <a:t>http://www.strombuch.cz/images/produkty/kaceni_big.jpg</a:t>
            </a:r>
          </a:p>
          <a:p>
            <a:r>
              <a:rPr lang="cs-CZ" dirty="0" smtClean="0"/>
              <a:t>http://fitzmorrishorselogging.com/wp-content/uploads/2007/08/logging-021.jpg</a:t>
            </a:r>
          </a:p>
          <a:p>
            <a:r>
              <a:rPr lang="cs-CZ" dirty="0" smtClean="0"/>
              <a:t>http://www.bagocz.eu/_img/fotky/harvestor_931_3.jpg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A301F58-552F-4AB3-B2E0-BE0043C59E7D}" type="slidenum">
              <a:rPr lang="cs-CZ" smtClean="0"/>
              <a:pPr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2510999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A301F58-552F-4AB3-B2E0-BE0043C59E7D}" type="slidenum">
              <a:rPr lang="cs-CZ" smtClean="0"/>
              <a:pPr/>
              <a:t>17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610F5-7759-4EBD-B2F0-A984AC35163A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7A963C-287D-485A-AB27-3E50A16D8E7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943739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610F5-7759-4EBD-B2F0-A984AC35163A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7A963C-287D-485A-AB27-3E50A16D8E7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724403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610F5-7759-4EBD-B2F0-A984AC35163A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7A963C-287D-485A-AB27-3E50A16D8E7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380612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610F5-7759-4EBD-B2F0-A984AC35163A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7A963C-287D-485A-AB27-3E50A16D8E7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659122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610F5-7759-4EBD-B2F0-A984AC35163A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7A963C-287D-485A-AB27-3E50A16D8E7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142933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610F5-7759-4EBD-B2F0-A984AC35163A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7A963C-287D-485A-AB27-3E50A16D8E7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600576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610F5-7759-4EBD-B2F0-A984AC35163A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7A963C-287D-485A-AB27-3E50A16D8E7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753982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610F5-7759-4EBD-B2F0-A984AC35163A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7A963C-287D-485A-AB27-3E50A16D8E7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517791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610F5-7759-4EBD-B2F0-A984AC35163A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7A963C-287D-485A-AB27-3E50A16D8E7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991710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610F5-7759-4EBD-B2F0-A984AC35163A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7A963C-287D-485A-AB27-3E50A16D8E7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92087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610F5-7759-4EBD-B2F0-A984AC35163A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7A963C-287D-485A-AB27-3E50A16D8E7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308087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F610F5-7759-4EBD-B2F0-A984AC35163A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7A963C-287D-485A-AB27-3E50A16D8E7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421205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13" Type="http://schemas.openxmlformats.org/officeDocument/2006/relationships/image" Target="../media/image8.png"/><Relationship Id="rId18" Type="http://schemas.openxmlformats.org/officeDocument/2006/relationships/image" Target="../media/image11.jpeg"/><Relationship Id="rId26" Type="http://schemas.openxmlformats.org/officeDocument/2006/relationships/image" Target="../media/image16.png"/><Relationship Id="rId3" Type="http://schemas.openxmlformats.org/officeDocument/2006/relationships/slide" Target="slide4.xml"/><Relationship Id="rId21" Type="http://schemas.openxmlformats.org/officeDocument/2006/relationships/image" Target="../media/image13.jpeg"/><Relationship Id="rId7" Type="http://schemas.openxmlformats.org/officeDocument/2006/relationships/slide" Target="slide16.xml"/><Relationship Id="rId12" Type="http://schemas.openxmlformats.org/officeDocument/2006/relationships/image" Target="../media/image7.jpeg"/><Relationship Id="rId17" Type="http://schemas.openxmlformats.org/officeDocument/2006/relationships/slide" Target="slide12.xml"/><Relationship Id="rId25" Type="http://schemas.openxmlformats.org/officeDocument/2006/relationships/image" Target="../media/image15.png"/><Relationship Id="rId2" Type="http://schemas.openxmlformats.org/officeDocument/2006/relationships/notesSlide" Target="../notesSlides/notesSlide2.xml"/><Relationship Id="rId16" Type="http://schemas.openxmlformats.org/officeDocument/2006/relationships/image" Target="../media/image10.jpeg"/><Relationship Id="rId20" Type="http://schemas.openxmlformats.org/officeDocument/2006/relationships/image" Target="../media/image12.jpeg"/><Relationship Id="rId29" Type="http://schemas.openxmlformats.org/officeDocument/2006/relationships/slide" Target="slide3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.png"/><Relationship Id="rId11" Type="http://schemas.openxmlformats.org/officeDocument/2006/relationships/image" Target="../media/image6.jpeg"/><Relationship Id="rId24" Type="http://schemas.openxmlformats.org/officeDocument/2006/relationships/slide" Target="slide11.xml"/><Relationship Id="rId5" Type="http://schemas.openxmlformats.org/officeDocument/2006/relationships/slide" Target="slide8.xml"/><Relationship Id="rId15" Type="http://schemas.openxmlformats.org/officeDocument/2006/relationships/slide" Target="slide15.xml"/><Relationship Id="rId23" Type="http://schemas.openxmlformats.org/officeDocument/2006/relationships/image" Target="../media/image14.png"/><Relationship Id="rId28" Type="http://schemas.openxmlformats.org/officeDocument/2006/relationships/image" Target="../media/image18.jpeg"/><Relationship Id="rId10" Type="http://schemas.openxmlformats.org/officeDocument/2006/relationships/image" Target="../media/image5.png"/><Relationship Id="rId19" Type="http://schemas.openxmlformats.org/officeDocument/2006/relationships/slide" Target="slide13.xml"/><Relationship Id="rId31" Type="http://schemas.openxmlformats.org/officeDocument/2006/relationships/image" Target="../media/image19.jpeg"/><Relationship Id="rId4" Type="http://schemas.openxmlformats.org/officeDocument/2006/relationships/image" Target="../media/image2.jpeg"/><Relationship Id="rId9" Type="http://schemas.openxmlformats.org/officeDocument/2006/relationships/slide" Target="slide14.xml"/><Relationship Id="rId14" Type="http://schemas.openxmlformats.org/officeDocument/2006/relationships/image" Target="../media/image9.jpeg"/><Relationship Id="rId22" Type="http://schemas.openxmlformats.org/officeDocument/2006/relationships/slide" Target="slide10.xml"/><Relationship Id="rId27" Type="http://schemas.openxmlformats.org/officeDocument/2006/relationships/image" Target="../media/image17.jpeg"/><Relationship Id="rId30" Type="http://schemas.openxmlformats.org/officeDocument/2006/relationships/slide" Target="slide9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jpeg"/><Relationship Id="rId3" Type="http://schemas.openxmlformats.org/officeDocument/2006/relationships/image" Target="../media/image20.jpeg"/><Relationship Id="rId7" Type="http://schemas.openxmlformats.org/officeDocument/2006/relationships/image" Target="../media/image2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jpeg"/><Relationship Id="rId5" Type="http://schemas.openxmlformats.org/officeDocument/2006/relationships/image" Target="../media/image22.png"/><Relationship Id="rId4" Type="http://schemas.openxmlformats.org/officeDocument/2006/relationships/image" Target="../media/image21.jpeg"/><Relationship Id="rId9" Type="http://schemas.openxmlformats.org/officeDocument/2006/relationships/image" Target="../media/image26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3" Type="http://schemas.openxmlformats.org/officeDocument/2006/relationships/image" Target="../media/image22.png"/><Relationship Id="rId7" Type="http://schemas.openxmlformats.org/officeDocument/2006/relationships/image" Target="../media/image30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jpeg"/><Relationship Id="rId5" Type="http://schemas.openxmlformats.org/officeDocument/2006/relationships/image" Target="../media/image28.jpeg"/><Relationship Id="rId4" Type="http://schemas.openxmlformats.org/officeDocument/2006/relationships/image" Target="../media/image27.jpeg"/><Relationship Id="rId9" Type="http://schemas.openxmlformats.org/officeDocument/2006/relationships/image" Target="../media/image32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jpeg"/><Relationship Id="rId3" Type="http://schemas.openxmlformats.org/officeDocument/2006/relationships/image" Target="../media/image33.jpeg"/><Relationship Id="rId7" Type="http://schemas.openxmlformats.org/officeDocument/2006/relationships/image" Target="../media/image3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6.jpeg"/><Relationship Id="rId5" Type="http://schemas.openxmlformats.org/officeDocument/2006/relationships/image" Target="../media/image35.jpeg"/><Relationship Id="rId4" Type="http://schemas.openxmlformats.org/officeDocument/2006/relationships/image" Target="../media/image34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jpeg"/><Relationship Id="rId3" Type="http://schemas.openxmlformats.org/officeDocument/2006/relationships/image" Target="../media/image39.jpeg"/><Relationship Id="rId7" Type="http://schemas.openxmlformats.org/officeDocument/2006/relationships/image" Target="../media/image43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2.jpeg"/><Relationship Id="rId5" Type="http://schemas.openxmlformats.org/officeDocument/2006/relationships/image" Target="../media/image41.jpeg"/><Relationship Id="rId4" Type="http://schemas.openxmlformats.org/officeDocument/2006/relationships/image" Target="../media/image40.jpeg"/><Relationship Id="rId9" Type="http://schemas.openxmlformats.org/officeDocument/2006/relationships/slide" Target="slid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jpeg"/><Relationship Id="rId3" Type="http://schemas.openxmlformats.org/officeDocument/2006/relationships/image" Target="../media/image45.png"/><Relationship Id="rId7" Type="http://schemas.openxmlformats.org/officeDocument/2006/relationships/image" Target="../media/image48.jpeg"/><Relationship Id="rId12" Type="http://schemas.openxmlformats.org/officeDocument/2006/relationships/image" Target="../media/image51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7.jpeg"/><Relationship Id="rId11" Type="http://schemas.openxmlformats.org/officeDocument/2006/relationships/image" Target="../media/image19.jpeg"/><Relationship Id="rId5" Type="http://schemas.openxmlformats.org/officeDocument/2006/relationships/image" Target="../media/image46.jpeg"/><Relationship Id="rId10" Type="http://schemas.openxmlformats.org/officeDocument/2006/relationships/image" Target="../media/image50.jpeg"/><Relationship Id="rId4" Type="http://schemas.openxmlformats.org/officeDocument/2006/relationships/hyperlink" Target="http://cs.wikipedia.org/wiki/Soubor:Pyriteespagne.jpg" TargetMode="External"/><Relationship Id="rId9" Type="http://schemas.openxmlformats.org/officeDocument/2006/relationships/slide" Target="slide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slide" Target="slide2.xml"/><Relationship Id="rId5" Type="http://schemas.openxmlformats.org/officeDocument/2006/relationships/image" Target="../media/image54.jpeg"/><Relationship Id="rId4" Type="http://schemas.openxmlformats.org/officeDocument/2006/relationships/image" Target="../media/image5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7" Type="http://schemas.openxmlformats.org/officeDocument/2006/relationships/image" Target="../media/image5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6" Type="http://schemas.openxmlformats.org/officeDocument/2006/relationships/slide" Target="slide2.xml"/><Relationship Id="rId5" Type="http://schemas.openxmlformats.org/officeDocument/2006/relationships/image" Target="../media/image57.png"/><Relationship Id="rId4" Type="http://schemas.openxmlformats.org/officeDocument/2006/relationships/image" Target="../media/image56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hyperlink" Target="http://www.retezarna.cz/design/f02v.jpg" TargetMode="External"/><Relationship Id="rId7" Type="http://schemas.openxmlformats.org/officeDocument/2006/relationships/image" Target="../media/image62.jpeg"/><Relationship Id="rId12" Type="http://schemas.openxmlformats.org/officeDocument/2006/relationships/image" Target="../media/image6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1.jpeg"/><Relationship Id="rId11" Type="http://schemas.openxmlformats.org/officeDocument/2006/relationships/slide" Target="slide2.xml"/><Relationship Id="rId5" Type="http://schemas.openxmlformats.org/officeDocument/2006/relationships/image" Target="../media/image60.jpeg"/><Relationship Id="rId10" Type="http://schemas.openxmlformats.org/officeDocument/2006/relationships/image" Target="../media/image64.jpeg"/><Relationship Id="rId4" Type="http://schemas.openxmlformats.org/officeDocument/2006/relationships/image" Target="../media/image59.jpeg"/><Relationship Id="rId9" Type="http://schemas.openxmlformats.org/officeDocument/2006/relationships/image" Target="../media/image63.jpe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slide" Target="slide2.xml"/><Relationship Id="rId3" Type="http://schemas.openxmlformats.org/officeDocument/2006/relationships/image" Target="../media/image66.jpeg"/><Relationship Id="rId7" Type="http://schemas.openxmlformats.org/officeDocument/2006/relationships/image" Target="../media/image70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9.jpeg"/><Relationship Id="rId5" Type="http://schemas.openxmlformats.org/officeDocument/2006/relationships/image" Target="../media/image68.jpeg"/><Relationship Id="rId4" Type="http://schemas.openxmlformats.org/officeDocument/2006/relationships/image" Target="../media/image67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13.jpe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6.png"/><Relationship Id="rId3" Type="http://schemas.openxmlformats.org/officeDocument/2006/relationships/image" Target="../media/image71.png"/><Relationship Id="rId7" Type="http://schemas.openxmlformats.org/officeDocument/2006/relationships/image" Target="../media/image75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4.png"/><Relationship Id="rId5" Type="http://schemas.openxmlformats.org/officeDocument/2006/relationships/image" Target="../media/image73.png"/><Relationship Id="rId4" Type="http://schemas.openxmlformats.org/officeDocument/2006/relationships/image" Target="../media/image72.png"/><Relationship Id="rId9" Type="http://schemas.openxmlformats.org/officeDocument/2006/relationships/slide" Target="slide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1.png"/><Relationship Id="rId3" Type="http://schemas.openxmlformats.org/officeDocument/2006/relationships/image" Target="../media/image77.png"/><Relationship Id="rId7" Type="http://schemas.openxmlformats.org/officeDocument/2006/relationships/image" Target="../media/image80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6" Type="http://schemas.openxmlformats.org/officeDocument/2006/relationships/slide" Target="slide2.xml"/><Relationship Id="rId5" Type="http://schemas.openxmlformats.org/officeDocument/2006/relationships/image" Target="../media/image79.jpeg"/><Relationship Id="rId4" Type="http://schemas.openxmlformats.org/officeDocument/2006/relationships/image" Target="../media/image78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251520" y="2130425"/>
            <a:ext cx="8424936" cy="1470025"/>
          </a:xfrm>
        </p:spPr>
        <p:txBody>
          <a:bodyPr/>
          <a:lstStyle/>
          <a:p>
            <a:pPr>
              <a:defRPr/>
            </a:pPr>
            <a:r>
              <a:rPr lang="cs-CZ" sz="3200" b="1" smtClean="0"/>
              <a:t>VY_32_INOVACE_286_Průmysl Jesenicka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Calibri"/>
              </a:rPr>
              <a:t>Šablona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84213" y="620713"/>
            <a:ext cx="1493837" cy="2159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z="800" dirty="0">
                <a:solidFill>
                  <a:prstClr val="black"/>
                </a:solidFill>
                <a:cs typeface="Arial" charset="0"/>
              </a:rPr>
              <a:t>Identifikátor školy: 600 150 569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716842" y="1052736"/>
            <a:ext cx="1535998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Jméno autora: Ivana Kašpárková</a:t>
            </a:r>
            <a:endParaRPr lang="cs-CZ" sz="800" dirty="0">
              <a:solidFill>
                <a:prstClr val="black"/>
              </a:solidFill>
              <a:cs typeface="Calibri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214229" y="1107963"/>
            <a:ext cx="1342034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Datum vytvoření: 27.4.2011</a:t>
            </a:r>
            <a:endParaRPr lang="cs-CZ" sz="800" dirty="0">
              <a:solidFill>
                <a:prstClr val="black"/>
              </a:solidFill>
              <a:cs typeface="Calibri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16842" y="3933056"/>
            <a:ext cx="2581156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Vzdělávací obor, téma: </a:t>
            </a:r>
            <a:r>
              <a:rPr lang="cs-CZ" sz="800" smtClean="0">
                <a:solidFill>
                  <a:prstClr val="black"/>
                </a:solidFill>
                <a:cs typeface="Calibri" pitchFamily="34" charset="0"/>
              </a:rPr>
              <a:t>Přírodovědná praktika, </a:t>
            </a: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Jesenicko </a:t>
            </a:r>
            <a:endParaRPr lang="cs-CZ" sz="800" dirty="0">
              <a:solidFill>
                <a:prstClr val="black"/>
              </a:solidFill>
              <a:cs typeface="Calibri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16842" y="4300900"/>
            <a:ext cx="715260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Ročník: 8.,9.</a:t>
            </a:r>
            <a:endParaRPr lang="cs-CZ" sz="800" dirty="0">
              <a:solidFill>
                <a:prstClr val="black"/>
              </a:solidFill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56071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Průmysl a výrobní podniky našeho regionu – historie a současnost</a:t>
            </a:r>
            <a:endParaRPr lang="cs-CZ" sz="2400" dirty="0"/>
          </a:p>
        </p:txBody>
      </p:sp>
      <p:pic>
        <p:nvPicPr>
          <p:cNvPr id="5" name="Zástupný symbol pro obsah 4">
            <a:hlinkClick r:id="rId3" action="ppaction://hlinksldjump"/>
          </p:cNvPr>
          <p:cNvPicPr>
            <a:picLocks noGrp="1" noChangeAspect="1"/>
          </p:cNvPicPr>
          <p:nvPr>
            <p:ph sz="half"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83122" y="1015536"/>
            <a:ext cx="1611877" cy="1206222"/>
          </a:xfrm>
        </p:spPr>
      </p:pic>
      <p:pic>
        <p:nvPicPr>
          <p:cNvPr id="1028" name="Picture 4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8533" y="2658326"/>
            <a:ext cx="1786214" cy="11908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79188" y="4919184"/>
            <a:ext cx="1478913" cy="11075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>
            <a:hlinkClick r:id="rId9" action="ppaction://hlinksldjump"/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07704" y="5123834"/>
            <a:ext cx="1469202" cy="11481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5148064" y="4245197"/>
            <a:ext cx="1121846" cy="9191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6871546" y="3910246"/>
            <a:ext cx="1064325" cy="8259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3983343"/>
            <a:ext cx="1152128" cy="8686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3203077" y="1301327"/>
            <a:ext cx="1608212" cy="10828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>
            <a:hlinkClick r:id="rId15" action="ppaction://hlinksldjump"/>
          </p:cNvPr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3582711" y="5063559"/>
            <a:ext cx="1343744" cy="11163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7" name="Picture 13">
            <a:hlinkClick r:id="rId17" action="ppaction://hlinksldjump"/>
          </p:cNvPr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4546387" y="2928887"/>
            <a:ext cx="1412217" cy="11297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8" name="Picture 14">
            <a:hlinkClick r:id="rId19" action="ppaction://hlinksldjump"/>
          </p:cNvPr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6550101" y="2658326"/>
            <a:ext cx="1884768" cy="10601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0" name="Picture 16">
            <a:hlinkClick r:id="rId9" action="ppaction://hlinksldjump"/>
          </p:cNvPr>
          <p:cNvPicPr>
            <a:picLocks noChangeAspect="1" noChangeArrowheads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179512" y="5047628"/>
            <a:ext cx="1533998" cy="11322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1" name="Picture 17">
            <a:hlinkClick r:id="rId22" action="ppaction://hlinksldjump"/>
          </p:cNvPr>
          <p:cNvPicPr>
            <a:picLocks noChangeAspect="1" noChangeArrowheads="1"/>
          </p:cNvPicPr>
          <p:nvPr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59720" y="5472968"/>
            <a:ext cx="1460261" cy="10864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2" name="Picture 18">
            <a:hlinkClick r:id="rId24" action="ppaction://hlinksldjump"/>
          </p:cNvPr>
          <p:cNvPicPr>
            <a:picLocks noChangeAspect="1" noChangeArrowheads="1"/>
          </p:cNvPicPr>
          <p:nvPr/>
        </p:nvPicPr>
        <p:blipFill>
          <a:blip r:embed="rId2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52679" y="2757801"/>
            <a:ext cx="1523187" cy="11423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3" name="Picture 19"/>
          <p:cNvPicPr>
            <a:picLocks noChangeAspect="1" noChangeArrowheads="1"/>
          </p:cNvPicPr>
          <p:nvPr/>
        </p:nvPicPr>
        <p:blipFill>
          <a:blip r:embed="rId2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97491" y="4059181"/>
            <a:ext cx="1433561" cy="6456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4" name="Picture 20"/>
          <p:cNvPicPr>
            <a:picLocks noChangeAspect="1" noChangeArrowheads="1"/>
          </p:cNvPicPr>
          <p:nvPr/>
        </p:nvPicPr>
        <p:blipFill>
          <a:blip r:embed="rId2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2019660" y="1222675"/>
            <a:ext cx="1050534" cy="6986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5" name="Picture 21"/>
          <p:cNvPicPr>
            <a:picLocks noChangeAspect="1" noChangeArrowheads="1"/>
          </p:cNvPicPr>
          <p:nvPr/>
        </p:nvPicPr>
        <p:blipFill>
          <a:blip r:embed="rId2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7311653" y="1301327"/>
            <a:ext cx="908184" cy="8013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Vývojový diagram: děrná páska 5">
            <a:hlinkClick r:id="rId29" action="ppaction://hlinksldjump"/>
          </p:cNvPr>
          <p:cNvSpPr/>
          <p:nvPr/>
        </p:nvSpPr>
        <p:spPr>
          <a:xfrm>
            <a:off x="7668728" y="6256010"/>
            <a:ext cx="1224136" cy="476672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další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9512" y="6376810"/>
            <a:ext cx="49685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Nejprve klikni na </a:t>
            </a:r>
            <a:r>
              <a:rPr lang="cs-CZ" b="1" dirty="0" smtClean="0">
                <a:solidFill>
                  <a:srgbClr val="0070C0"/>
                </a:solidFill>
              </a:rPr>
              <a:t>další</a:t>
            </a:r>
            <a:r>
              <a:rPr lang="cs-CZ" dirty="0" smtClean="0"/>
              <a:t>, pak na jednotlivé obrázky.</a:t>
            </a:r>
            <a:endParaRPr lang="cs-CZ" dirty="0"/>
          </a:p>
        </p:txBody>
      </p:sp>
      <p:sp>
        <p:nvSpPr>
          <p:cNvPr id="8" name="Šipka doprava 7"/>
          <p:cNvSpPr/>
          <p:nvPr/>
        </p:nvSpPr>
        <p:spPr>
          <a:xfrm>
            <a:off x="1713510" y="1571977"/>
            <a:ext cx="410218" cy="1300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lů 8"/>
          <p:cNvSpPr/>
          <p:nvPr/>
        </p:nvSpPr>
        <p:spPr>
          <a:xfrm>
            <a:off x="5528927" y="3928076"/>
            <a:ext cx="180060" cy="48956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Šipka dolů 30"/>
          <p:cNvSpPr/>
          <p:nvPr/>
        </p:nvSpPr>
        <p:spPr>
          <a:xfrm>
            <a:off x="3402651" y="3697993"/>
            <a:ext cx="180060" cy="48956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Šipka dolů 31"/>
          <p:cNvSpPr/>
          <p:nvPr/>
        </p:nvSpPr>
        <p:spPr>
          <a:xfrm>
            <a:off x="7187797" y="3431530"/>
            <a:ext cx="180060" cy="48956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Šipka dolů 32"/>
          <p:cNvSpPr/>
          <p:nvPr/>
        </p:nvSpPr>
        <p:spPr>
          <a:xfrm>
            <a:off x="1331640" y="3655406"/>
            <a:ext cx="180060" cy="48956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" name="Picture 6" descr="http://www.zdarbuh.cz/wp-content/gallery/rdj-zlate-hory/06-rdj-zlh-klasicka-doprava-lokomotivou-bmd-30-ve-2-patre.jpg">
            <a:hlinkClick r:id="rId30" action="ppaction://hlinksldjump"/>
          </p:cNvPr>
          <p:cNvPicPr>
            <a:picLocks noChangeAspect="1" noChangeArrowheads="1"/>
          </p:cNvPicPr>
          <p:nvPr/>
        </p:nvPicPr>
        <p:blipFill rotWithShape="1">
          <a:blip r:embed="rId3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0436" r="13974" b="3845"/>
          <a:stretch/>
        </p:blipFill>
        <p:spPr bwMode="auto">
          <a:xfrm>
            <a:off x="5359720" y="1322719"/>
            <a:ext cx="1727496" cy="1061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9" name="Šipka doprava 28"/>
          <p:cNvSpPr/>
          <p:nvPr/>
        </p:nvSpPr>
        <p:spPr>
          <a:xfrm>
            <a:off x="6948264" y="1777748"/>
            <a:ext cx="538898" cy="1435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669533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683568" y="669599"/>
            <a:ext cx="7920880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900" dirty="0">
                <a:latin typeface="Times New Roman" pitchFamily="18" charset="0"/>
                <a:cs typeface="Times New Roman" pitchFamily="18" charset="0"/>
              </a:rPr>
              <a:t>Rozvoj průmyslu na Jesenicku v minulosti ovlivnily bohaté přírodní zdroje, které znamenaly rozmach těžebního průmyslu kamene, rud vzácných kovů a také těžby a zpracování dřeva. </a:t>
            </a:r>
          </a:p>
          <a:p>
            <a:endParaRPr lang="cs-CZ" sz="19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900" dirty="0" smtClean="0">
                <a:latin typeface="Times New Roman" pitchFamily="18" charset="0"/>
                <a:cs typeface="Times New Roman" pitchFamily="18" charset="0"/>
              </a:rPr>
              <a:t>Oblast </a:t>
            </a:r>
            <a:r>
              <a:rPr lang="cs-CZ" sz="1900" dirty="0">
                <a:latin typeface="Times New Roman" pitchFamily="18" charset="0"/>
                <a:cs typeface="Times New Roman" pitchFamily="18" charset="0"/>
              </a:rPr>
              <a:t>Jeseníků a jejich podhůří byl kraj, kde se od pradávna pěstoval len, což přímo předurčovalo Šumperk, Jeseník, Bruntál a další místa v této oblasti k výrobě a obchodu se lněnou přízí a </a:t>
            </a:r>
            <a:r>
              <a:rPr lang="cs-CZ" sz="1900" dirty="0" smtClean="0">
                <a:latin typeface="Times New Roman" pitchFamily="18" charset="0"/>
                <a:cs typeface="Times New Roman" pitchFamily="18" charset="0"/>
              </a:rPr>
              <a:t>tkaninami.</a:t>
            </a:r>
            <a:endParaRPr lang="cs-CZ" sz="1900" dirty="0">
              <a:latin typeface="Times New Roman" pitchFamily="18" charset="0"/>
              <a:cs typeface="Times New Roman" pitchFamily="18" charset="0"/>
            </a:endParaRPr>
          </a:p>
          <a:p>
            <a:endParaRPr lang="cs-CZ" sz="19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900" dirty="0" smtClean="0">
                <a:latin typeface="Times New Roman" pitchFamily="18" charset="0"/>
                <a:cs typeface="Times New Roman" pitchFamily="18" charset="0"/>
              </a:rPr>
              <a:t>Dodnes </a:t>
            </a:r>
            <a:r>
              <a:rPr lang="cs-CZ" sz="1900" dirty="0">
                <a:latin typeface="Times New Roman" pitchFamily="18" charset="0"/>
                <a:cs typeface="Times New Roman" pitchFamily="18" charset="0"/>
              </a:rPr>
              <a:t>na území našeho regionu zůstal jen těžební průmysl kamene – žuly, mramoru a vápence, a také jeho zpracování v </a:t>
            </a:r>
            <a:r>
              <a:rPr lang="cs-CZ" sz="1900" dirty="0" smtClean="0">
                <a:latin typeface="Times New Roman" pitchFamily="18" charset="0"/>
                <a:cs typeface="Times New Roman" pitchFamily="18" charset="0"/>
              </a:rPr>
              <a:t>Mikulovicích, ve </a:t>
            </a:r>
            <a:r>
              <a:rPr lang="cs-CZ" sz="1900" dirty="0">
                <a:latin typeface="Times New Roman" pitchFamily="18" charset="0"/>
                <a:cs typeface="Times New Roman" pitchFamily="18" charset="0"/>
              </a:rPr>
              <a:t>Zlatých </a:t>
            </a:r>
            <a:r>
              <a:rPr lang="cs-CZ" sz="1900" dirty="0" smtClean="0">
                <a:latin typeface="Times New Roman" pitchFamily="18" charset="0"/>
                <a:cs typeface="Times New Roman" pitchFamily="18" charset="0"/>
              </a:rPr>
              <a:t>Horách a na Pomezí. </a:t>
            </a:r>
            <a:endParaRPr lang="cs-CZ" sz="1900" dirty="0">
              <a:latin typeface="Times New Roman" pitchFamily="18" charset="0"/>
              <a:cs typeface="Times New Roman" pitchFamily="18" charset="0"/>
            </a:endParaRPr>
          </a:p>
          <a:p>
            <a:endParaRPr lang="cs-CZ" sz="19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900" dirty="0" smtClean="0">
                <a:latin typeface="Times New Roman" pitchFamily="18" charset="0"/>
                <a:cs typeface="Times New Roman" pitchFamily="18" charset="0"/>
              </a:rPr>
              <a:t>Po </a:t>
            </a:r>
            <a:r>
              <a:rPr lang="cs-CZ" sz="1900" dirty="0">
                <a:latin typeface="Times New Roman" pitchFamily="18" charset="0"/>
                <a:cs typeface="Times New Roman" pitchFamily="18" charset="0"/>
              </a:rPr>
              <a:t>roce 1989 postupně z našeho regionu vymizel textilní průmysl – </a:t>
            </a:r>
            <a:r>
              <a:rPr lang="cs-CZ" sz="1900" dirty="0" err="1" smtClean="0">
                <a:latin typeface="Times New Roman" pitchFamily="18" charset="0"/>
                <a:cs typeface="Times New Roman" pitchFamily="18" charset="0"/>
              </a:rPr>
              <a:t>Moravolen</a:t>
            </a:r>
            <a:r>
              <a:rPr lang="cs-CZ" sz="1900" dirty="0" smtClean="0">
                <a:latin typeface="Times New Roman" pitchFamily="18" charset="0"/>
                <a:cs typeface="Times New Roman" pitchFamily="18" charset="0"/>
              </a:rPr>
              <a:t> a závod </a:t>
            </a:r>
            <a:r>
              <a:rPr lang="cs-CZ" sz="1900" dirty="0">
                <a:latin typeface="Times New Roman" pitchFamily="18" charset="0"/>
                <a:cs typeface="Times New Roman" pitchFamily="18" charset="0"/>
              </a:rPr>
              <a:t>OP </a:t>
            </a:r>
            <a:r>
              <a:rPr lang="cs-CZ" sz="1900" dirty="0" smtClean="0">
                <a:latin typeface="Times New Roman" pitchFamily="18" charset="0"/>
                <a:cs typeface="Times New Roman" pitchFamily="18" charset="0"/>
              </a:rPr>
              <a:t>Prostějov, </a:t>
            </a:r>
            <a:r>
              <a:rPr lang="cs-CZ" sz="1900" dirty="0">
                <a:latin typeface="Times New Roman" pitchFamily="18" charset="0"/>
                <a:cs typeface="Times New Roman" pitchFamily="18" charset="0"/>
              </a:rPr>
              <a:t>v </a:t>
            </a:r>
            <a:r>
              <a:rPr lang="cs-CZ" sz="1900" dirty="0" smtClean="0">
                <a:latin typeface="Times New Roman" pitchFamily="18" charset="0"/>
                <a:cs typeface="Times New Roman" pitchFamily="18" charset="0"/>
              </a:rPr>
              <a:t>nichž </a:t>
            </a:r>
            <a:r>
              <a:rPr lang="cs-CZ" sz="1900" dirty="0">
                <a:latin typeface="Times New Roman" pitchFamily="18" charset="0"/>
                <a:cs typeface="Times New Roman" pitchFamily="18" charset="0"/>
              </a:rPr>
              <a:t>byly zaměstnány převážně </a:t>
            </a:r>
            <a:r>
              <a:rPr lang="cs-CZ" sz="1900" dirty="0" smtClean="0">
                <a:latin typeface="Times New Roman" pitchFamily="18" charset="0"/>
                <a:cs typeface="Times New Roman" pitchFamily="18" charset="0"/>
              </a:rPr>
              <a:t>ženy, </a:t>
            </a:r>
            <a:r>
              <a:rPr lang="cs-CZ" sz="1900" dirty="0">
                <a:latin typeface="Times New Roman" pitchFamily="18" charset="0"/>
                <a:cs typeface="Times New Roman" pitchFamily="18" charset="0"/>
              </a:rPr>
              <a:t>těžba a zpracování rudy </a:t>
            </a:r>
            <a:r>
              <a:rPr lang="cs-CZ" sz="1900" dirty="0" smtClean="0">
                <a:latin typeface="Times New Roman" pitchFamily="18" charset="0"/>
                <a:cs typeface="Times New Roman" pitchFamily="18" charset="0"/>
              </a:rPr>
              <a:t>ve </a:t>
            </a:r>
            <a:r>
              <a:rPr lang="cs-CZ" sz="1900" dirty="0">
                <a:latin typeface="Times New Roman" pitchFamily="18" charset="0"/>
                <a:cs typeface="Times New Roman" pitchFamily="18" charset="0"/>
              </a:rPr>
              <a:t>Zlatých </a:t>
            </a:r>
            <a:r>
              <a:rPr lang="cs-CZ" sz="1900" dirty="0" smtClean="0">
                <a:latin typeface="Times New Roman" pitchFamily="18" charset="0"/>
                <a:cs typeface="Times New Roman" pitchFamily="18" charset="0"/>
              </a:rPr>
              <a:t>Horách a Jesenická mlékárna. Byla omezena výroba </a:t>
            </a:r>
            <a:r>
              <a:rPr lang="cs-CZ" sz="1900" dirty="0" err="1" smtClean="0">
                <a:latin typeface="Times New Roman" pitchFamily="18" charset="0"/>
                <a:cs typeface="Times New Roman" pitchFamily="18" charset="0"/>
              </a:rPr>
              <a:t>Jesanu</a:t>
            </a:r>
            <a:r>
              <a:rPr lang="cs-CZ" sz="1900" dirty="0" smtClean="0">
                <a:latin typeface="Times New Roman" pitchFamily="18" charset="0"/>
                <a:cs typeface="Times New Roman" pitchFamily="18" charset="0"/>
              </a:rPr>
              <a:t> Jeseník a Adolfovice, Rudných dolů – ocelových staveb, kde byli zaměstnáni převážně muži z celého Jesenicka. Postupně byla utlumena a poté i zrušena těžba kaolínu ve Vidnavě a následkem toho i tamní šamotárna.</a:t>
            </a:r>
            <a:endParaRPr lang="cs-CZ" sz="19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Vývojový diagram: děrná páska 6"/>
          <p:cNvSpPr/>
          <p:nvPr/>
        </p:nvSpPr>
        <p:spPr>
          <a:xfrm>
            <a:off x="7380312" y="6024911"/>
            <a:ext cx="1152128" cy="500433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3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73424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764704"/>
            <a:ext cx="7704856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Těžba a zpracování nerostných surovin</a:t>
            </a: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Těžební průmysl se zaměřuje především na těžbu žuly, mramoru a vápence. V naší oblasti jsou lomy, kde se těží -  Žulová, na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Smrčníku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, Supíkovice, Černá Voda, Horní Lipová a Bukovice. 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778280" y="2276872"/>
            <a:ext cx="1538767" cy="11540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83926" y="3450470"/>
            <a:ext cx="163347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lom Bukovice - amfibolit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778280" y="4024136"/>
            <a:ext cx="1542194" cy="11540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0200" y="5194588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Nový lom Černá </a:t>
            </a:r>
          </a:p>
          <a:p>
            <a:pPr algn="ctr"/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Voda - žula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90790" y="2680078"/>
            <a:ext cx="639763" cy="347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7318" y="4427342"/>
            <a:ext cx="639763" cy="347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3212046" y="4186475"/>
            <a:ext cx="1512168" cy="1008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7051675" y="4221758"/>
            <a:ext cx="1542181" cy="10255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5131683" y="4188995"/>
            <a:ext cx="1512168" cy="10055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48004" y="2720319"/>
            <a:ext cx="639763" cy="347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7148294" y="5302309"/>
            <a:ext cx="184866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d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lažební kostky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477346" y="5288173"/>
            <a:ext cx="163656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schody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297703" y="5288174"/>
            <a:ext cx="191963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tavební kámen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933967" y="2726138"/>
            <a:ext cx="216024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ýroba štěrku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61" name="Picture 13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3482974" y="2297945"/>
            <a:ext cx="1536700" cy="1152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3796078" y="3450470"/>
            <a:ext cx="176503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amfibolit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Vývojový diagram: děrná páska 11"/>
          <p:cNvSpPr/>
          <p:nvPr/>
        </p:nvSpPr>
        <p:spPr>
          <a:xfrm>
            <a:off x="7524328" y="6165304"/>
            <a:ext cx="1069528" cy="432048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další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329025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prava 1"/>
          <p:cNvSpPr/>
          <p:nvPr/>
        </p:nvSpPr>
        <p:spPr>
          <a:xfrm>
            <a:off x="2655479" y="3429000"/>
            <a:ext cx="612068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783" y="1093688"/>
            <a:ext cx="639763" cy="347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66264" y="1093688"/>
            <a:ext cx="639763" cy="347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781675" y="692696"/>
            <a:ext cx="1532861" cy="11496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77946" y="1891657"/>
            <a:ext cx="15328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om na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Smrčníku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- vápenec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3491880" y="692696"/>
            <a:ext cx="1751943" cy="11796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411169" y="1133574"/>
            <a:ext cx="18461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drcený vápenec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301747" y="1891657"/>
            <a:ext cx="226919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Omya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- vápenka na Pomezí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773293" y="3002474"/>
            <a:ext cx="1530350" cy="11452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3517747" y="2348880"/>
            <a:ext cx="1530350" cy="11452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87671" y="3533119"/>
            <a:ext cx="1560426" cy="1167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" name="Šipka doprava 13"/>
          <p:cNvSpPr/>
          <p:nvPr/>
        </p:nvSpPr>
        <p:spPr>
          <a:xfrm>
            <a:off x="5566264" y="3431063"/>
            <a:ext cx="612068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6483177" y="2774860"/>
            <a:ext cx="1702084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omníky,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leštěné dlažby a obklady interiérů, dlažební mozaiku (řezanou) pro pěší zóny a prvky zahradní architektury</a:t>
            </a:r>
          </a:p>
        </p:txBody>
      </p:sp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3293" y="5031946"/>
            <a:ext cx="1530350" cy="1147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624529" y="4143463"/>
            <a:ext cx="18471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om v Supíkovicích - mramor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724684" y="4666683"/>
            <a:ext cx="155621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ílý mramor – slezská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carrara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60287" y="6179709"/>
            <a:ext cx="15595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Branná – těžba grafitu (tuhy)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Šipka doprava 20"/>
          <p:cNvSpPr/>
          <p:nvPr/>
        </p:nvSpPr>
        <p:spPr>
          <a:xfrm>
            <a:off x="2684998" y="5596315"/>
            <a:ext cx="612068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3517747" y="5605827"/>
            <a:ext cx="335850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ýroba ohnivzdorných nádob pro hutnictví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Vývojový diagram: děrná páska 23"/>
          <p:cNvSpPr/>
          <p:nvPr/>
        </p:nvSpPr>
        <p:spPr>
          <a:xfrm>
            <a:off x="7524328" y="6165304"/>
            <a:ext cx="1069528" cy="432048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další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1500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773293" y="1918849"/>
            <a:ext cx="1530350" cy="1147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52500" y="260648"/>
            <a:ext cx="7615131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Stovky lomů už je vytěžených, převážná většina je zarostlých a jen malý zlomek zatopených lomů je využíván k rekreačním účelům</a:t>
            </a: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endParaRPr lang="cs-CZ" sz="1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230" y="3066612"/>
            <a:ext cx="171047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andělské domky u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Černé Vody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1400" dirty="0" err="1">
                <a:latin typeface="Times New Roman" pitchFamily="18" charset="0"/>
                <a:cs typeface="Times New Roman" pitchFamily="18" charset="0"/>
              </a:rPr>
              <a:t>haldičky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a výkopy po těžbě křišťálu</a:t>
            </a: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3419872" y="1918849"/>
            <a:ext cx="1530349" cy="1147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Šipka doprava 6"/>
          <p:cNvSpPr/>
          <p:nvPr/>
        </p:nvSpPr>
        <p:spPr>
          <a:xfrm>
            <a:off x="2641780" y="2348714"/>
            <a:ext cx="612068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491879" y="3083692"/>
            <a:ext cx="138633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křemen - křišťál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Šipka doprava 8"/>
          <p:cNvSpPr/>
          <p:nvPr/>
        </p:nvSpPr>
        <p:spPr>
          <a:xfrm>
            <a:off x="5191539" y="2357098"/>
            <a:ext cx="612068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6084168" y="1195591"/>
            <a:ext cx="2520280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Téměř celou plochu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lesíka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(cca 40 x 50 m) pokrývají jámy a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haldičky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které jsou pozůstatkem po těžbě křišťálu již v 18. století (na výrobu suvenýrů, prodávaných návštěvníkům lázní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Jeseník),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po geologicko-průzkumných pracích z 60. let 20. stol. (zaměřených na vyhledávání surovin pro výrobu čistého křemenného skla) i po činnosti již několika generací sběratelů nerostů.</a:t>
            </a:r>
          </a:p>
          <a:p>
            <a:endParaRPr lang="cs-CZ" dirty="0"/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773293" y="4366172"/>
            <a:ext cx="1530350" cy="11452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2844866" y="4365689"/>
            <a:ext cx="1528233" cy="1146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4902932" y="4365690"/>
            <a:ext cx="1528233" cy="1146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6892908" y="4366172"/>
            <a:ext cx="1530350" cy="11452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863355" y="5569495"/>
            <a:ext cx="15303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lom Boží hora u Žulové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844866" y="5511865"/>
            <a:ext cx="152823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Lom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Kaní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hora u Skorošic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950221" y="5430995"/>
            <a:ext cx="1480944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kaolinový lom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Vidnava - Stará jáma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6777094" y="5570703"/>
            <a:ext cx="1761978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kaolinový lom Vidnava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Nová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jáma</a:t>
            </a:r>
          </a:p>
          <a:p>
            <a:endParaRPr lang="cs-CZ" dirty="0"/>
          </a:p>
        </p:txBody>
      </p:sp>
      <p:sp>
        <p:nvSpPr>
          <p:cNvPr id="20" name="Vývojový diagram: děrná páska 19"/>
          <p:cNvSpPr/>
          <p:nvPr/>
        </p:nvSpPr>
        <p:spPr>
          <a:xfrm>
            <a:off x="7524328" y="6165304"/>
            <a:ext cx="1069528" cy="432048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další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597747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560081" y="749343"/>
            <a:ext cx="2258485" cy="16837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636233" y="3971965"/>
            <a:ext cx="2182333" cy="1636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3563888" y="487733"/>
            <a:ext cx="2224575" cy="16684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6380381" y="749344"/>
            <a:ext cx="2245055" cy="16837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043608" y="2434428"/>
            <a:ext cx="15303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Vaňkův lom u Žulové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65508" y="2775552"/>
            <a:ext cx="417646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Zatopené lomy, které jsou využívány k rekreaci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60081" y="5802103"/>
            <a:ext cx="22379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Arcibiskupský lom u Vápenné, tzv. „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Biskupák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“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445604" y="2159998"/>
            <a:ext cx="23762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om Rampa v Černé Vodě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602808" y="2467775"/>
            <a:ext cx="18002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Štachlovice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u Vidnavy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1" name="Picture 4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3667148" y="4437112"/>
            <a:ext cx="2224575" cy="1483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3667148" y="5920162"/>
            <a:ext cx="222457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Lom Vycpálek u Vápenné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4" name="Picture 4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6360624" y="4018468"/>
            <a:ext cx="2245055" cy="14967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6471837" y="5528650"/>
            <a:ext cx="202262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Lom Rokliny u Černé Vody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Vývojový diagram: děrná páska 16"/>
          <p:cNvSpPr/>
          <p:nvPr/>
        </p:nvSpPr>
        <p:spPr>
          <a:xfrm>
            <a:off x="7380312" y="6024911"/>
            <a:ext cx="1152128" cy="500433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9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103698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20688"/>
            <a:ext cx="7776864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Přehled firem, které již zanikly nebo omezily svou výrobu:</a:t>
            </a:r>
          </a:p>
          <a:p>
            <a:pPr algn="ctr"/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pPr algn="ctr"/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1700808"/>
            <a:ext cx="8208912" cy="46474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Moravolen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O4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(zpracování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bavlněné, směsné a lněné příze na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celolněná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pololněná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a bavlněná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plátna) a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Moravolen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10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(chemická úprava těchto tkanin). Ve světě jsou dodnes známé damaškové ubrusy a stolní a ložní lněné soupravy vyráběné v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Moravolenu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/>
          </a:p>
          <a:p>
            <a:endParaRPr lang="cs-CZ" dirty="0"/>
          </a:p>
          <a:p>
            <a:r>
              <a:rPr lang="cs-CZ" sz="1600" b="1" dirty="0">
                <a:latin typeface="Times New Roman" pitchFamily="18" charset="0"/>
                <a:cs typeface="Times New Roman" pitchFamily="18" charset="0"/>
              </a:rPr>
              <a:t>Zpracování lnu</a:t>
            </a: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(viz. pohádka „Jak krteček ke kalhotkám přišel)</a:t>
            </a:r>
            <a:endParaRPr lang="cs-CZ" sz="16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K výrobě příze se vlákna lnu musí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jednotit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přípravnou procedurou (trhání – rosení nebo máčení – odsemeňování a lámání stonků – </a:t>
            </a:r>
            <a:r>
              <a:rPr lang="cs-CZ" sz="1400" dirty="0" err="1">
                <a:latin typeface="Times New Roman" pitchFamily="18" charset="0"/>
                <a:cs typeface="Times New Roman" pitchFamily="18" charset="0"/>
              </a:rPr>
              <a:t>potěrání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– vochlování). K výrobě lněné příze se pak dá použít jen asi 10 % vláken, zbytek je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koudel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(k výrobě hrubších přízí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),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pazdeří a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odpady.</a:t>
            </a:r>
          </a:p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Další výrobní postup v přádelně:</a:t>
            </a: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- Posukování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, často spojené se směsováním s chemickými vlákny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(PES,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Vi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)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na strojích podobných jako na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zpracování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ovčí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vlny.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- Předpřádání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na křídlovém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stroji.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- Dopřádání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za mokra na prstencovém stroji (přást prochází před průtahovým ústrojím lázní o teplotě 50 – 70 °C).</a:t>
            </a:r>
          </a:p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Přást pro velmi jemné příze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se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před dopřádáním vyvařuje a bělí.</a:t>
            </a:r>
          </a:p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Hotová příze (na perforovaných dutinkách) se před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soukáním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kaním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suší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7 – 8 hodin horkým vzduchem.</a:t>
            </a:r>
          </a:p>
          <a:p>
            <a:endParaRPr lang="cs-CZ" dirty="0"/>
          </a:p>
        </p:txBody>
      </p:sp>
      <p:sp>
        <p:nvSpPr>
          <p:cNvPr id="4" name="Vývojový diagram: děrná páska 3">
            <a:hlinkClick r:id="rId3" action="ppaction://hlinksldjump"/>
          </p:cNvPr>
          <p:cNvSpPr/>
          <p:nvPr/>
        </p:nvSpPr>
        <p:spPr>
          <a:xfrm>
            <a:off x="7380312" y="6024911"/>
            <a:ext cx="1152128" cy="500433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3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354381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40283" y="188640"/>
            <a:ext cx="79208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Přehled firem, které již zanikly nebo omezily svou výrobu:</a:t>
            </a:r>
          </a:p>
          <a:p>
            <a:pPr algn="ctr"/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56689" y="1394826"/>
            <a:ext cx="8208913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Rudné doly Jeseník</a:t>
            </a:r>
            <a:r>
              <a:rPr lang="cs-CZ" sz="1400" dirty="0" smtClean="0"/>
              <a:t>, provozovna ve Zlatých Horách – těžila se tu polymetalická ruda především k získávání koncentrátu </a:t>
            </a:r>
            <a:r>
              <a:rPr lang="cs-CZ" sz="1400" dirty="0"/>
              <a:t>o obsahu mědi, olova, zinku, stříbra a zlata. </a:t>
            </a:r>
            <a:r>
              <a:rPr lang="cs-CZ" sz="1400" dirty="0" smtClean="0"/>
              <a:t>Koncentráty </a:t>
            </a:r>
            <a:r>
              <a:rPr lang="cs-CZ" sz="1400" dirty="0"/>
              <a:t>se </a:t>
            </a:r>
            <a:r>
              <a:rPr lang="cs-CZ" sz="1400" dirty="0" smtClean="0"/>
              <a:t>dále zpracovávaly </a:t>
            </a:r>
            <a:r>
              <a:rPr lang="cs-CZ" sz="1400" dirty="0"/>
              <a:t>v hydrometalurgickém závodě Bruntál na </a:t>
            </a:r>
            <a:r>
              <a:rPr lang="cs-CZ" sz="1400" dirty="0" smtClean="0"/>
              <a:t>finální </a:t>
            </a:r>
            <a:r>
              <a:rPr lang="cs-CZ" sz="1400" dirty="0"/>
              <a:t>výrobky, případně </a:t>
            </a:r>
            <a:r>
              <a:rPr lang="cs-CZ" sz="1400" dirty="0" err="1"/>
              <a:t>poloprodukty</a:t>
            </a:r>
            <a:r>
              <a:rPr lang="cs-CZ" sz="1400" dirty="0"/>
              <a:t> určené k dalšímu hutnickému zpracování.</a:t>
            </a:r>
          </a:p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0317" y="4420637"/>
            <a:ext cx="1605534" cy="12170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61224" y="5702337"/>
            <a:ext cx="218761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halkopyrit – získává se měď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4" name="Picture 4" descr="Pyriteespagne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64289" y="4253074"/>
            <a:ext cx="1368151" cy="1290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001611" y="5601408"/>
            <a:ext cx="169350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yrit – železná ruda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7" name="Picture 7" descr="09-rdj-zlh-finalni-vyrobky-zavodu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50126" y="4449718"/>
            <a:ext cx="1721220" cy="1290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974632" y="5791623"/>
            <a:ext cx="187220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konečné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výrobky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závodu – wolfram a koncentrát mědi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8" name="Picture 8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5233247" y="2643902"/>
            <a:ext cx="1354978" cy="12702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30" name="Picture 10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3067732" y="2710067"/>
            <a:ext cx="1693414" cy="12700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Vývojový diagram: děrná páska 15">
            <a:hlinkClick r:id="rId9" action="ppaction://hlinksldjump"/>
          </p:cNvPr>
          <p:cNvSpPr/>
          <p:nvPr/>
        </p:nvSpPr>
        <p:spPr>
          <a:xfrm>
            <a:off x="7380312" y="6024911"/>
            <a:ext cx="1152128" cy="500433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9" action="ppaction://hlinksldjump"/>
              </a:rPr>
              <a:t>zpět</a:t>
            </a:r>
            <a:endParaRPr lang="cs-CZ" dirty="0"/>
          </a:p>
        </p:txBody>
      </p:sp>
      <p:pic>
        <p:nvPicPr>
          <p:cNvPr id="1026" name="Picture 2" descr="http://t0.gstatic.com/images?q=tbn:ANd9GcT6Q3pfyRiQ8oE_cnloByBMl-ALYfr45hb5nLCwaBfNOheUI0x9oQ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10692" y="4376009"/>
            <a:ext cx="1998649" cy="1572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987824" y="6024911"/>
            <a:ext cx="138808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g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alenit a sfalerit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30" name="Picture 6" descr="http://www.zdarbuh.cz/wp-content/gallery/rdj-zlate-hory/06-rdj-zlh-klasicka-doprava-lokomotivou-bmd-30-ve-2-patre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0318" y="2839830"/>
            <a:ext cx="2076342" cy="1002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t3.gstatic.com/images?q=tbn:ANd9GcTWY_63ty00EfaInDQxxPrnyTNO5fpdo9spidejzXlePxcMg1Xx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26961" y="2716403"/>
            <a:ext cx="1503772" cy="11263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7452320" y="3894272"/>
            <a:ext cx="79208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měď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779751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20688"/>
            <a:ext cx="79208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Přehled firem, které již zanikly nebo omezily svou výrobu:</a:t>
            </a:r>
          </a:p>
          <a:p>
            <a:pPr algn="ctr"/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1772816"/>
            <a:ext cx="763284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Jesenická mlékárna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– specializovala se na výrobu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tvrdých sýrů,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po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vstupu do EU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zaplavily český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trh levné sýry z Polska a ze Slovenska a jejich cenám společnost kvůli daňovému zatížení domácích zemědělců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nemohla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konkurovat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, proto byl v roce 2004 podnik zrušen a objekt zbourán. Na jeho místě dnes stojí Kaufland.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218" name="Picture 2" descr="zvětšit obrázek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9632" y="3249400"/>
            <a:ext cx="1656184" cy="2484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43908" y="3068960"/>
            <a:ext cx="1800200" cy="2700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1" name="Picture 5" descr="zvětšit obrázek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176972"/>
            <a:ext cx="1656184" cy="2484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Vývojový diagram: děrná páska 6">
            <a:hlinkClick r:id="rId6" action="ppaction://hlinksldjump"/>
          </p:cNvPr>
          <p:cNvSpPr/>
          <p:nvPr/>
        </p:nvSpPr>
        <p:spPr>
          <a:xfrm>
            <a:off x="7380312" y="6024911"/>
            <a:ext cx="1152128" cy="500433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6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67253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620688"/>
            <a:ext cx="770485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Přehled firem, které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působí v našem regionu: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7584" y="1305367"/>
            <a:ext cx="74168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Jesan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Adolfovice a.s.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- zaměřuje se na výrobu garnýží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zastiňovacích prvků a záclonových souprav, dále pak na výrobu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dřevěných </a:t>
            </a:r>
            <a:r>
              <a:rPr lang="cs-CZ" sz="1400" dirty="0" err="1">
                <a:latin typeface="Times New Roman" pitchFamily="18" charset="0"/>
                <a:cs typeface="Times New Roman" pitchFamily="18" charset="0"/>
              </a:rPr>
              <a:t>eurooken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a masivních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dveří a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výrobu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a montáž nábytku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do interiérů - kuchyňské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linky na míru, vybavení kanceláří, restaurací, hotelů a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další.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400" dirty="0">
                <a:latin typeface="Times New Roman" pitchFamily="18" charset="0"/>
                <a:cs typeface="Times New Roman" pitchFamily="18" charset="0"/>
              </a:rPr>
            </a:b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 </a:t>
            </a: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786405"/>
            <a:ext cx="2878492" cy="12963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132856"/>
            <a:ext cx="3037945" cy="1368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7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62410" y="5471863"/>
            <a:ext cx="2436868" cy="11060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Vývojový diagram: děrná páska 7">
            <a:hlinkClick r:id="rId6" action="ppaction://hlinksldjump"/>
          </p:cNvPr>
          <p:cNvSpPr/>
          <p:nvPr/>
        </p:nvSpPr>
        <p:spPr>
          <a:xfrm>
            <a:off x="7380312" y="6024911"/>
            <a:ext cx="1152128" cy="500433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6" action="ppaction://hlinksldjump"/>
              </a:rPr>
              <a:t>zpět</a:t>
            </a:r>
            <a:endParaRPr lang="cs-CZ" dirty="0"/>
          </a:p>
        </p:txBody>
      </p:sp>
      <p:pic>
        <p:nvPicPr>
          <p:cNvPr id="8198" name="Picture 6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2346245"/>
            <a:ext cx="3829788" cy="2880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856357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620688"/>
            <a:ext cx="770485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Přehled firem, které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působí v našem regionu: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47083" y="3555104"/>
            <a:ext cx="663322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Řetězárna Česká Ves a.s.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hlavní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výrobní program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společnosti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je výroba svařovaných článkových řetězů od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průměru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2 mm do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60 mm, výroba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řetězového kovaného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příslušenství - háky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, třmeny, spojky atd.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a výroba taženého drátu.  Výroba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řetězů v České Vsi má již více než stoletou tradici.</a:t>
            </a:r>
          </a:p>
        </p:txBody>
      </p:sp>
      <p:pic>
        <p:nvPicPr>
          <p:cNvPr id="10242" name="Picture 2" descr="http://www.retezarna.cz/design/f02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54921" y="1413370"/>
            <a:ext cx="2520278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8540" y="1413370"/>
            <a:ext cx="2178348" cy="17426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4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04878" y="4283456"/>
            <a:ext cx="1512168" cy="10438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5" name="Picture 5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827584" y="4805398"/>
            <a:ext cx="1534403" cy="12319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6" name="Picture 6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6328872" y="1243215"/>
            <a:ext cx="1300504" cy="10655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7" name="Picture 7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2836459" y="4923245"/>
            <a:ext cx="1436924" cy="14583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8" name="Picture 8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4891564" y="5075581"/>
            <a:ext cx="1797706" cy="1449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Vývojový diagram: děrná páska 11">
            <a:hlinkClick r:id="rId11" action="ppaction://hlinksldjump"/>
          </p:cNvPr>
          <p:cNvSpPr/>
          <p:nvPr/>
        </p:nvSpPr>
        <p:spPr>
          <a:xfrm>
            <a:off x="7380312" y="6024911"/>
            <a:ext cx="1152128" cy="500433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11" action="ppaction://hlinksldjump"/>
              </a:rPr>
              <a:t>zpět</a:t>
            </a:r>
            <a:endParaRPr lang="cs-CZ" dirty="0"/>
          </a:p>
        </p:txBody>
      </p:sp>
      <p:pic>
        <p:nvPicPr>
          <p:cNvPr id="10249" name="Picture 9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79124" y="2471972"/>
            <a:ext cx="1954503" cy="1368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485464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71" name="Picture 7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1813940" y="2404794"/>
            <a:ext cx="5444111" cy="37118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827584" y="620688"/>
            <a:ext cx="770485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Přehled firem, které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působí v našem regionu: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70599" y="1268760"/>
            <a:ext cx="74168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FENIX, s.r.o. (pobočka Jeseník) </a:t>
            </a:r>
            <a:r>
              <a:rPr lang="cs-CZ" dirty="0" smtClean="0"/>
              <a:t>–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zabývá se výrobou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prodejem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elektrických topných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systémů. Své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produkty vyváží již do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více než 50 zemí,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ležících na 4 světových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kontinentech.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126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539552" y="4174177"/>
            <a:ext cx="1666386" cy="12931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6876256" y="4077072"/>
            <a:ext cx="1322764" cy="13227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70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6511034" y="2190416"/>
            <a:ext cx="1776389" cy="13003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9" name="Picture 5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657059" y="2132856"/>
            <a:ext cx="1749336" cy="13116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Vývojový diagram: děrná páska 9">
            <a:hlinkClick r:id="rId8" action="ppaction://hlinksldjump"/>
          </p:cNvPr>
          <p:cNvSpPr/>
          <p:nvPr/>
        </p:nvSpPr>
        <p:spPr>
          <a:xfrm>
            <a:off x="7380312" y="6024911"/>
            <a:ext cx="1152128" cy="500433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8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002759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72107" y="1344694"/>
            <a:ext cx="274776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Hard Jeseník a.s.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Projekce, výroba a montáž ocelových konstrukcí včetně opláštění. </a:t>
            </a:r>
          </a:p>
        </p:txBody>
      </p:sp>
      <p:sp>
        <p:nvSpPr>
          <p:cNvPr id="7" name="Vývojový diagram: děrná páska 6">
            <a:hlinkClick r:id="rId3" action="ppaction://hlinksldjump"/>
          </p:cNvPr>
          <p:cNvSpPr/>
          <p:nvPr/>
        </p:nvSpPr>
        <p:spPr>
          <a:xfrm>
            <a:off x="7380312" y="6024911"/>
            <a:ext cx="1152128" cy="500433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3" action="ppaction://hlinksldjump"/>
              </a:rPr>
              <a:t>zpět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23928" y="1862154"/>
            <a:ext cx="482453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Společnost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WAREX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spol. s r.o.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je moderní a dynamickou společností zabývající se návrhem, výrobou a realizací montovaných staveb a prefabrikovaných budov, výrobních, skladovacích, obytných i užitkových ocelových hal, ocelových konstrukcí a opláštěných montovaných hal, areálů 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hangárů.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69277" y="5049133"/>
            <a:ext cx="39604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TOUAX, s.r.o. (pobočka Supíkovice) 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Prodej, servis a pronájem obytných, sanitárních a skladových kontejnerů a jejich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sestav,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" name="Picture 1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785466" y="2708920"/>
            <a:ext cx="2459187" cy="18151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7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54404" y="4022450"/>
            <a:ext cx="2562420" cy="20024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827584" y="620688"/>
            <a:ext cx="770485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Přehled firem, které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působí v našem regionu: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25172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34681" y="1575339"/>
            <a:ext cx="1507500" cy="2261249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2575" y="1575339"/>
            <a:ext cx="1517098" cy="227564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7498" y="3836588"/>
            <a:ext cx="1665269" cy="249790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20358" y="4478984"/>
            <a:ext cx="1584176" cy="237626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81474" y="4481736"/>
            <a:ext cx="1582342" cy="237351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7038" y="3836588"/>
            <a:ext cx="1665269" cy="249790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104538" y="1338369"/>
            <a:ext cx="4953873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>
                <a:latin typeface="Times New Roman" pitchFamily="18" charset="0"/>
                <a:cs typeface="Times New Roman" pitchFamily="18" charset="0"/>
              </a:rPr>
              <a:t>OP Prostějov </a:t>
            </a:r>
            <a:r>
              <a:rPr lang="cs-CZ" b="1" dirty="0" err="1">
                <a:latin typeface="Times New Roman" pitchFamily="18" charset="0"/>
                <a:cs typeface="Times New Roman" pitchFamily="18" charset="0"/>
              </a:rPr>
              <a:t>Profashion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jako jeden z nejvýznamnějších evropských producentů pánské a dámské konfekce je pokračovatelem dlouholeté krejčovské tradice v Prostějově, která sahá až do roku 1491, kdy byl v Prostějově založen krejčovský cech. Moderní historie oděvnictví začala otevřením nového výrobního komplexu v roce 1964.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Ještě v roce 2007 byl podnik v rozkvětu, ale vlivem hospodářské krize se dostal v květnu 2010 do konkurzu a na Jesenicku byl závod zavřen.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230421"/>
            <a:ext cx="91440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Přehled firem, které již zanikly nebo omezily svou výrobu:</a:t>
            </a:r>
          </a:p>
          <a:p>
            <a:pPr algn="ctr"/>
            <a:endParaRPr lang="cs-CZ" sz="3200" dirty="0"/>
          </a:p>
        </p:txBody>
      </p:sp>
      <p:sp>
        <p:nvSpPr>
          <p:cNvPr id="11" name="Vývojový diagram: děrná páska 10">
            <a:hlinkClick r:id="rId9" action="ppaction://hlinksldjump"/>
          </p:cNvPr>
          <p:cNvSpPr/>
          <p:nvPr/>
        </p:nvSpPr>
        <p:spPr>
          <a:xfrm>
            <a:off x="7712367" y="6334492"/>
            <a:ext cx="1152128" cy="500433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9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20342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235" y="1178337"/>
            <a:ext cx="2606588" cy="17008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799105" y="1013086"/>
            <a:ext cx="6316429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Lesy České republiky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státní podnik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byly založeny dne 1.1.1992 Ministerstvem zemědělství České republiky. Hlavní náplní činnosti podniku je obhospodařování více než 1,3 mil. ha lesního majetku ve vlastnictví státu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 péče o téměř 20 tisíc km určených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vodních toků a bystřin. </a:t>
            </a:r>
            <a:r>
              <a:rPr lang="pl-PL" dirty="0" smtClean="0">
                <a:latin typeface="Times New Roman" pitchFamily="18" charset="0"/>
                <a:cs typeface="Times New Roman" pitchFamily="18" charset="0"/>
              </a:rPr>
              <a:t>Podnik </a:t>
            </a:r>
            <a:r>
              <a:rPr lang="pl-PL" dirty="0">
                <a:latin typeface="Times New Roman" pitchFamily="18" charset="0"/>
                <a:cs typeface="Times New Roman" pitchFamily="18" charset="0"/>
              </a:rPr>
              <a:t>sídlí v Hradci </a:t>
            </a:r>
            <a:r>
              <a:rPr lang="pl-PL" dirty="0" smtClean="0">
                <a:latin typeface="Times New Roman" pitchFamily="18" charset="0"/>
                <a:cs typeface="Times New Roman" pitchFamily="18" charset="0"/>
              </a:rPr>
              <a:t>Králové a </a:t>
            </a:r>
            <a:r>
              <a:rPr lang="pl-PL" b="1" dirty="0" smtClean="0">
                <a:latin typeface="Times New Roman" pitchFamily="18" charset="0"/>
                <a:cs typeface="Times New Roman" pitchFamily="18" charset="0"/>
              </a:rPr>
              <a:t>Lesní správa Jeseník </a:t>
            </a:r>
            <a:r>
              <a:rPr lang="pl-PL" dirty="0" smtClean="0">
                <a:latin typeface="Times New Roman" pitchFamily="18" charset="0"/>
                <a:cs typeface="Times New Roman" pitchFamily="18" charset="0"/>
              </a:rPr>
              <a:t>je jednou ze 77 lesních správ tohoto podniku. LS Jeseník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spravuje lesní porosty o rozloze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17 500 hektarů.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827584" y="328300"/>
            <a:ext cx="770485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Přehled firem, které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působí v našem regionu: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92516" y="3356992"/>
            <a:ext cx="718779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Nejčastější dřevinou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 Jesenicku je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smrk, který je v lesích zastoupen 77 %. Druhou nejvíce zastoupenou dřevinou je buk lesní s 15 %. Z dalších stromů se zde vyskytuje modřín opadavý, javor mleč, javor klen, jedle bělokorá, olše apod.</a:t>
            </a: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2516" y="4724038"/>
            <a:ext cx="2248348" cy="16991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31161" y="4455708"/>
            <a:ext cx="2232248" cy="16741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Vývojový diagram: děrná páska 9">
            <a:hlinkClick r:id="rId6" action="ppaction://hlinksldjump"/>
          </p:cNvPr>
          <p:cNvSpPr/>
          <p:nvPr/>
        </p:nvSpPr>
        <p:spPr>
          <a:xfrm>
            <a:off x="7668344" y="6138079"/>
            <a:ext cx="1152128" cy="500433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6" action="ppaction://hlinksldjump"/>
              </a:rPr>
              <a:t>zpět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767" t="2625" r="7146" b="4619"/>
          <a:stretch/>
        </p:blipFill>
        <p:spPr bwMode="auto">
          <a:xfrm>
            <a:off x="7395119" y="3356992"/>
            <a:ext cx="1440161" cy="2350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555998"/>
            <a:ext cx="1964807" cy="14736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702924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1859340"/>
            <a:ext cx="8640960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http://www.google.cz/</a:t>
            </a:r>
            <a:r>
              <a:rPr lang="cs-CZ" dirty="0" err="1"/>
              <a:t>search?hl</a:t>
            </a:r>
            <a:r>
              <a:rPr lang="cs-CZ" dirty="0"/>
              <a:t>=</a:t>
            </a:r>
            <a:r>
              <a:rPr lang="cs-CZ" dirty="0" err="1"/>
              <a:t>cs&amp;xhr</a:t>
            </a:r>
            <a:r>
              <a:rPr lang="cs-CZ" dirty="0"/>
              <a:t>=</a:t>
            </a:r>
            <a:r>
              <a:rPr lang="cs-CZ" dirty="0" err="1"/>
              <a:t>t&amp;q</a:t>
            </a:r>
            <a:r>
              <a:rPr lang="cs-CZ" dirty="0"/>
              <a:t>=jesen%C3%ADky&amp;cp=4&amp;bav=on.2,or.r_gc.r_pw.&amp;biw=1419&amp;bih=692&amp;wrapid=tljp130744824375706&amp;um=1&amp;ie=UTF-8&amp;tbm=</a:t>
            </a:r>
            <a:r>
              <a:rPr lang="cs-CZ" dirty="0" err="1"/>
              <a:t>isch&amp;source</a:t>
            </a:r>
            <a:r>
              <a:rPr lang="cs-CZ" dirty="0"/>
              <a:t>=</a:t>
            </a:r>
            <a:r>
              <a:rPr lang="cs-CZ" dirty="0" err="1"/>
              <a:t>og&amp;sa</a:t>
            </a:r>
            <a:r>
              <a:rPr lang="cs-CZ" dirty="0"/>
              <a:t>=</a:t>
            </a:r>
            <a:r>
              <a:rPr lang="cs-CZ" dirty="0" err="1"/>
              <a:t>N&amp;tab</a:t>
            </a:r>
            <a:r>
              <a:rPr lang="cs-CZ" dirty="0"/>
              <a:t>=</a:t>
            </a:r>
            <a:r>
              <a:rPr lang="cs-CZ" dirty="0" err="1"/>
              <a:t>wi#um</a:t>
            </a:r>
            <a:r>
              <a:rPr lang="cs-CZ" dirty="0"/>
              <a:t>=1&amp;hl=</a:t>
            </a:r>
            <a:r>
              <a:rPr lang="cs-CZ" dirty="0" err="1"/>
              <a:t>cs&amp;tbm</a:t>
            </a:r>
            <a:r>
              <a:rPr lang="cs-CZ" dirty="0"/>
              <a:t>=</a:t>
            </a:r>
            <a:r>
              <a:rPr lang="cs-CZ" dirty="0" err="1"/>
              <a:t>isch&amp;sa</a:t>
            </a:r>
            <a:r>
              <a:rPr lang="cs-CZ" dirty="0"/>
              <a:t>=1&amp;q=pr%C5%AFmysl+jesenicka&amp;oq=pr%C5%AFmysl+jesenicka&amp;aq=</a:t>
            </a:r>
            <a:r>
              <a:rPr lang="cs-CZ" dirty="0" err="1"/>
              <a:t>f&amp;aqi</a:t>
            </a:r>
            <a:r>
              <a:rPr lang="cs-CZ" dirty="0"/>
              <a:t>=&amp;</a:t>
            </a:r>
            <a:r>
              <a:rPr lang="cs-CZ" dirty="0" err="1"/>
              <a:t>aql</a:t>
            </a:r>
            <a:r>
              <a:rPr lang="cs-CZ" dirty="0"/>
              <a:t>=&amp;</a:t>
            </a:r>
            <a:r>
              <a:rPr lang="cs-CZ" dirty="0" err="1"/>
              <a:t>gs_l</a:t>
            </a:r>
            <a:r>
              <a:rPr lang="cs-CZ" dirty="0"/>
              <a:t>=img.3...57661.64324.1.65186.17.9.0.8.1.0.485.1377.0j2j1j1j1.5.0...0.0.YE97KTLYRX4&amp;bav=on.2,or.r_gc.r_pw.r_qf.,cf.osb&amp;fp=dffc25e51357cfc6&amp;biw=1366&amp;bih=528</a:t>
            </a:r>
          </a:p>
        </p:txBody>
      </p:sp>
      <p:sp>
        <p:nvSpPr>
          <p:cNvPr id="3" name="Obdélník 2"/>
          <p:cNvSpPr/>
          <p:nvPr/>
        </p:nvSpPr>
        <p:spPr>
          <a:xfrm>
            <a:off x="251520" y="1052736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u="sng" dirty="0">
                <a:latin typeface="Times New Roman" pitchFamily="18" charset="0"/>
                <a:cs typeface="Times New Roman" pitchFamily="18" charset="0"/>
              </a:rPr>
              <a:t>Fotografie míst - dostupné na WWW:</a:t>
            </a:r>
            <a:br>
              <a:rPr lang="cs-CZ" u="sng" dirty="0">
                <a:latin typeface="Times New Roman" pitchFamily="18" charset="0"/>
                <a:cs typeface="Times New Roman" pitchFamily="18" charset="0"/>
              </a:rPr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8410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1420</TotalTime>
  <Words>1069</Words>
  <Application>Microsoft Office PowerPoint</Application>
  <PresentationFormat>Předvádění na obrazovce (4:3)</PresentationFormat>
  <Paragraphs>128</Paragraphs>
  <Slides>17</Slides>
  <Notes>17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VY_32_INOVACE_286_Průmysl Jesenicka</vt:lpstr>
      <vt:lpstr>Průmysl a výrobní podniky našeho regionu – historie a současnost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KAI</dc:creator>
  <cp:lastModifiedBy>šárka</cp:lastModifiedBy>
  <cp:revision>79</cp:revision>
  <dcterms:created xsi:type="dcterms:W3CDTF">2010-12-28T20:40:25Z</dcterms:created>
  <dcterms:modified xsi:type="dcterms:W3CDTF">2012-05-16T12:43:25Z</dcterms:modified>
</cp:coreProperties>
</file>