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60" r:id="rId4"/>
    <p:sldId id="259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389" autoAdjust="0"/>
  </p:normalViewPr>
  <p:slideViewPr>
    <p:cSldViewPr>
      <p:cViewPr>
        <p:scale>
          <a:sx n="66" d="100"/>
          <a:sy n="66" d="100"/>
        </p:scale>
        <p:origin x="-636" y="6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11DC0C8-217F-4B93-BFD3-C729CB7D6B1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D2B636C-AB1F-4008-95F1-7499B634A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AC4F79-B2C3-4E13-909A-C8FEB5F52D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http://www.csop.cz/images/up/vazky_ilust.jpg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http://www.fotobanka.janouschek.com/shop/medium/1288477-obraz-hmyz-lumkoviti.jpg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http://www.ruffer.cz/img/mid/2196/hmyz---babocka-pavi-oko-01.jpg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http://193.93.173.26/photos/497920b6e6f586b74c4b57a03a609a3e_detail.jpg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http://img.abicko.cz/img/5/article/582326_vcela-medonosna-hmyz-pigaro.jpg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http://www.manfred-wolff.com/images/floh.gif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http://upload.wikimedia.org/wikipedia/commons/thumb/2/25/Eintagsfliege_fg01.jpg/220px-Eintagsfliege_fg01.jpg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http://www.reality-abon.cz/news/uploads/1206022489_640x480.jpg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http://foto.xgallery.cz/fotky/b08085b307c0a6ce1417df446bec01e2.jpg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27142D-5A31-4375-93A7-A19DDB3F366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http://sites.google.com/site/hmyzentomologickesbirky/_/rsrc/1234555657529/anatomie/obr%C3%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http://upload.wikimedia.org/wikipedia/commons/thumb/9/9d/Antennae_ctb.png/260px-Antennae_ctb.png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716B642-740C-49A7-81B3-8F12F4BF75B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http://www.ceskatelevize.cz/porady/10214729714-kapitolky-o-haveti/209572230550002-motyl/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9C3B76-BC11-4F89-B2A4-79C0686EE8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http://www.jaknahmyz.cz/sarance</a:t>
            </a:r>
          </a:p>
          <a:p>
            <a:pPr>
              <a:spcBef>
                <a:spcPct val="0"/>
              </a:spcBef>
            </a:pPr>
            <a:r>
              <a:rPr lang="cs-CZ" smtClean="0"/>
              <a:t>http://zooola.webgarden.cz/image/thm/13889514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D332B1-DA43-448A-8C6F-A7007E2B090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http://www.biolib.cz/cz/taxonimage/id32034/?taxonid=51299</a:t>
            </a:r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B47F0F-97FD-487B-A2B7-20F76A68A8A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3798E-C453-4652-81C4-58B4810C582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7513B-C87A-4284-BE87-FAECD3D8E1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E00D0-6AD0-48F0-971D-A2693135F9F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E0BA4-1110-4A23-B97D-52F5475EE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954F7-1926-4BB7-A44A-BB3A83499BF6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29A04-7840-48A8-98E5-3F23A3529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86F6C-CE3E-4010-9E6D-939B484C14C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212EE-4EF2-47C7-BD1B-88FDED65A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9B31-5821-47BC-9536-1CE87032C33B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BBE0A-346A-44ED-B47D-86972D250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5F2F9-5416-4D8A-8C2B-94B6847E870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C3B87-6894-475C-A2FA-1CE827746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5A663-A916-4A0C-85C8-BBA73C8E2CE9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0B208-F18C-4961-8844-31F173C02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57D16-8C35-4751-893B-721A5DE8383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0D4C9-5A81-49BF-8A3D-AC9FF070D2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C54F2-6974-49B5-A0B0-5FD2C9D53929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A7A2F-1551-4062-86F8-42D409B62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957E0-D165-49F7-8B60-16E9C46102C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06E54-BD47-4BF7-B86F-811E9B5B0C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CF6A6-C277-4281-B7CB-79EC6003043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C662E-C8E6-4C0C-B851-09BFCC878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F17769-C1B7-44EF-95D6-53BFFC93521C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B018045-E422-43BB-A7EF-3D8CB4D8A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www.hmyz.info/obrazky/znaky/tykadla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http://www.hmyz.info/obrazky/znaky/koncet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myz.info/obrazky/znaky/prom_nedok.jpg" TargetMode="External"/><Relationship Id="rId3" Type="http://schemas.openxmlformats.org/officeDocument/2006/relationships/hyperlink" Target="http://www.jaknahmyz.cz/gallery/sarance_stehovava.jpg" TargetMode="External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aknahmyz.cz/gallery/vyschla_vajicka_saranci.jpg" TargetMode="External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hyperlink" Target="http://img2.ceskatelevize.cz/program/porady/10214729714/foto09/209572230550002_otakarek_06.jpg" TargetMode="External"/><Relationship Id="rId18" Type="http://schemas.openxmlformats.org/officeDocument/2006/relationships/image" Target="../media/image26.jpeg"/><Relationship Id="rId3" Type="http://schemas.openxmlformats.org/officeDocument/2006/relationships/hyperlink" Target="http://www.hmyz.info/obrazky/znaky/prom_dok.jpg" TargetMode="External"/><Relationship Id="rId21" Type="http://schemas.openxmlformats.org/officeDocument/2006/relationships/image" Target="../media/image28.jpeg"/><Relationship Id="rId7" Type="http://schemas.openxmlformats.org/officeDocument/2006/relationships/hyperlink" Target="http://img2.ceskatelevize.cz/program/porady/10214729714/foto09/209572230550002_otakarek_03.jpg" TargetMode="External"/><Relationship Id="rId12" Type="http://schemas.openxmlformats.org/officeDocument/2006/relationships/image" Target="../media/image23.jpeg"/><Relationship Id="rId17" Type="http://schemas.openxmlformats.org/officeDocument/2006/relationships/hyperlink" Target="http://img2.ceskatelevize.cz/program/porady/10214729714/foto09/209572230550002_otakarek_08.jpg" TargetMode="Externa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5.jpeg"/><Relationship Id="rId20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hyperlink" Target="http://img2.ceskatelevize.cz/program/porady/10214729714/foto09/209572230550002_otakarek_05.jpg" TargetMode="External"/><Relationship Id="rId5" Type="http://schemas.openxmlformats.org/officeDocument/2006/relationships/hyperlink" Target="http://img2.ceskatelevize.cz/program/porady/10214729714/foto09/209572230550002_otakarek_02.jpg" TargetMode="External"/><Relationship Id="rId15" Type="http://schemas.openxmlformats.org/officeDocument/2006/relationships/hyperlink" Target="http://img2.ceskatelevize.cz/program/porady/10214729714/foto09/209572230550002_otakarek_07.jpg" TargetMode="External"/><Relationship Id="rId10" Type="http://schemas.openxmlformats.org/officeDocument/2006/relationships/image" Target="../media/image22.jpeg"/><Relationship Id="rId19" Type="http://schemas.openxmlformats.org/officeDocument/2006/relationships/hyperlink" Target="http://img2.ceskatelevize.cz/program/porady/10214729714/foto09/209572230550002_otakarek_01.jpg" TargetMode="External"/><Relationship Id="rId4" Type="http://schemas.openxmlformats.org/officeDocument/2006/relationships/image" Target="../media/image19.jpeg"/><Relationship Id="rId9" Type="http://schemas.openxmlformats.org/officeDocument/2006/relationships/hyperlink" Target="http://img2.ceskatelevize.cz/program/porady/10214729714/foto09/209572230550002_otakarek_04.jpg" TargetMode="External"/><Relationship Id="rId1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images.google.cz/search?tbm=isch&amp;hl=cs&amp;source=hp&amp;biw=1366&amp;bih=521&amp;q=hmyz&amp;gbv=2&amp;oq=hmyz&amp;aq=f&amp;aqi=g10&amp;aql=&amp;gs_l=img.3..0l10.5252.6612.0.7491.4.3.0.1.1.0.155.413.0j3.3.0...0.0.9oXA_O-6F7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smtClean="0">
                <a:latin typeface="+mn-lt"/>
              </a:rPr>
              <a:t>VY_32_INOVACE_38_Hmyz</a:t>
            </a:r>
            <a:endParaRPr lang="cs-CZ" sz="3200" dirty="0" smtClean="0">
              <a:latin typeface="+mn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684213" y="620713"/>
            <a:ext cx="14938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588" y="260350"/>
            <a:ext cx="9144000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>
                <a:latin typeface="Times New Roman" pitchFamily="18" charset="0"/>
                <a:cs typeface="Times New Roman" pitchFamily="18" charset="0"/>
              </a:rPr>
              <a:t>Hmyz</a:t>
            </a:r>
          </a:p>
          <a:p>
            <a:pPr algn="ctr"/>
            <a:endParaRPr lang="cs-CZ" sz="2800"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- nejpočetnější skupina Ž na naší planetě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- tělo: hlava – tykadla, ústní ústrojí, pár složených očí, někdy jedno-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          duchá očka (až 4)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hruď – 3 páry článkovaných končetin, 2 páry křídel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zadeček – uvnitř je srdce, většina trávicího ústrojí, 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               vylučovací a pohlavní orgány</a:t>
            </a:r>
          </a:p>
        </p:txBody>
      </p:sp>
      <p:pic>
        <p:nvPicPr>
          <p:cNvPr id="16386" name="Picture 4" descr="vazky_ilus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8850" y="2205038"/>
            <a:ext cx="16287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OBRAZ - HMYZ, LUMKOVITÍ"/>
          <p:cNvPicPr>
            <a:picLocks noChangeAspect="1" noChangeArrowheads="1"/>
          </p:cNvPicPr>
          <p:nvPr/>
        </p:nvPicPr>
        <p:blipFill>
          <a:blip r:embed="rId4"/>
          <a:srcRect l="4700" t="4562" r="6982" b="5170"/>
          <a:stretch>
            <a:fillRect/>
          </a:stretch>
        </p:blipFill>
        <p:spPr bwMode="auto">
          <a:xfrm>
            <a:off x="2667000" y="3362325"/>
            <a:ext cx="3810000" cy="27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4191000" y="6118225"/>
            <a:ext cx="76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lumek</a:t>
            </a:r>
          </a:p>
        </p:txBody>
      </p:sp>
      <p:pic>
        <p:nvPicPr>
          <p:cNvPr id="16389" name="Picture 8" descr="http://www.ruffer.cz/img/mid/2196/hmyz---babocka-pavi-oko-0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92950" y="4005263"/>
            <a:ext cx="161290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0" descr="http://photocompetition.upclive.com/original/716743/prvni_jarni_hmyz/prvni_jarni_hmyz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9388" y="2136775"/>
            <a:ext cx="15748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2" descr="http://img.blesk.cz/img/5/article/582326_vcela-medonosna-hmyz-pigaro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3875" y="4005263"/>
            <a:ext cx="161607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4" descr="http://upload.wikimedia.org/wikipedia/commons/thumb/2/25/Eintagsfliege_fg01.jpg/220px-Eintagsfliege_fg01.jpg"/>
          <p:cNvPicPr>
            <a:picLocks noChangeAspect="1" noChangeArrowheads="1"/>
          </p:cNvPicPr>
          <p:nvPr/>
        </p:nvPicPr>
        <p:blipFill>
          <a:blip r:embed="rId8"/>
          <a:srcRect b="8965"/>
          <a:stretch>
            <a:fillRect/>
          </a:stretch>
        </p:blipFill>
        <p:spPr bwMode="auto">
          <a:xfrm>
            <a:off x="939800" y="5630863"/>
            <a:ext cx="1628775" cy="97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8" descr="http://www.reality-abon.cz/news/uploads/1206022489_640x480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55650" y="138113"/>
            <a:ext cx="16287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616700" y="5630863"/>
            <a:ext cx="15113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3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446838" y="285750"/>
            <a:ext cx="1290637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sites.google.com/site/hmyzentomologickesbirky/anatomie/obr%C3%A1zek%203.jpg?attredirects=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88913"/>
            <a:ext cx="7632700" cy="258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-28575" y="2559050"/>
            <a:ext cx="9172575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Times New Roman" pitchFamily="18" charset="0"/>
                <a:cs typeface="Times New Roman" pitchFamily="18" charset="0"/>
              </a:rPr>
              <a:t>ústní ústrojí</a:t>
            </a:r>
          </a:p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a – kousací (brouk),  b - bodavě savé (komár), c – lízací (moucha), d - savé (motýl)</a:t>
            </a:r>
          </a:p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5" name="Picture 6" descr="tykadla hmyzu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b="20523"/>
          <a:stretch>
            <a:fillRect/>
          </a:stretch>
        </p:blipFill>
        <p:spPr bwMode="auto">
          <a:xfrm>
            <a:off x="1563688" y="3271838"/>
            <a:ext cx="6119812" cy="282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-28575" y="6092825"/>
            <a:ext cx="91725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Times New Roman" pitchFamily="18" charset="0"/>
                <a:cs typeface="Times New Roman" pitchFamily="18" charset="0"/>
              </a:rPr>
              <a:t>tykadla</a:t>
            </a:r>
          </a:p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1 – švábi, 2 – 6 – brouci, 7 – 8 – motýli, 9 – 10 – dvoukřídlí (mouchy), 11 – blanokřídlí (včela)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vajíčka hmyzu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13300" y="595313"/>
            <a:ext cx="3810000" cy="456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6267450" y="17463"/>
            <a:ext cx="9032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Times New Roman" pitchFamily="18" charset="0"/>
                <a:cs typeface="Times New Roman" pitchFamily="18" charset="0"/>
              </a:rPr>
              <a:t>vajíčka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4787900" y="5157788"/>
            <a:ext cx="403225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a - síťokřídlí čeledi </a:t>
            </a:r>
            <a:r>
              <a:rPr lang="cs-CZ" sz="1200" i="1">
                <a:latin typeface="Calibri" pitchFamily="34" charset="0"/>
              </a:rPr>
              <a:t>Chrysopidae</a:t>
            </a:r>
            <a:r>
              <a:rPr lang="cs-CZ" sz="1200">
                <a:latin typeface="Calibri" pitchFamily="34" charset="0"/>
              </a:rPr>
              <a:t>; jepice čeledi </a:t>
            </a:r>
            <a:r>
              <a:rPr lang="cs-CZ" sz="1200" i="1">
                <a:latin typeface="Calibri" pitchFamily="34" charset="0"/>
              </a:rPr>
              <a:t>Baetidae</a:t>
            </a:r>
            <a:r>
              <a:rPr lang="cs-CZ" sz="1200">
                <a:latin typeface="Calibri" pitchFamily="34" charset="0"/>
              </a:rPr>
              <a:t>; c - srpice čeledi </a:t>
            </a:r>
            <a:r>
              <a:rPr lang="cs-CZ" sz="1200" i="1">
                <a:latin typeface="Calibri" pitchFamily="34" charset="0"/>
              </a:rPr>
              <a:t>Bittacidae</a:t>
            </a:r>
            <a:r>
              <a:rPr lang="cs-CZ" sz="1200">
                <a:latin typeface="Calibri" pitchFamily="34" charset="0"/>
              </a:rPr>
              <a:t>; dvoukřídlí čeledi </a:t>
            </a:r>
            <a:r>
              <a:rPr lang="cs-CZ" sz="1200" i="1">
                <a:latin typeface="Calibri" pitchFamily="34" charset="0"/>
              </a:rPr>
              <a:t>Calliphoridae</a:t>
            </a:r>
            <a:r>
              <a:rPr lang="cs-CZ" sz="1200">
                <a:latin typeface="Calibri" pitchFamily="34" charset="0"/>
              </a:rPr>
              <a:t>; e - motýli čeledi </a:t>
            </a:r>
            <a:r>
              <a:rPr lang="cs-CZ" sz="1200" i="1">
                <a:latin typeface="Calibri" pitchFamily="34" charset="0"/>
              </a:rPr>
              <a:t>Pieridae</a:t>
            </a:r>
            <a:r>
              <a:rPr lang="cs-CZ" sz="1200">
                <a:latin typeface="Calibri" pitchFamily="34" charset="0"/>
              </a:rPr>
              <a:t>; strašilky čeledi </a:t>
            </a:r>
            <a:r>
              <a:rPr lang="cs-CZ" sz="1200" i="1">
                <a:latin typeface="Calibri" pitchFamily="34" charset="0"/>
              </a:rPr>
              <a:t>Phasmatidae</a:t>
            </a:r>
            <a:r>
              <a:rPr lang="cs-CZ" sz="1200">
                <a:latin typeface="Calibri" pitchFamily="34" charset="0"/>
              </a:rPr>
              <a:t>; motýli čeledi </a:t>
            </a:r>
            <a:r>
              <a:rPr lang="cs-CZ" sz="1200" i="1">
                <a:latin typeface="Calibri" pitchFamily="34" charset="0"/>
              </a:rPr>
              <a:t>Lycaenidae</a:t>
            </a:r>
            <a:r>
              <a:rPr lang="cs-CZ" sz="1200">
                <a:latin typeface="Calibri" pitchFamily="34" charset="0"/>
              </a:rPr>
              <a:t>; h - stejnokřídlí nadčeledi </a:t>
            </a:r>
            <a:r>
              <a:rPr lang="cs-CZ" sz="1200" i="1">
                <a:latin typeface="Calibri" pitchFamily="34" charset="0"/>
              </a:rPr>
              <a:t>Psylloidea</a:t>
            </a:r>
            <a:r>
              <a:rPr lang="cs-CZ" sz="1200">
                <a:latin typeface="Calibri" pitchFamily="34" charset="0"/>
              </a:rPr>
              <a:t>; brouci podčeledi </a:t>
            </a:r>
            <a:r>
              <a:rPr lang="cs-CZ" sz="1200" i="1">
                <a:latin typeface="Calibri" pitchFamily="34" charset="0"/>
              </a:rPr>
              <a:t>Melolonthinae</a:t>
            </a:r>
            <a:r>
              <a:rPr lang="cs-CZ" sz="1200">
                <a:latin typeface="Calibri" pitchFamily="34" charset="0"/>
              </a:rPr>
              <a:t>; j - blanokřídlí čeledi </a:t>
            </a:r>
            <a:r>
              <a:rPr lang="cs-CZ" sz="1200" i="1">
                <a:latin typeface="Calibri" pitchFamily="34" charset="0"/>
              </a:rPr>
              <a:t>Apidae</a:t>
            </a:r>
            <a:r>
              <a:rPr lang="cs-CZ" sz="1200">
                <a:latin typeface="Calibri" pitchFamily="34" charset="0"/>
              </a:rPr>
              <a:t>; k - </a:t>
            </a:r>
            <a:r>
              <a:rPr lang="cs-CZ" sz="1200" i="1">
                <a:latin typeface="Calibri" pitchFamily="34" charset="0"/>
              </a:rPr>
              <a:t>Phtiraptera</a:t>
            </a:r>
            <a:r>
              <a:rPr lang="cs-CZ" sz="1200">
                <a:latin typeface="Calibri" pitchFamily="34" charset="0"/>
              </a:rPr>
              <a:t> čeledi </a:t>
            </a:r>
            <a:r>
              <a:rPr lang="cs-CZ" sz="1200" i="1">
                <a:latin typeface="Calibri" pitchFamily="34" charset="0"/>
              </a:rPr>
              <a:t>Menoponidae</a:t>
            </a:r>
            <a:r>
              <a:rPr lang="cs-CZ" sz="1200">
                <a:latin typeface="Calibri" pitchFamily="34" charset="0"/>
              </a:rPr>
              <a:t>; l - ploštice čeledi </a:t>
            </a:r>
            <a:r>
              <a:rPr lang="cs-CZ" sz="1200" i="1">
                <a:latin typeface="Calibri" pitchFamily="34" charset="0"/>
              </a:rPr>
              <a:t>Nepidae</a:t>
            </a:r>
            <a:r>
              <a:rPr lang="cs-CZ" sz="1200">
                <a:latin typeface="Calibri" pitchFamily="34" charset="0"/>
              </a:rPr>
              <a:t>; m - blanokřídlí čeledi </a:t>
            </a:r>
            <a:r>
              <a:rPr lang="cs-CZ" sz="1200" i="1">
                <a:latin typeface="Calibri" pitchFamily="34" charset="0"/>
              </a:rPr>
              <a:t>Cynipidae</a:t>
            </a:r>
            <a:r>
              <a:rPr lang="cs-CZ" sz="1200">
                <a:latin typeface="Calibri" pitchFamily="34" charset="0"/>
              </a:rPr>
              <a:t>. </a:t>
            </a:r>
          </a:p>
        </p:txBody>
      </p:sp>
      <p:pic>
        <p:nvPicPr>
          <p:cNvPr id="20484" name="Picture 8" descr="končetiny hmyzu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3563" y="1201738"/>
            <a:ext cx="3600450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1654175" y="492125"/>
            <a:ext cx="1204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Times New Roman" pitchFamily="18" charset="0"/>
                <a:cs typeface="Times New Roman" pitchFamily="18" charset="0"/>
              </a:rPr>
              <a:t>končetiny </a:t>
            </a:r>
          </a:p>
        </p:txBody>
      </p:sp>
      <p:sp>
        <p:nvSpPr>
          <p:cNvPr id="20486" name="TextovéPole 6"/>
          <p:cNvSpPr txBox="1">
            <a:spLocks noChangeArrowheads="1"/>
          </p:cNvSpPr>
          <p:nvPr/>
        </p:nvSpPr>
        <p:spPr bwMode="auto">
          <a:xfrm>
            <a:off x="636588" y="4005263"/>
            <a:ext cx="352742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1 - noha kráčivá (brouk), 2 - noha sběrací (včela), 3 - noha záchytná (veš), 4 - noha plovací (potápník), 5 - noha hrabavá (krtonožka); 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c - kyčle, f - stehno, t - příkyčlí, ti - holeň, ts - chodidlové články, u - drápek (</a:t>
            </a:r>
            <a:r>
              <a:rPr lang="cs-CZ" sz="1200" i="1">
                <a:latin typeface="Calibri" pitchFamily="34" charset="0"/>
              </a:rPr>
              <a:t>posttarsus</a:t>
            </a:r>
            <a:r>
              <a:rPr lang="cs-CZ" sz="1200">
                <a:latin typeface="Calibri" pitchFamily="34" charset="0"/>
              </a:rPr>
              <a:t>, zde </a:t>
            </a:r>
            <a:r>
              <a:rPr lang="cs-CZ" sz="1200" i="1">
                <a:latin typeface="Calibri" pitchFamily="34" charset="0"/>
              </a:rPr>
              <a:t>unquicul</a:t>
            </a:r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650" y="620713"/>
            <a:ext cx="7561263" cy="64627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- vývoj hmyzu je provázen nápadnými změnami=</a:t>
            </a:r>
            <a:r>
              <a:rPr lang="cs-CZ" b="1" dirty="0">
                <a:latin typeface="+mn-lt"/>
                <a:cs typeface="+mn-cs"/>
              </a:rPr>
              <a:t>proměna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proměna</a:t>
            </a:r>
            <a:r>
              <a:rPr lang="cs-CZ" b="1" dirty="0">
                <a:latin typeface="+mn-lt"/>
                <a:cs typeface="+mn-cs"/>
              </a:rPr>
              <a:t>: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b="1" dirty="0">
                <a:latin typeface="+mn-lt"/>
                <a:cs typeface="+mn-cs"/>
              </a:rPr>
              <a:t>nedokonalá </a:t>
            </a:r>
            <a:r>
              <a:rPr lang="cs-CZ" dirty="0">
                <a:latin typeface="+mn-lt"/>
                <a:cs typeface="+mn-cs"/>
              </a:rPr>
              <a:t>– z vajíčka se líhne nymfa, která se podobá  dospělému jedinci,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                           nemá plně vyvinutá křídla  a ústní ústrojí, př. saranče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22530" name="Picture 2" descr="[obr.: saranče stěhovavá - Saranče stěhovavá]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48300" y="2136775"/>
            <a:ext cx="2881313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4" descr="http://www.jaknahmyz.cz/gallery/male_sarance_vsezrave_mix.jpg"/>
          <p:cNvPicPr>
            <a:picLocks noChangeAspect="1" noChangeArrowheads="1"/>
          </p:cNvPicPr>
          <p:nvPr/>
        </p:nvPicPr>
        <p:blipFill>
          <a:blip r:embed="rId5"/>
          <a:srcRect l="48595" t="17815" r="35503" b="55962"/>
          <a:stretch>
            <a:fillRect/>
          </a:stretch>
        </p:blipFill>
        <p:spPr bwMode="auto">
          <a:xfrm>
            <a:off x="3419475" y="2066925"/>
            <a:ext cx="1489075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6" descr="[obr.: odumřelá vajíčka sarančí - Pokud se rozhodnete dávat do chovné nádoby rostlou potravu, např. naklíčené obilí v misce, je třeba nějakou formou zajistit,&#10;          aby samičky nekladly vajíčka do tohoto substrátu, nebo jej udržovat vlhký a počítat s ním jako s kladištěm. Na obrázku jsou&#10;          vyschlá vajíčka sarančí nakladená do misky s obilím.]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42988" y="2227263"/>
            <a:ext cx="1773237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8" descr="proměna nedokonalá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54238" y="4508500"/>
            <a:ext cx="476250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2"/>
          <p:cNvSpPr txBox="1">
            <a:spLocks noChangeArrowheads="1"/>
          </p:cNvSpPr>
          <p:nvPr/>
        </p:nvSpPr>
        <p:spPr bwMode="auto">
          <a:xfrm>
            <a:off x="3105150" y="3924300"/>
            <a:ext cx="2444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vývoj saranče stěhovavé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660400" y="307975"/>
            <a:ext cx="7524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2. dokonalá </a:t>
            </a:r>
            <a:r>
              <a:rPr lang="cs-CZ">
                <a:latin typeface="Calibri" pitchFamily="34" charset="0"/>
              </a:rPr>
              <a:t>– z vajíčka se líhne larva, několikrát se svléká – kukla –  dospělý      </a:t>
            </a:r>
          </a:p>
          <a:p>
            <a:r>
              <a:rPr lang="cs-CZ">
                <a:latin typeface="Calibri" pitchFamily="34" charset="0"/>
              </a:rPr>
              <a:t>                         jedinec, př. motýli</a:t>
            </a:r>
          </a:p>
          <a:p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proměna dokonalá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81250" y="4149725"/>
            <a:ext cx="47625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5" descr="Otakárek fenyklový – přeměna z housenky v dospělého jedince">
            <a:hlinkClick r:id="rId5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95738" y="1357313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6" descr="Otakárek fenyklový – přeměna z housenky v dospělého jedince">
            <a:hlinkClick r:id="rId7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89550" y="1357313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7" descr="Otakárek fenyklový – přeměna z housenky v dospělého jedince">
            <a:hlinkClick r:id="rId9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577013" y="1336675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8" descr="Otakárek fenyklový – přeměna z housenky v dospělého jedince">
            <a:hlinkClick r:id="rId11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952625" y="2420938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9" descr="Otakárek fenyklový – přeměna z housenky v dospělého jedince">
            <a:hlinkClick r:id="rId13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289300" y="2447925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10" descr="Otakárek fenyklový – přeměna z housenky v dospělého jedince">
            <a:hlinkClick r:id="rId15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4600575" y="2447925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11" descr="Otakárek fenyklový – přeměna z housenky v dospělého jedince">
            <a:hlinkClick r:id="rId17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6010275" y="2420938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4" descr="Otakárek fenyklový – přeměna z housenky v dospělého jedince">
            <a:hlinkClick r:id="rId19" tooltip="Otakárek fenyklový – přeměna z housenky v dospělého jedince"/>
          </p:cNvPr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2700338" y="1357313"/>
            <a:ext cx="113347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7" name="TextovéPole 2"/>
          <p:cNvSpPr txBox="1">
            <a:spLocks noChangeArrowheads="1"/>
          </p:cNvSpPr>
          <p:nvPr/>
        </p:nvSpPr>
        <p:spPr bwMode="auto">
          <a:xfrm>
            <a:off x="3492500" y="3295650"/>
            <a:ext cx="2774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vývoj otakárka fenyklového</a:t>
            </a:r>
          </a:p>
        </p:txBody>
      </p:sp>
      <p:pic>
        <p:nvPicPr>
          <p:cNvPr id="24588" name="Picture 13" descr="Papilio machaon - otakárek fenyklový"/>
          <p:cNvPicPr>
            <a:picLocks noChangeAspect="1" noChangeArrowheads="1"/>
          </p:cNvPicPr>
          <p:nvPr/>
        </p:nvPicPr>
        <p:blipFill>
          <a:blip r:embed="rId21"/>
          <a:srcRect t="29518" r="68701" b="20482"/>
          <a:stretch>
            <a:fillRect/>
          </a:stretch>
        </p:blipFill>
        <p:spPr bwMode="auto">
          <a:xfrm>
            <a:off x="1403350" y="1357313"/>
            <a:ext cx="1116013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Obdélník 1"/>
          <p:cNvSpPr>
            <a:spLocks noChangeArrowheads="1"/>
          </p:cNvSpPr>
          <p:nvPr/>
        </p:nvSpPr>
        <p:spPr bwMode="auto">
          <a:xfrm>
            <a:off x="611188" y="47625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>
                <a:latin typeface="Times New Roman" pitchFamily="18" charset="0"/>
                <a:cs typeface="Times New Roman" pitchFamily="18" charset="0"/>
              </a:rPr>
              <a:t>Fotografie - dostupné na WWW:</a:t>
            </a:r>
            <a:br>
              <a:rPr lang="cs-CZ" u="sng">
                <a:latin typeface="Times New Roman" pitchFamily="18" charset="0"/>
                <a:cs typeface="Times New Roman" pitchFamily="18" charset="0"/>
              </a:rPr>
            </a:br>
            <a:endParaRPr lang="cs-CZ">
              <a:latin typeface="Calibri" pitchFamily="34" charset="0"/>
            </a:endParaRPr>
          </a:p>
        </p:txBody>
      </p:sp>
      <p:sp>
        <p:nvSpPr>
          <p:cNvPr id="26626" name="Obdélník 2"/>
          <p:cNvSpPr>
            <a:spLocks noChangeArrowheads="1"/>
          </p:cNvSpPr>
          <p:nvPr/>
        </p:nvSpPr>
        <p:spPr bwMode="auto">
          <a:xfrm>
            <a:off x="611188" y="1122363"/>
            <a:ext cx="78486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http://images.google.cz/search?tbm=isch&amp;hl=cs&amp;source=hp&amp;biw=1366&amp;bih=521&amp;q=hmyz&amp;gbv=2&amp;oq=hmyz&amp;aq=f&amp;aqi=g10&amp;aql=&amp;gs_l=img.3..0l10.5252.6612.0.7491.4.3.0.1.1.0.155.413.0j3.3.0...0.0.9oXA_O-6F7Y</a:t>
            </a:r>
            <a:endParaRPr lang="cs-CZ"/>
          </a:p>
          <a:p>
            <a:r>
              <a:rPr lang="cs-CZ"/>
              <a:t>Přesné citace uvedeny v poznámkách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265</Words>
  <Application>Microsoft Office PowerPoint</Application>
  <PresentationFormat>On-screen Show (4:3)</PresentationFormat>
  <Paragraphs>72</Paragraphs>
  <Slides>7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systému Office</vt:lpstr>
      <vt:lpstr>VY_32_INOVACE_38_Hmyz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DUM</cp:lastModifiedBy>
  <cp:revision>20</cp:revision>
  <dcterms:created xsi:type="dcterms:W3CDTF">2011-05-29T13:11:58Z</dcterms:created>
  <dcterms:modified xsi:type="dcterms:W3CDTF">2012-05-16T15:10:45Z</dcterms:modified>
</cp:coreProperties>
</file>