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sldIdLst>
    <p:sldId id="271" r:id="rId2"/>
    <p:sldId id="268" r:id="rId3"/>
    <p:sldId id="257" r:id="rId4"/>
    <p:sldId id="258" r:id="rId5"/>
    <p:sldId id="260" r:id="rId6"/>
    <p:sldId id="272" r:id="rId7"/>
    <p:sldId id="261" r:id="rId8"/>
    <p:sldId id="263" r:id="rId9"/>
    <p:sldId id="264" r:id="rId10"/>
    <p:sldId id="265" r:id="rId11"/>
    <p:sldId id="266" r:id="rId12"/>
    <p:sldId id="269" r:id="rId13"/>
    <p:sldId id="270" r:id="rId14"/>
    <p:sldId id="26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9F82CDA-3026-4D12-87B2-7B043C18AE79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7741C18-F59C-4E42-93A6-68C8162D7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72640-A91B-4211-9BB7-E692ED04BB8F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7717D-1330-4742-9B43-0A5FC1159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0F715-2A6D-475C-941C-E160C7C63369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3B6C3-9DE4-4224-8CF8-772C8CB60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015E3-81E3-4E9A-89B8-D7FBD1E16C5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87E79-512F-4406-865C-A3AC10A32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02F0F-3224-4666-89F5-4357A9F9941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684DB-0B23-47B4-A118-DC7833FA6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EF0DA-1E33-4EBF-AAB5-3B98C86DF56F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4E00F-C6FF-4E45-AEB5-210F4E1AC1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D5D3E-B85C-48DB-BB98-D7667E5B367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B0D2F-267A-4ABE-859B-BDF4BF1A6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E293D-B16C-423E-BC78-2BFED4DD86C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2E52E-6EF4-42B8-A999-C1AB4CB366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54E02E-B17F-4400-B500-9A9EEC5407F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3C44DD-6A77-42E2-8C3A-5BBAB8E2CD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0AF15-ADCE-46F6-AD83-080FDBC08DFD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1D84E-EAF0-4FCB-9DCB-49222F9D76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B276D-3CA5-47BD-8BB5-020560988A80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188AC-9999-472B-BDE0-FD218C805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C9E7C-4A20-4003-B4F6-8409CCA80804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84EB1-BB5F-4D66-8204-B92BD5EB8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60D15852-86DD-4197-85BF-D7915AF1C9CE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05B95B97-0514-41C0-8A53-7860396B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0" r:id="rId2"/>
    <p:sldLayoutId id="2147483732" r:id="rId3"/>
    <p:sldLayoutId id="2147483729" r:id="rId4"/>
    <p:sldLayoutId id="2147483728" r:id="rId5"/>
    <p:sldLayoutId id="2147483727" r:id="rId6"/>
    <p:sldLayoutId id="2147483726" r:id="rId7"/>
    <p:sldLayoutId id="2147483725" r:id="rId8"/>
    <p:sldLayoutId id="2147483724" r:id="rId9"/>
    <p:sldLayoutId id="2147483723" r:id="rId10"/>
    <p:sldLayoutId id="2147483722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69925" y="188913"/>
            <a:ext cx="7772400" cy="2000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000">
                <a:solidFill>
                  <a:schemeClr val="tx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000">
                <a:solidFill>
                  <a:schemeClr val="tx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>
                <a:solidFill>
                  <a:schemeClr val="tx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Člověk a příroda, Chemie, Voda</a:t>
            </a:r>
            <a:br>
              <a:rPr lang="cs-CZ" sz="2000">
                <a:solidFill>
                  <a:schemeClr val="tx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>
                <a:solidFill>
                  <a:schemeClr val="tx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Autor: Ing. Světlana Hřibalová</a:t>
            </a:r>
            <a:br>
              <a:rPr lang="cs-CZ" sz="2000">
                <a:solidFill>
                  <a:schemeClr val="tx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>
                <a:solidFill>
                  <a:schemeClr val="tx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Název a číslo materiálu:</a:t>
            </a:r>
            <a:br>
              <a:rPr lang="cs-CZ" sz="2000">
                <a:solidFill>
                  <a:schemeClr val="tx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>
                <a:solidFill>
                  <a:schemeClr val="tx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VY_52_INOVACE_11/III.SADA</a:t>
            </a:r>
            <a:endParaRPr lang="cs-CZ" sz="200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669925" y="2492375"/>
            <a:ext cx="7772400" cy="11318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: Prezentace je určena pro žáky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8.ročníku,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slouží k výkladu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učiva Voda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Období: září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–prosinec 2011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8625" y="51577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dirty="0" smtClean="0"/>
              <a:t>VODA</a:t>
            </a:r>
            <a:endParaRPr lang="cs-CZ" sz="8800" b="1" dirty="0"/>
          </a:p>
        </p:txBody>
      </p:sp>
      <p:pic>
        <p:nvPicPr>
          <p:cNvPr id="1026" name="Picture 2" descr="C:\Documents and Settings\Mami\Local Settings\Temporary Internet Files\Content.IE5\CTI9E9AH\MP90041008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>
          <a:xfrm>
            <a:off x="1176201" y="1600200"/>
            <a:ext cx="6791597" cy="4525963"/>
          </a:xfrm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339850"/>
          </a:xfrm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/>
              <a:t>Obsah</a:t>
            </a:r>
            <a:endParaRPr lang="cs-CZ" sz="6000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Vzorec a model molekuly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Základní vlastnosti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Koloběh vody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Zajímavosti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Úkoly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Zdroje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657350"/>
          </a:xfrm>
          <a:ln w="57150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Model molekuly vody a vzorec vody</a:t>
            </a:r>
            <a:endParaRPr lang="cs-CZ" sz="4800" b="1" dirty="0"/>
          </a:p>
        </p:txBody>
      </p:sp>
      <p:sp>
        <p:nvSpPr>
          <p:cNvPr id="17410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8200" y="1916113"/>
            <a:ext cx="4041775" cy="1296987"/>
          </a:xfrm>
        </p:spPr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Vzorec vody je:</a:t>
            </a:r>
          </a:p>
        </p:txBody>
      </p:sp>
      <p:sp>
        <p:nvSpPr>
          <p:cNvPr id="17411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468313" y="2205038"/>
            <a:ext cx="4040187" cy="4352925"/>
          </a:xfrm>
        </p:spPr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Molekula vody se skládá ze 2 atomů vodíku a 1 atomu kyslíku.</a:t>
            </a: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859338" y="3789363"/>
            <a:ext cx="3889375" cy="1655762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b="1" dirty="0">
                <a:solidFill>
                  <a:schemeClr val="tx2">
                    <a:lumMod val="75000"/>
                  </a:schemeClr>
                </a:solidFill>
              </a:rPr>
              <a:t>H</a:t>
            </a:r>
            <a:r>
              <a:rPr lang="cs-CZ" sz="9600" b="1" baseline="-25000" dirty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9600" b="1" dirty="0">
                <a:solidFill>
                  <a:schemeClr val="tx2">
                    <a:lumMod val="75000"/>
                  </a:schemeClr>
                </a:solidFill>
              </a:rPr>
              <a:t>O</a:t>
            </a:r>
            <a:endParaRPr lang="cs-CZ" sz="9600" dirty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1476375" y="4292600"/>
            <a:ext cx="1439863" cy="12969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</a:t>
            </a:r>
          </a:p>
        </p:txBody>
      </p:sp>
      <p:sp>
        <p:nvSpPr>
          <p:cNvPr id="3" name="Ovál 2"/>
          <p:cNvSpPr/>
          <p:nvPr/>
        </p:nvSpPr>
        <p:spPr>
          <a:xfrm>
            <a:off x="2433638" y="5084763"/>
            <a:ext cx="769937" cy="7207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5" name="Ovál 4"/>
          <p:cNvSpPr/>
          <p:nvPr/>
        </p:nvSpPr>
        <p:spPr>
          <a:xfrm>
            <a:off x="1222375" y="5084763"/>
            <a:ext cx="792163" cy="7207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H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339850"/>
          </a:xfrm>
          <a:ln w="57150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Vlastnosti</a:t>
            </a:r>
            <a:r>
              <a:rPr lang="cs-CZ" dirty="0" smtClean="0"/>
              <a:t> </a:t>
            </a:r>
            <a:r>
              <a:rPr lang="cs-CZ" b="1" dirty="0" smtClean="0"/>
              <a:t>vody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Při teplotě 20°C a normálním tlaku (101325 Pa) je voda: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rgbClr val="7030A0"/>
                </a:solidFill>
              </a:rPr>
              <a:t>b</a:t>
            </a:r>
            <a:r>
              <a:rPr lang="cs-CZ" b="1" dirty="0" smtClean="0">
                <a:solidFill>
                  <a:srgbClr val="7030A0"/>
                </a:solidFill>
              </a:rPr>
              <a:t>ezbarvá a čirá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rgbClr val="7030A0"/>
                </a:solidFill>
              </a:rPr>
              <a:t>b</a:t>
            </a:r>
            <a:r>
              <a:rPr lang="cs-CZ" b="1" dirty="0" smtClean="0">
                <a:solidFill>
                  <a:srgbClr val="7030A0"/>
                </a:solidFill>
              </a:rPr>
              <a:t>ez zápachu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rgbClr val="7030A0"/>
                </a:solidFill>
              </a:rPr>
              <a:t>m</a:t>
            </a:r>
            <a:r>
              <a:rPr lang="cs-CZ" b="1" dirty="0" smtClean="0">
                <a:solidFill>
                  <a:srgbClr val="7030A0"/>
                </a:solidFill>
              </a:rPr>
              <a:t>á pH 7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Teplota tání  je 0°C.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Teplota varu je 100°C.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8435" name="Picture 2" descr="C:\Documents and Settings\Mami\Local Settings\Temporary Internet Files\Content.IE5\Q8LD47UA\MP90044478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2205038"/>
            <a:ext cx="3313113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339850"/>
          </a:xfrm>
          <a:ln w="57150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Skupenství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0655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u="sng" dirty="0">
                <a:solidFill>
                  <a:schemeClr val="bg2">
                    <a:lumMod val="25000"/>
                  </a:schemeClr>
                </a:solidFill>
              </a:rPr>
              <a:t>Voda</a:t>
            </a: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 se na Zemi vyskytuje ve </a:t>
            </a:r>
            <a:r>
              <a:rPr lang="cs-CZ" b="1" u="sng" dirty="0">
                <a:solidFill>
                  <a:schemeClr val="bg2">
                    <a:lumMod val="25000"/>
                  </a:schemeClr>
                </a:solidFill>
              </a:rPr>
              <a:t>třech skupenstvích</a:t>
            </a: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</a:rPr>
              <a:t>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rgbClr val="7030A0"/>
                </a:solidFill>
              </a:rPr>
              <a:t>-pevném (led)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rgbClr val="7030A0"/>
                </a:solidFill>
              </a:rPr>
              <a:t>-kapalném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>
                <a:solidFill>
                  <a:srgbClr val="7030A0"/>
                </a:solidFill>
              </a:rPr>
              <a:t>-plynném ( vodní pára)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5795963" y="266700"/>
            <a:ext cx="3119437" cy="2514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Sněhové vločky se vyznačují pravidelnou šestičlennou stavbou.</a:t>
            </a:r>
            <a:endParaRPr lang="cs-CZ" dirty="0"/>
          </a:p>
        </p:txBody>
      </p:sp>
      <p:sp>
        <p:nvSpPr>
          <p:cNvPr id="20482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5907088" y="3357563"/>
            <a:ext cx="3008312" cy="2768600"/>
          </a:xfrm>
        </p:spPr>
        <p:txBody>
          <a:bodyPr/>
          <a:lstStyle/>
          <a:p>
            <a:r>
              <a:rPr lang="cs-CZ" sz="2400" b="1" smtClean="0">
                <a:solidFill>
                  <a:srgbClr val="7030A0"/>
                </a:solidFill>
              </a:rPr>
              <a:t>Je známo asi 80 typů sněhových vloček.</a:t>
            </a:r>
          </a:p>
        </p:txBody>
      </p:sp>
      <p:pic>
        <p:nvPicPr>
          <p:cNvPr id="20483" name="Picture 2" descr="C:\Documents and Settings\Mami\Local Settings\Temporary Internet Files\Content.IE5\OP2L6N8H\MP900425230[2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9138" y="704850"/>
            <a:ext cx="4995862" cy="49895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339850"/>
          </a:xfrm>
          <a:ln w="57150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Koloběh</a:t>
            </a:r>
            <a:r>
              <a:rPr lang="cs-CZ" sz="4400" dirty="0" smtClean="0"/>
              <a:t> </a:t>
            </a:r>
            <a:r>
              <a:rPr lang="cs-CZ" sz="4400" b="1" dirty="0" smtClean="0"/>
              <a:t>vody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Koloběh vody je stálý oběh povrchové a podzemní vody doprovázený změnami skupenství.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098" name="Picture 2" descr="C:\Documents and Settings\Mami\Local Settings\Temporary Internet Files\Content.IE5\CTI9E9AH\MC9002788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51720" y="2708920"/>
            <a:ext cx="4824536" cy="3312368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lin ang="0" scaled="1"/>
            <a:tileRect/>
          </a:gradFill>
          <a:ln w="57150">
            <a:solidFill>
              <a:srgbClr val="FF99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339850"/>
          </a:xfrm>
          <a:ln w="57150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/>
              <a:t>Zajímavosti</a:t>
            </a:r>
            <a:endParaRPr lang="cs-CZ" sz="48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365125" y="1600200"/>
            <a:ext cx="4041775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b="1" smtClean="0">
                <a:solidFill>
                  <a:schemeClr val="tx2"/>
                </a:solidFill>
              </a:rPr>
              <a:t>Každý osmý člověk </a:t>
            </a:r>
            <a:r>
              <a:rPr lang="cs-CZ" b="1" smtClean="0">
                <a:solidFill>
                  <a:schemeClr val="tx2"/>
                </a:solidFill>
                <a:latin typeface="Arial" charset="0"/>
              </a:rPr>
              <a:t>                </a:t>
            </a:r>
            <a:r>
              <a:rPr lang="cs-CZ" b="1" smtClean="0">
                <a:solidFill>
                  <a:schemeClr val="tx2"/>
                </a:solidFill>
              </a:rPr>
              <a:t>na zeměkouli nemá přístup k nezávadné vodě.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b="1" smtClean="0">
                <a:solidFill>
                  <a:schemeClr val="tx2"/>
                </a:solidFill>
              </a:rPr>
              <a:t>Tíha čínské přehrady Tři soutěsky vychýlí zemskou osu téměř </a:t>
            </a:r>
            <a:r>
              <a:rPr lang="cs-CZ" b="1" smtClean="0">
                <a:solidFill>
                  <a:schemeClr val="tx2"/>
                </a:solidFill>
                <a:latin typeface="Arial" charset="0"/>
              </a:rPr>
              <a:t>                 </a:t>
            </a:r>
            <a:r>
              <a:rPr lang="cs-CZ" b="1" smtClean="0">
                <a:solidFill>
                  <a:schemeClr val="tx2"/>
                </a:solidFill>
              </a:rPr>
              <a:t>o 2,5cm.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b="1" smtClean="0">
                <a:solidFill>
                  <a:schemeClr val="tx2"/>
                </a:solidFill>
              </a:rPr>
              <a:t>Kvůli stavbám přehrad bylo na světě přestěhováno celkem asi 80 miliónů lidí.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b="1" smtClean="0">
              <a:solidFill>
                <a:schemeClr val="tx2"/>
              </a:solidFill>
            </a:endParaRPr>
          </a:p>
        </p:txBody>
      </p:sp>
      <p:sp>
        <p:nvSpPr>
          <p:cNvPr id="22531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2532" name="Picture 5" descr="C:\Documents and Settings\Mami\Local Settings\Temporary Internet Files\Content.IE5\Q8LD47UA\MC9001045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773238"/>
            <a:ext cx="3816350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4" descr="C:\Documents and Settings\Mami\Local Settings\Temporary Internet Files\Content.IE5\Y50P6V43\MP90040886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1587037">
            <a:off x="5402263" y="3171825"/>
            <a:ext cx="2808287" cy="3097213"/>
          </a:xfrm>
          <a:prstGeom prst="rect">
            <a:avLst/>
          </a:prstGeom>
          <a:noFill/>
          <a:ln w="28575">
            <a:solidFill>
              <a:srgbClr val="FF9900"/>
            </a:solidFill>
            <a:miter lim="800000"/>
            <a:headEnd/>
            <a:tailEnd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907088" y="266700"/>
            <a:ext cx="3008312" cy="2095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719138" y="273050"/>
            <a:ext cx="4995862" cy="5853113"/>
          </a:xfrm>
          <a:ln w="28575"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smtClean="0">
                <a:solidFill>
                  <a:srgbClr val="06436B"/>
                </a:solidFill>
              </a:rPr>
              <a:t>Dvě třetiny z celkové roční spotřeby vody použije lidstvo na pěstování plodin, chov dobytky a výrobu potravin.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smtClean="0">
                <a:solidFill>
                  <a:srgbClr val="06436B"/>
                </a:solidFill>
              </a:rPr>
              <a:t>Na vyprodukování 1kg hovězího masa je třeba 15 497 litrů vody.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smtClean="0">
                <a:solidFill>
                  <a:srgbClr val="06436B"/>
                </a:solidFill>
              </a:rPr>
              <a:t>Na 1kg párků je třeba </a:t>
            </a:r>
            <a:r>
              <a:rPr lang="cs-CZ" sz="2800" b="1" smtClean="0">
                <a:solidFill>
                  <a:srgbClr val="06436B"/>
                </a:solidFill>
                <a:latin typeface="Arial" charset="0"/>
              </a:rPr>
              <a:t>              </a:t>
            </a:r>
            <a:r>
              <a:rPr lang="cs-CZ" sz="2800" b="1" smtClean="0">
                <a:solidFill>
                  <a:srgbClr val="06436B"/>
                </a:solidFill>
              </a:rPr>
              <a:t>11 535 l vody </a:t>
            </a:r>
            <a:r>
              <a:rPr lang="cs-CZ" sz="2800" b="1" smtClean="0">
                <a:solidFill>
                  <a:srgbClr val="06436B"/>
                </a:solidFill>
                <a:latin typeface="Arial" charset="0"/>
              </a:rPr>
              <a:t>                              </a:t>
            </a:r>
            <a:r>
              <a:rPr lang="cs-CZ" sz="2800" b="1" smtClean="0">
                <a:solidFill>
                  <a:srgbClr val="06436B"/>
                </a:solidFill>
              </a:rPr>
              <a:t>a na 1 hamburger je potřeba 2400 litrů vody.</a:t>
            </a:r>
          </a:p>
        </p:txBody>
      </p:sp>
      <p:sp>
        <p:nvSpPr>
          <p:cNvPr id="23556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5907088" y="2438400"/>
            <a:ext cx="3008312" cy="3687763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3557" name="Picture 2" descr="C:\Documents and Settings\Mami\Local Settings\Temporary Internet Files\Content.IE5\H8Y5E3ZC\MP90043877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174167">
            <a:off x="5808663" y="644525"/>
            <a:ext cx="2860675" cy="2489200"/>
          </a:xfrm>
          <a:prstGeom prst="rect">
            <a:avLst/>
          </a:prstGeom>
          <a:noFill/>
          <a:ln w="28575">
            <a:solidFill>
              <a:srgbClr val="FF99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1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557338"/>
            <a:ext cx="8064500" cy="5111750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51847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Za pomoci internetu a učebnice vypracujte tyto úkoly: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>
                <a:solidFill>
                  <a:srgbClr val="FFC000"/>
                </a:solidFill>
              </a:rPr>
              <a:t>   </a:t>
            </a:r>
            <a:r>
              <a:rPr lang="cs-CZ" sz="2800" b="1" dirty="0" smtClean="0">
                <a:solidFill>
                  <a:srgbClr val="C00000"/>
                </a:solidFill>
              </a:rPr>
              <a:t>jak se rozděluje voda podle obsahu solí?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  jak se rozděluje voda podle obsahu nečistot?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  jak se získává sladká voda odsolováním?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  nakreslete jednoduché schéma čistírny odpadních vod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>
                <a:solidFill>
                  <a:srgbClr val="C00000"/>
                </a:solidFill>
              </a:rPr>
              <a:t> </a:t>
            </a:r>
            <a:r>
              <a:rPr lang="cs-CZ" sz="2600" b="1" dirty="0" smtClean="0">
                <a:solidFill>
                  <a:srgbClr val="C00000"/>
                </a:solidFill>
              </a:rPr>
              <a:t>  nakreslete obrázek koloběhu vody v přírodě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49275"/>
            <a:ext cx="8229600" cy="10080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bg2">
                    <a:lumMod val="25000"/>
                  </a:schemeClr>
                </a:solidFill>
              </a:rPr>
              <a:t>1.Molekula vody se skládá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2060"/>
                </a:solidFill>
              </a:rPr>
              <a:t>A) z 1 atomu kyslíku a ze 2 atomů vodíku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00206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2060"/>
                </a:solidFill>
              </a:rPr>
              <a:t>B) ze 2 atomů kyslíku a 2 atomů vodíku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00206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2060"/>
                </a:solidFill>
              </a:rPr>
              <a:t>C) ze 3 atomů kyslíku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00206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2060"/>
                </a:solidFill>
              </a:rPr>
              <a:t>D) ze 2 atomů kyslíku a 1 atomu vodíku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6948488" y="1844675"/>
            <a:ext cx="1800225" cy="10795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u="sng" dirty="0" smtClean="0"/>
              <a:t>2. Voda se podle obsahu nečistot dělí na: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375" y="1603375"/>
            <a:ext cx="822960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2060"/>
                </a:solidFill>
              </a:rPr>
              <a:t>A) špinavou a čistou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00206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2060"/>
                </a:solidFill>
              </a:rPr>
              <a:t>B) na měkkou, tvrdou a minerální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00206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2060"/>
                </a:solidFill>
              </a:rPr>
              <a:t>C) pitnou, užitkovou a odpadní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00206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2060"/>
                </a:solidFill>
              </a:rPr>
              <a:t>D) destilovanou, pitnou a vyčištěnou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</a:rPr>
              <a:t>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6011863" y="3141663"/>
            <a:ext cx="2282825" cy="10795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správně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smtClean="0">
                <a:solidFill>
                  <a:srgbClr val="0B87D6"/>
                </a:solidFill>
              </a:rPr>
              <a:t>Obrázky a fotografie z </a:t>
            </a:r>
            <a:r>
              <a:rPr lang="cs-CZ" b="1" smtClean="0">
                <a:solidFill>
                  <a:srgbClr val="0B87D6"/>
                </a:solidFill>
                <a:hlinkClick r:id="rId2"/>
              </a:rPr>
              <a:t>www.</a:t>
            </a:r>
            <a:r>
              <a:rPr lang="cs-CZ" b="1" smtClean="0">
                <a:solidFill>
                  <a:srgbClr val="0B87D6"/>
                </a:solidFill>
                <a:latin typeface="Arial" charset="0"/>
                <a:hlinkClick r:id="rId2"/>
              </a:rPr>
              <a:t>o</a:t>
            </a:r>
            <a:r>
              <a:rPr lang="cs-CZ" b="1" smtClean="0">
                <a:solidFill>
                  <a:srgbClr val="0B87D6"/>
                </a:solidFill>
                <a:hlinkClick r:id="rId2"/>
              </a:rPr>
              <a:t>ffice</a:t>
            </a:r>
            <a:r>
              <a:rPr lang="cs-CZ" b="1" smtClean="0">
                <a:solidFill>
                  <a:srgbClr val="0B87D6"/>
                </a:solidFill>
                <a:latin typeface="Arial" charset="0"/>
              </a:rPr>
              <a:t>.microsoft.</a:t>
            </a:r>
            <a:r>
              <a:rPr lang="cs-CZ" b="1" smtClean="0">
                <a:solidFill>
                  <a:srgbClr val="0B87D6"/>
                </a:solidFill>
              </a:rPr>
              <a:t>com</a:t>
            </a:r>
          </a:p>
          <a:p>
            <a:r>
              <a:rPr lang="cs-CZ" b="1" i="1" smtClean="0">
                <a:solidFill>
                  <a:srgbClr val="0B87D6"/>
                </a:solidFill>
              </a:rPr>
              <a:t>Encyklopedie vědy : velká dětská encyklopedie</a:t>
            </a:r>
            <a:r>
              <a:rPr lang="cs-CZ" b="1" smtClean="0">
                <a:solidFill>
                  <a:srgbClr val="0B87D6"/>
                </a:solidFill>
              </a:rPr>
              <a:t>. první. Praha : Slovart, 1996. 448 s. ISBN 80-85871-83-1.</a:t>
            </a:r>
          </a:p>
          <a:p>
            <a:r>
              <a:rPr lang="cs-CZ" b="1" smtClean="0">
                <a:solidFill>
                  <a:srgbClr val="0B87D6"/>
                </a:solidFill>
              </a:rPr>
              <a:t>Citováno: 5.11.2011</a:t>
            </a:r>
          </a:p>
          <a:p>
            <a:endParaRPr lang="cs-CZ" b="1" smtClean="0">
              <a:solidFill>
                <a:srgbClr val="0B87D6"/>
              </a:solidFill>
            </a:endParaRPr>
          </a:p>
          <a:p>
            <a:endParaRPr lang="cs-CZ" b="1" smtClean="0">
              <a:solidFill>
                <a:srgbClr val="0B87D6"/>
              </a:solidFill>
            </a:endParaRPr>
          </a:p>
          <a:p>
            <a:endParaRPr lang="cs-CZ" b="1" smtClean="0">
              <a:solidFill>
                <a:srgbClr val="0B87D6"/>
              </a:solidFill>
            </a:endParaRPr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8625" y="48688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297</TotalTime>
  <Words>360</Words>
  <Application>Microsoft Office PowerPoint</Application>
  <PresentationFormat>On-screen Show (4:3)</PresentationFormat>
  <Paragraphs>81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22" baseType="lpstr">
      <vt:lpstr>Palatino Linotype</vt:lpstr>
      <vt:lpstr>Arial</vt:lpstr>
      <vt:lpstr>Century Gothic</vt:lpstr>
      <vt:lpstr>Courier New</vt:lpstr>
      <vt:lpstr>Calibri</vt:lpstr>
      <vt:lpstr>Wingdings</vt:lpstr>
      <vt:lpstr>Exekutivní</vt:lpstr>
      <vt:lpstr>Exekutivní</vt:lpstr>
      <vt:lpstr>Název školy: ZŠ Varnsdorf, Edisonova 2821, okres Děčín, příspěvková organizace Člověk a příroda, Chemie, Voda Autor: Ing. Světlana Hřibalová Název a číslo materiálu: VY_52_INOVACE_11/III.SADA</vt:lpstr>
      <vt:lpstr>VODA</vt:lpstr>
      <vt:lpstr>Obsah</vt:lpstr>
      <vt:lpstr>Model molekuly vody a vzorec vody</vt:lpstr>
      <vt:lpstr>Vlastnosti vody</vt:lpstr>
      <vt:lpstr>Skupenství vody</vt:lpstr>
      <vt:lpstr>Sněhové vločky se vyznačují pravidelnou šestičlennou stavbou.</vt:lpstr>
      <vt:lpstr>Koloběh vody</vt:lpstr>
      <vt:lpstr>Zajímavosti</vt:lpstr>
      <vt:lpstr>Snímek 10</vt:lpstr>
      <vt:lpstr>Úkoly</vt:lpstr>
      <vt:lpstr>Test</vt:lpstr>
      <vt:lpstr>2. Voda se podle obsahu nečistot dělí na: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Mami</dc:creator>
  <cp:lastModifiedBy>DUM</cp:lastModifiedBy>
  <cp:revision>37</cp:revision>
  <dcterms:created xsi:type="dcterms:W3CDTF">2011-08-25T11:18:34Z</dcterms:created>
  <dcterms:modified xsi:type="dcterms:W3CDTF">2012-05-16T15:21:08Z</dcterms:modified>
</cp:coreProperties>
</file>