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9B90711-1561-43E6-8C91-0978852D1864}" type="datetimeFigureOut">
              <a:rPr lang="cs-CZ"/>
              <a:pPr>
                <a:defRPr/>
              </a:pPr>
              <a:t>16.5.2012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45A1259-4040-4FC4-A9B0-6A9B787BD7E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6753587-664D-43A5-B2A3-90731C6429B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B04C01-2886-4653-9E28-9DCD57F0CA9D}" type="datetimeFigureOut">
              <a:rPr lang="cs-CZ"/>
              <a:pPr>
                <a:defRPr/>
              </a:pPr>
              <a:t>16.5.2012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800ADA-6C61-4650-AC28-53712A5B1E5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59E976-D3B8-4DE7-8B78-48FC4DFE6468}" type="datetimeFigureOut">
              <a:rPr lang="cs-CZ"/>
              <a:pPr>
                <a:defRPr/>
              </a:pPr>
              <a:t>16.5.2012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5862D9-6D6B-41AD-A54A-173F0EEA1A7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444487-27A4-43D2-B0C3-7E4B34C66A42}" type="datetimeFigureOut">
              <a:rPr lang="cs-CZ"/>
              <a:pPr>
                <a:defRPr/>
              </a:pPr>
              <a:t>16.5.2012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AF476-13B7-4916-B7E0-7C00575F17A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793C28-BD80-4611-9B98-AC64B8693A3B}" type="datetimeFigureOut">
              <a:rPr lang="cs-CZ"/>
              <a:pPr>
                <a:defRPr/>
              </a:pPr>
              <a:t>16.5.2012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3CA7F-9134-44C7-B938-50D3D606250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4E37E-8429-4E25-B067-88D2834A430F}" type="datetimeFigureOut">
              <a:rPr lang="cs-CZ"/>
              <a:pPr>
                <a:defRPr/>
              </a:pPr>
              <a:t>16.5.2012</a:t>
            </a:fld>
            <a:endParaRPr lang="cs-CZ" dirty="0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066D8D-5F04-445F-8967-93FD4381324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15246-9FF7-462B-A8DC-376861F1777E}" type="datetimeFigureOut">
              <a:rPr lang="cs-CZ"/>
              <a:pPr>
                <a:defRPr/>
              </a:pPr>
              <a:t>16.5.2012</a:t>
            </a:fld>
            <a:endParaRPr lang="cs-CZ" dirty="0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5C112A-AFDD-42B7-AF2D-018BB76448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D49CAB-F726-46FD-AD3E-6A9855FFC224}" type="datetimeFigureOut">
              <a:rPr lang="cs-CZ"/>
              <a:pPr>
                <a:defRPr/>
              </a:pPr>
              <a:t>16.5.2012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DA0CA-F5DE-40B4-8EE6-0A31A6CA37A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0B1EA7-533F-47BF-A393-A1D5B8149ECC}" type="datetimeFigureOut">
              <a:rPr lang="cs-CZ"/>
              <a:pPr>
                <a:defRPr/>
              </a:pPr>
              <a:t>16.5.2012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3EDBA2-B2A7-4792-916A-25D2A604192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dirty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8450C9-5868-4B22-815E-96BC5EE2953C}" type="datetimeFigureOut">
              <a:rPr lang="cs-CZ"/>
              <a:pPr>
                <a:defRPr/>
              </a:pPr>
              <a:t>16.5.2012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F7CCFF-48A6-4A3A-B293-D8F497E377B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36222E-3B77-4D58-8586-9A36060987E0}" type="datetimeFigureOut">
              <a:rPr lang="cs-CZ"/>
              <a:pPr>
                <a:defRPr/>
              </a:pPr>
              <a:t>16.5.2012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E1DAB6-F089-4564-8C9A-8F2BED3444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2747A1-3150-45FE-8C56-367533B5C7F4}" type="datetimeFigureOut">
              <a:rPr lang="cs-CZ"/>
              <a:pPr>
                <a:defRPr/>
              </a:pPr>
              <a:t>16.5.2012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3706FE-8392-4950-A01B-8E9795A9293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CF18E87-8378-4616-B583-4CDADE0591E9}" type="datetimeFigureOut">
              <a:rPr lang="cs-CZ"/>
              <a:pPr>
                <a:defRPr/>
              </a:pPr>
              <a:t>16.5.2012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dirty="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B040D8F-0F37-447D-BCA7-E50325E47F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7" r:id="rId1"/>
    <p:sldLayoutId id="2147483766" r:id="rId2"/>
    <p:sldLayoutId id="2147483768" r:id="rId3"/>
    <p:sldLayoutId id="2147483765" r:id="rId4"/>
    <p:sldLayoutId id="2147483764" r:id="rId5"/>
    <p:sldLayoutId id="2147483763" r:id="rId6"/>
    <p:sldLayoutId id="2147483762" r:id="rId7"/>
    <p:sldLayoutId id="2147483761" r:id="rId8"/>
    <p:sldLayoutId id="2147483760" r:id="rId9"/>
    <p:sldLayoutId id="2147483759" r:id="rId10"/>
    <p:sldLayoutId id="2147483758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fontAlgn="base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476672"/>
            <a:ext cx="8229600" cy="2376264"/>
          </a:xfrm>
          <a:solidFill>
            <a:schemeClr val="bg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b="0" dirty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000" b="0" dirty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Člověk a příroda, </a:t>
            </a:r>
            <a:r>
              <a:rPr lang="cs-CZ" sz="2000" b="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chemie, galvanické články, akumulátory, elektrolýza</a:t>
            </a:r>
            <a:r>
              <a:rPr lang="cs-CZ" sz="2000" b="0" dirty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Autor: Ing. Světlana Hřibalová</a:t>
            </a:r>
            <a:br>
              <a:rPr lang="cs-CZ" sz="2000" b="0" dirty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Název a číslo materiálu:</a:t>
            </a:r>
            <a:r>
              <a:rPr lang="cs-CZ" sz="2000" b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VY_52_INOVACE_12/III.SADA</a:t>
            </a:r>
            <a:endParaRPr lang="cs-CZ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332163"/>
            <a:ext cx="6400800" cy="1320800"/>
          </a:xfrm>
          <a:solidFill>
            <a:schemeClr val="bg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22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sz="22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: Prezentace je určena pro žáky 9.ročníku, slouží k výkladu </a:t>
            </a:r>
            <a:r>
              <a:rPr lang="cs-CZ" sz="2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učiva Elektrochemie  </a:t>
            </a:r>
            <a:endParaRPr lang="cs-CZ" sz="22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22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Období: září </a:t>
            </a:r>
            <a:r>
              <a:rPr lang="cs-CZ" sz="2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prosinec 2011</a:t>
            </a:r>
            <a:endParaRPr lang="cs-CZ" sz="22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cs-CZ" sz="2200" dirty="0"/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8625" y="51577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>
                <a:solidFill>
                  <a:srgbClr val="FFFF00"/>
                </a:solidFill>
              </a:rPr>
              <a:t>Galvanický článek – suchý článek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solidFill>
            <a:schemeClr val="accent6">
              <a:lumMod val="50000"/>
            </a:schemeClr>
          </a:solidFill>
        </p:spPr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/>
              <a:t>Italský profesor </a:t>
            </a:r>
            <a:r>
              <a:rPr lang="cs-CZ" u="sng" dirty="0" err="1" smtClean="0">
                <a:solidFill>
                  <a:srgbClr val="FFFF00"/>
                </a:solidFill>
              </a:rPr>
              <a:t>Luigi</a:t>
            </a:r>
            <a:r>
              <a:rPr lang="cs-CZ" u="sng" dirty="0" smtClean="0">
                <a:solidFill>
                  <a:srgbClr val="FFFF00"/>
                </a:solidFill>
              </a:rPr>
              <a:t> </a:t>
            </a:r>
            <a:r>
              <a:rPr lang="cs-CZ" u="sng" dirty="0" err="1" smtClean="0">
                <a:solidFill>
                  <a:srgbClr val="FFFF00"/>
                </a:solidFill>
              </a:rPr>
              <a:t>Galvani</a:t>
            </a:r>
            <a:r>
              <a:rPr lang="cs-CZ" dirty="0" smtClean="0"/>
              <a:t> ( 1737 – 1798)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 smtClean="0"/>
              <a:t>Náhodně objevil, že se svaly na  noze  mrtvé žáby při kontaktu se dvěma různými kovy napjaly.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 smtClean="0"/>
              <a:t>Tento jev však mylně vysvětlil.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7" name="Picture 9" descr="C:\Documents and Settings\Mami\Local Settings\Temporary Internet Files\Content.IE5\Y50P6V43\MP9004230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674840" y="2270118"/>
            <a:ext cx="4248291" cy="331236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>
                <a:solidFill>
                  <a:srgbClr val="FFFF00"/>
                </a:solidFill>
              </a:rPr>
              <a:t>Voltův článek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628775"/>
            <a:ext cx="8229600" cy="4708525"/>
          </a:xfrm>
          <a:solidFill>
            <a:schemeClr val="accent6">
              <a:lumMod val="50000"/>
            </a:schemeClr>
          </a:solidFill>
        </p:spPr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/>
              <a:t>Italský hrabě </a:t>
            </a:r>
            <a:r>
              <a:rPr lang="cs-CZ" u="sng" dirty="0" err="1" smtClean="0">
                <a:solidFill>
                  <a:srgbClr val="FFFF00"/>
                </a:solidFill>
              </a:rPr>
              <a:t>Allesandro</a:t>
            </a:r>
            <a:r>
              <a:rPr lang="cs-CZ" u="sng" dirty="0" smtClean="0">
                <a:solidFill>
                  <a:srgbClr val="FFFF00"/>
                </a:solidFill>
              </a:rPr>
              <a:t> Volta  </a:t>
            </a:r>
            <a:r>
              <a:rPr lang="cs-CZ" dirty="0" smtClean="0"/>
              <a:t>(1745 -1827)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 smtClean="0"/>
              <a:t> sestavil první baterii. Skládala se ze zinkových a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 smtClean="0"/>
              <a:t> měděných destiček proložených plstí, která byla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 smtClean="0"/>
              <a:t> namočena ve zředěné kyselině sírové – tzv. 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u="sng" dirty="0" smtClean="0">
                <a:solidFill>
                  <a:srgbClr val="FFFF00"/>
                </a:solidFill>
              </a:rPr>
              <a:t>Voltův</a:t>
            </a:r>
            <a:r>
              <a:rPr lang="cs-CZ" dirty="0" smtClean="0"/>
              <a:t> </a:t>
            </a:r>
            <a:r>
              <a:rPr lang="cs-CZ" u="sng" dirty="0" smtClean="0">
                <a:solidFill>
                  <a:srgbClr val="FFFF00"/>
                </a:solidFill>
              </a:rPr>
              <a:t>sloup</a:t>
            </a:r>
            <a:endParaRPr lang="cs-CZ" u="sng" dirty="0">
              <a:solidFill>
                <a:srgbClr val="FFFF00"/>
              </a:solidFill>
            </a:endParaRPr>
          </a:p>
        </p:txBody>
      </p:sp>
      <p:pic>
        <p:nvPicPr>
          <p:cNvPr id="16387" name="Picture 2" descr="C:\Documents and Settings\Mami\Local Settings\Temporary Internet Files\Content.IE5\OP2L6N8H\MC900233484[2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3800" y="3933825"/>
            <a:ext cx="2589213" cy="1582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err="1" smtClean="0">
                <a:solidFill>
                  <a:srgbClr val="FFFF00"/>
                </a:solidFill>
              </a:rPr>
              <a:t>Zinkouhlíkový</a:t>
            </a:r>
            <a:r>
              <a:rPr lang="cs-CZ" u="sng" dirty="0" smtClean="0">
                <a:solidFill>
                  <a:srgbClr val="FFFF00"/>
                </a:solidFill>
              </a:rPr>
              <a:t> článek- </a:t>
            </a:r>
            <a:r>
              <a:rPr lang="cs-CZ" u="sng" dirty="0" err="1" smtClean="0">
                <a:solidFill>
                  <a:srgbClr val="FFFF00"/>
                </a:solidFill>
              </a:rPr>
              <a:t>Leclancheův</a:t>
            </a:r>
            <a:r>
              <a:rPr lang="cs-CZ" u="sng" dirty="0" smtClean="0">
                <a:solidFill>
                  <a:srgbClr val="FFFF00"/>
                </a:solidFill>
              </a:rPr>
              <a:t/>
            </a:r>
            <a:br>
              <a:rPr lang="cs-CZ" u="sng" dirty="0" smtClean="0">
                <a:solidFill>
                  <a:srgbClr val="FFFF00"/>
                </a:solidFill>
              </a:rPr>
            </a:br>
            <a:r>
              <a:rPr lang="cs-CZ" u="sng" dirty="0" smtClean="0">
                <a:solidFill>
                  <a:srgbClr val="FFFF00"/>
                </a:solidFill>
              </a:rPr>
              <a:t>článek- suchý článek 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773238"/>
            <a:ext cx="8229600" cy="4708525"/>
          </a:xfrm>
          <a:ln w="85725" cmpd="thickThin"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/>
              <a:t>Stavba: </a:t>
            </a:r>
            <a:r>
              <a:rPr lang="cs-CZ" dirty="0" smtClean="0">
                <a:solidFill>
                  <a:srgbClr val="FFFF00"/>
                </a:solidFill>
              </a:rPr>
              <a:t>anoda</a:t>
            </a:r>
            <a:r>
              <a:rPr lang="cs-CZ" dirty="0" smtClean="0"/>
              <a:t>- uhlíková tyčinka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</a:t>
            </a:r>
            <a:r>
              <a:rPr lang="cs-CZ" dirty="0" smtClean="0">
                <a:solidFill>
                  <a:srgbClr val="FFFF00"/>
                </a:solidFill>
              </a:rPr>
              <a:t>katoda</a:t>
            </a:r>
            <a:r>
              <a:rPr lang="cs-CZ" dirty="0" smtClean="0"/>
              <a:t> – zinkový obal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</a:t>
            </a:r>
            <a:r>
              <a:rPr lang="cs-CZ" dirty="0" smtClean="0">
                <a:solidFill>
                  <a:srgbClr val="FFFF00"/>
                </a:solidFill>
              </a:rPr>
              <a:t>elektrolyt</a:t>
            </a:r>
            <a:r>
              <a:rPr lang="cs-CZ" dirty="0" smtClean="0"/>
              <a:t> - pasta z chloridu amonného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 smtClean="0"/>
              <a:t>( salmiaku) a škrobového mazu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směs oxidu manganičitého ( burelu) a tuhy kolem anody zachycuje H</a:t>
            </a:r>
            <a:r>
              <a:rPr lang="cs-CZ" baseline="-25000" dirty="0" smtClean="0"/>
              <a:t>2</a:t>
            </a:r>
            <a:endParaRPr lang="cs-CZ" dirty="0"/>
          </a:p>
        </p:txBody>
      </p:sp>
      <p:pic>
        <p:nvPicPr>
          <p:cNvPr id="17411" name="Picture 2" descr="C:\Documents and Settings\Mami\Local Settings\Temporary Internet Files\Content.IE5\CTI9E9AH\MC90029797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525" y="4724400"/>
            <a:ext cx="1757363" cy="1233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>
                <a:solidFill>
                  <a:srgbClr val="FFFF00"/>
                </a:solidFill>
              </a:rPr>
              <a:t>Olověný akumulátor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60325" cmpd="thinThick"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>
                <a:solidFill>
                  <a:srgbClr val="FFFF00"/>
                </a:solidFill>
              </a:rPr>
              <a:t>Autobaterie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/>
              <a:t>Většina osobních aut má 12V baterii složenou ze 6 článků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/>
              <a:t>Článek tvoří- </a:t>
            </a:r>
            <a:r>
              <a:rPr lang="cs-CZ" dirty="0" smtClean="0">
                <a:solidFill>
                  <a:srgbClr val="FFFF00"/>
                </a:solidFill>
              </a:rPr>
              <a:t>olověné desky – katoda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                         - desky s oxidem </a:t>
            </a:r>
            <a:r>
              <a:rPr lang="cs-CZ" dirty="0" err="1" smtClean="0">
                <a:solidFill>
                  <a:srgbClr val="FFFF00"/>
                </a:solidFill>
              </a:rPr>
              <a:t>olovičitým</a:t>
            </a:r>
            <a:r>
              <a:rPr lang="cs-CZ" dirty="0" smtClean="0">
                <a:solidFill>
                  <a:srgbClr val="FFFF00"/>
                </a:solidFill>
              </a:rPr>
              <a:t> - anoda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                         - zředěná kyselina sírová - elektrolyt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cs-CZ" dirty="0" smtClean="0"/>
          </a:p>
        </p:txBody>
      </p:sp>
      <p:pic>
        <p:nvPicPr>
          <p:cNvPr id="18435" name="Picture 2" descr="C:\Documents and Settings\Mami\Local Settings\Temporary Internet Files\Content.IE5\JZDX29TK\MC90037071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64388" y="4178300"/>
            <a:ext cx="1439862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err="1" smtClean="0">
                <a:solidFill>
                  <a:srgbClr val="FFFF00"/>
                </a:solidFill>
              </a:rPr>
              <a:t>Redox</a:t>
            </a:r>
            <a:r>
              <a:rPr lang="cs-CZ" sz="4000" dirty="0" smtClean="0">
                <a:solidFill>
                  <a:srgbClr val="FFFF00"/>
                </a:solidFill>
              </a:rPr>
              <a:t> děje probíhající v akumulátoru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2276475"/>
            <a:ext cx="8229600" cy="2447925"/>
          </a:xfrm>
          <a:solidFill>
            <a:schemeClr val="accent6">
              <a:lumMod val="50000"/>
            </a:schemeClr>
          </a:solidFill>
          <a:ln w="50800" cmpd="thickThin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b="1" dirty="0" err="1"/>
              <a:t>P</a:t>
            </a:r>
            <a:r>
              <a:rPr lang="cs-CZ" b="1" dirty="0" err="1" smtClean="0"/>
              <a:t>b</a:t>
            </a:r>
            <a:r>
              <a:rPr lang="cs-CZ" b="1" dirty="0" smtClean="0"/>
              <a:t> + PbO</a:t>
            </a:r>
            <a:r>
              <a:rPr lang="cs-CZ" b="1" baseline="-25000" dirty="0" smtClean="0"/>
              <a:t>2</a:t>
            </a:r>
            <a:r>
              <a:rPr lang="cs-CZ" b="1" dirty="0" smtClean="0"/>
              <a:t>  +2 H</a:t>
            </a:r>
            <a:r>
              <a:rPr lang="cs-CZ" b="1" baseline="-25000" dirty="0" smtClean="0"/>
              <a:t>2</a:t>
            </a:r>
            <a:r>
              <a:rPr lang="cs-CZ" b="1" dirty="0" smtClean="0"/>
              <a:t>SO</a:t>
            </a:r>
            <a:r>
              <a:rPr lang="cs-CZ" b="1" baseline="-25000" dirty="0" smtClean="0"/>
              <a:t>4 </a:t>
            </a:r>
            <a:r>
              <a:rPr lang="cs-CZ" b="1" dirty="0" smtClean="0"/>
              <a:t>→ 2PbSO</a:t>
            </a:r>
            <a:r>
              <a:rPr lang="cs-CZ" b="1" baseline="-25000" dirty="0" smtClean="0"/>
              <a:t>4</a:t>
            </a:r>
            <a:r>
              <a:rPr lang="cs-CZ" b="1" dirty="0" smtClean="0"/>
              <a:t> + 2H</a:t>
            </a:r>
            <a:r>
              <a:rPr lang="cs-CZ" b="1" baseline="-25000" dirty="0" smtClean="0"/>
              <a:t>2</a:t>
            </a:r>
            <a:r>
              <a:rPr lang="cs-CZ" b="1" dirty="0" smtClean="0"/>
              <a:t>O -</a:t>
            </a:r>
            <a:r>
              <a:rPr lang="cs-CZ" b="1" dirty="0" smtClean="0">
                <a:solidFill>
                  <a:srgbClr val="FFFF00"/>
                </a:solidFill>
              </a:rPr>
              <a:t>vybíjení</a:t>
            </a:r>
            <a:endParaRPr lang="cs-CZ" b="1" dirty="0">
              <a:solidFill>
                <a:srgbClr val="FFFF00"/>
              </a:solidFill>
            </a:endParaRP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b="1" dirty="0" smtClean="0"/>
              <a:t> 2PbSO</a:t>
            </a:r>
            <a:r>
              <a:rPr lang="cs-CZ" b="1" baseline="-25000" dirty="0" smtClean="0"/>
              <a:t>4 </a:t>
            </a:r>
            <a:r>
              <a:rPr lang="cs-CZ" b="1" dirty="0" smtClean="0"/>
              <a:t>+ 2H</a:t>
            </a:r>
            <a:r>
              <a:rPr lang="cs-CZ" b="1" baseline="-25000" dirty="0" smtClean="0"/>
              <a:t>2</a:t>
            </a:r>
            <a:r>
              <a:rPr lang="cs-CZ" b="1" dirty="0" smtClean="0"/>
              <a:t>O → </a:t>
            </a:r>
            <a:r>
              <a:rPr lang="cs-CZ" b="1" dirty="0" err="1" smtClean="0"/>
              <a:t>Pb</a:t>
            </a:r>
            <a:r>
              <a:rPr lang="cs-CZ" b="1" dirty="0" smtClean="0"/>
              <a:t> + PbO</a:t>
            </a:r>
            <a:r>
              <a:rPr lang="cs-CZ" b="1" baseline="-25000" dirty="0" smtClean="0"/>
              <a:t>2 </a:t>
            </a:r>
            <a:r>
              <a:rPr lang="cs-CZ" b="1" dirty="0" smtClean="0"/>
              <a:t> + 2H</a:t>
            </a:r>
            <a:r>
              <a:rPr lang="cs-CZ" b="1" baseline="-25000" dirty="0" smtClean="0"/>
              <a:t>2</a:t>
            </a:r>
            <a:r>
              <a:rPr lang="cs-CZ" b="1" dirty="0" smtClean="0"/>
              <a:t>SO</a:t>
            </a:r>
            <a:r>
              <a:rPr lang="cs-CZ" b="1" baseline="-25000" dirty="0" smtClean="0"/>
              <a:t>4</a:t>
            </a:r>
            <a:r>
              <a:rPr lang="cs-CZ" b="1" dirty="0" smtClean="0"/>
              <a:t> - </a:t>
            </a:r>
            <a:r>
              <a:rPr lang="cs-CZ" b="1" dirty="0" smtClean="0">
                <a:solidFill>
                  <a:srgbClr val="FFFF00"/>
                </a:solidFill>
              </a:rPr>
              <a:t>nabíjení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  <a:ln w="38100">
            <a:solidFill>
              <a:srgbClr val="FFFF00"/>
            </a:solidFill>
          </a:ln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Kontrolní otázky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 smtClean="0"/>
              <a:t>1.K čemu složí elektrolyt?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i="1" dirty="0" smtClean="0">
                <a:solidFill>
                  <a:srgbClr val="FFFF00"/>
                </a:solidFill>
              </a:rPr>
              <a:t>K vodivému propojení elektrod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 smtClean="0"/>
              <a:t>2.Katoda je?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i="1" dirty="0" smtClean="0">
                <a:solidFill>
                  <a:srgbClr val="FFFF00"/>
                </a:solidFill>
              </a:rPr>
              <a:t>Záporná elektroda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 smtClean="0"/>
              <a:t>3.Anionty jsou?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i="1" dirty="0" smtClean="0">
                <a:solidFill>
                  <a:srgbClr val="FFFF00"/>
                </a:solidFill>
              </a:rPr>
              <a:t>Záporné ionty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 smtClean="0"/>
              <a:t>4. Proč je možné hustoměrem určit stupeň vybití autobaterie?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i="1" dirty="0" smtClean="0">
                <a:solidFill>
                  <a:srgbClr val="FFFF00"/>
                </a:solidFill>
              </a:rPr>
              <a:t>Protože při vybíjení baterie vzniká voda, kyselina se ředí, má tedy nižší hustotu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>
                <a:solidFill>
                  <a:srgbClr val="FFFF00"/>
                </a:solidFill>
              </a:rPr>
              <a:t>Elektrolýza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50000"/>
            </a:schemeClr>
          </a:solidFill>
        </p:spPr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3600" dirty="0" err="1" smtClean="0"/>
              <a:t>Redox</a:t>
            </a:r>
            <a:r>
              <a:rPr lang="cs-CZ" sz="3600" dirty="0"/>
              <a:t>-</a:t>
            </a:r>
            <a:r>
              <a:rPr lang="cs-CZ" sz="3600" dirty="0" smtClean="0"/>
              <a:t>děje, které probíhají při průchodu stejnosměrného elektrického proudu roztokem nebo taveninou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FFFF00"/>
                </a:solidFill>
              </a:rPr>
              <a:t>Průmyslové využití elektrolýzy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Výroba hliníku z bauxitu</a:t>
            </a:r>
          </a:p>
          <a:p>
            <a:r>
              <a:rPr lang="cs-CZ" smtClean="0"/>
              <a:t>Čištění mědi ( tzv. elektrorafinace)</a:t>
            </a:r>
          </a:p>
          <a:p>
            <a:r>
              <a:rPr lang="cs-CZ" smtClean="0"/>
              <a:t>Výroba hydroxidu sodného z roztoku soli</a:t>
            </a:r>
          </a:p>
          <a:p>
            <a:r>
              <a:rPr lang="cs-CZ" smtClean="0"/>
              <a:t>Výroba sodíku a chloru z taveniny chloridu sodného</a:t>
            </a:r>
          </a:p>
          <a:p>
            <a:r>
              <a:rPr lang="cs-CZ" smtClean="0"/>
              <a:t>Elektrolytické pokovování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solidFill>
            <a:schemeClr val="accent6">
              <a:lumMod val="50000"/>
            </a:schemeClr>
          </a:solidFill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Zdroje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smtClean="0"/>
              <a:t>Obrázky na snímcích 2,3,4,5 z galerie </a:t>
            </a:r>
            <a:r>
              <a:rPr lang="cs-CZ" sz="2400" smtClean="0">
                <a:latin typeface="Calibri" pitchFamily="34" charset="0"/>
                <a:hlinkClick r:id="rId2"/>
              </a:rPr>
              <a:t>www.Office.microsoft.com</a:t>
            </a:r>
            <a:endParaRPr lang="cs-CZ" sz="2400" smtClean="0">
              <a:latin typeface="Calibri" pitchFamily="34" charset="0"/>
            </a:endParaRPr>
          </a:p>
          <a:p>
            <a:r>
              <a:rPr lang="cs-CZ" sz="2400" b="1" i="1" smtClean="0"/>
              <a:t>Encyklopedie vědy : velká dětská encyklopedie</a:t>
            </a:r>
            <a:r>
              <a:rPr lang="cs-CZ" sz="2400" b="1" smtClean="0"/>
              <a:t>. první. Praha : Slovart, 1996. 448 s. ISBN 80-85871-83-1.</a:t>
            </a:r>
          </a:p>
          <a:p>
            <a:r>
              <a:rPr lang="cs-CZ" sz="2400" smtClean="0"/>
              <a:t>HONZA, Jaroslav; MAREČEK, Aleš. </a:t>
            </a:r>
            <a:r>
              <a:rPr lang="cs-CZ" sz="2400" i="1" smtClean="0"/>
              <a:t>Chemie pro čtyřletá gymnázia : 2.díl</a:t>
            </a:r>
            <a:r>
              <a:rPr lang="cs-CZ" sz="2400" smtClean="0"/>
              <a:t>. 3. přepracované. Olomouc : Nakladatelství Olomouc s.r.o., 2002. 227 s. ISBN 80-7182-141-1.</a:t>
            </a:r>
          </a:p>
          <a:p>
            <a:r>
              <a:rPr lang="cs-CZ" sz="2400" smtClean="0"/>
              <a:t>Citováno 8.11.2011</a:t>
            </a:r>
          </a:p>
          <a:p>
            <a:pPr>
              <a:buFont typeface="Wingdings 2" pitchFamily="18" charset="2"/>
              <a:buNone/>
            </a:pPr>
            <a:endParaRPr lang="cs-CZ" sz="2400" smtClean="0"/>
          </a:p>
        </p:txBody>
      </p:sp>
      <p:pic>
        <p:nvPicPr>
          <p:cNvPr id="2457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8625" y="51577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247</TotalTime>
  <Words>251</Words>
  <Application>Microsoft Office PowerPoint</Application>
  <PresentationFormat>On-screen Show (4:3)</PresentationFormat>
  <Paragraphs>42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9" baseType="lpstr">
      <vt:lpstr>Book Antiqua</vt:lpstr>
      <vt:lpstr>Arial</vt:lpstr>
      <vt:lpstr>Lucida Sans</vt:lpstr>
      <vt:lpstr>Wingdings 2</vt:lpstr>
      <vt:lpstr>Wingdings</vt:lpstr>
      <vt:lpstr>Wingdings 3</vt:lpstr>
      <vt:lpstr>Calibri</vt:lpstr>
      <vt:lpstr>Vrchol</vt:lpstr>
      <vt:lpstr>Vrchol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Mami</dc:creator>
  <cp:lastModifiedBy>DUM</cp:lastModifiedBy>
  <cp:revision>24</cp:revision>
  <dcterms:created xsi:type="dcterms:W3CDTF">2011-11-08T16:51:13Z</dcterms:created>
  <dcterms:modified xsi:type="dcterms:W3CDTF">2012-05-16T15:27:47Z</dcterms:modified>
</cp:coreProperties>
</file>