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97FCABE-BABF-48F7-BBD0-7C5C7F0EFCB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A76EF24-3C72-4F63-A548-489453DA60D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332656"/>
            <a:ext cx="6400800" cy="2475707"/>
          </a:xfrm>
          <a:ln w="28575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Člověk a 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příroda, Chemie, 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Stavba atomu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, izotopy 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prezentace</a:t>
            </a:r>
            <a: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Autor: Ing. Světlana Hřibalová</a:t>
            </a:r>
            <a:b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Název a číslo materiálu:</a:t>
            </a:r>
            <a:b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VY_52_INOVACE_14/III.SADA</a:t>
            </a:r>
            <a:endParaRPr lang="cs-CZ" sz="2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140968"/>
            <a:ext cx="6400800" cy="1224136"/>
          </a:xfrm>
          <a:ln w="28575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: Prezentace je určena pro žáky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8.ročníku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, slouží k výkladu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učiva stavba atomu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Období: </a:t>
            </a:r>
            <a:r>
              <a:rPr lang="cs-CZ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září 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– prosinec2011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3976" y="4941168"/>
            <a:ext cx="5715000" cy="124777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xmlns="" val="234547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Mami\Local Settings\Temporary Internet Files\Content.IE5\Y50P6V43\MP900145968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248" y="1484784"/>
            <a:ext cx="7992642" cy="5183135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259632" y="260648"/>
            <a:ext cx="6400800" cy="1104527"/>
          </a:xfrm>
          <a:solidFill>
            <a:schemeClr val="bg2">
              <a:lumMod val="50000"/>
            </a:schemeClr>
          </a:solidFill>
          <a:ln w="98425" cmpd="thinThick"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r>
              <a:rPr lang="cs-CZ" sz="5400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Historie</a:t>
            </a:r>
            <a:endParaRPr lang="cs-CZ" sz="5400" dirty="0">
              <a:solidFill>
                <a:schemeClr val="accent3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35719" y="2091809"/>
            <a:ext cx="6400800" cy="396044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Demokritos</a:t>
            </a:r>
            <a:r>
              <a:rPr lang="cs-CZ" sz="3600" dirty="0" smtClean="0"/>
              <a:t>- </a:t>
            </a:r>
            <a:r>
              <a:rPr lang="cs-CZ" sz="3600" dirty="0" smtClean="0">
                <a:solidFill>
                  <a:schemeClr val="tx1"/>
                </a:solidFill>
              </a:rPr>
              <a:t>antické Řecko před 2000 lety,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 pojem </a:t>
            </a:r>
            <a:r>
              <a:rPr lang="cs-CZ" sz="3600" dirty="0" err="1" smtClean="0">
                <a:solidFill>
                  <a:schemeClr val="tx1"/>
                </a:solidFill>
              </a:rPr>
              <a:t>atomos</a:t>
            </a:r>
            <a:r>
              <a:rPr lang="cs-CZ" sz="3600" dirty="0" smtClean="0">
                <a:solidFill>
                  <a:schemeClr val="tx1"/>
                </a:solidFill>
              </a:rPr>
              <a:t>  (nedělitelný)</a:t>
            </a:r>
          </a:p>
          <a:p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4915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59632" y="620688"/>
            <a:ext cx="7198568" cy="5752816"/>
          </a:xfrm>
        </p:spPr>
        <p:txBody>
          <a:bodyPr>
            <a:normAutofit lnSpcReduction="10000"/>
          </a:bodyPr>
          <a:lstStyle/>
          <a:p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John Dalton </a:t>
            </a:r>
            <a:r>
              <a:rPr lang="cs-CZ" sz="2800" dirty="0" smtClean="0"/>
              <a:t>–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19. století- atomy –velmi malé, neměnné, nedělitelné</a:t>
            </a:r>
          </a:p>
          <a:p>
            <a:endParaRPr lang="cs-CZ" sz="28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Ernest </a:t>
            </a:r>
            <a:r>
              <a:rPr lang="cs-CZ" sz="2800" b="1" u="sng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Rutheford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-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1911 atomy – složeny z jádra a obalu, v obalu záporné elektrony, v jádru kladné protony, v jádru většina hmotnosti atomu</a:t>
            </a:r>
          </a:p>
          <a:p>
            <a:endParaRPr lang="cs-CZ" sz="28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James </a:t>
            </a:r>
            <a:r>
              <a:rPr lang="cs-CZ" sz="2800" b="1" u="sng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Chadwick</a:t>
            </a: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2800" dirty="0" smtClean="0"/>
              <a:t>–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1923- objevil neutrony- stejnou hmotnost jako protony, ale bez náboje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247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548680"/>
            <a:ext cx="5220944" cy="938634"/>
          </a:xfrm>
          <a:solidFill>
            <a:schemeClr val="bg2">
              <a:lumMod val="50000"/>
            </a:schemeClr>
          </a:solidFill>
          <a:ln w="57150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algn="ctr"/>
            <a:r>
              <a:rPr lang="cs-CZ" sz="4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Velikost atomu</a:t>
            </a:r>
            <a:endParaRPr lang="cs-CZ" sz="4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051720" y="1628800"/>
            <a:ext cx="6400800" cy="4760728"/>
          </a:xfrm>
        </p:spPr>
        <p:txBody>
          <a:bodyPr/>
          <a:lstStyle/>
          <a:p>
            <a:endParaRPr lang="cs-CZ" baseline="30000" dirty="0" smtClean="0"/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10</a:t>
            </a:r>
            <a:r>
              <a:rPr lang="cs-CZ" sz="32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-10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 m  až 10</a:t>
            </a:r>
            <a:r>
              <a:rPr lang="cs-CZ" sz="32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-9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m</a:t>
            </a: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Zvětšíme-li průměrný atom na velikost pomeranče, museli bychom pomeranč zvětšit na velikost zeměkoule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Mami\Local Settings\Temporary Internet Files\Content.IE5\Q8LD47UA\MC90044172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5228" y="4941168"/>
            <a:ext cx="960140" cy="96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Mami\Local Settings\Temporary Internet Files\Content.IE5\JZDX29TK\MP9004309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90714"/>
            <a:ext cx="4987024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9674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371600" y="1412776"/>
            <a:ext cx="6400800" cy="1152127"/>
          </a:xfrm>
          <a:solidFill>
            <a:schemeClr val="accent4">
              <a:lumMod val="75000"/>
            </a:schemeClr>
          </a:solidFill>
          <a:ln w="66675" cmpd="thinThick"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Kontrolní </a:t>
            </a:r>
            <a:r>
              <a:rPr lang="cs-CZ" dirty="0">
                <a:solidFill>
                  <a:srgbClr val="FF0000"/>
                </a:solidFill>
              </a:rPr>
              <a:t>ú</a:t>
            </a:r>
            <a:r>
              <a:rPr lang="cs-CZ" dirty="0" smtClean="0">
                <a:solidFill>
                  <a:srgbClr val="FF0000"/>
                </a:solidFill>
              </a:rPr>
              <a:t>kol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4039736"/>
            <a:ext cx="6400800" cy="1909543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Zapiš desetinným číslem číslo 9 . 10</a:t>
            </a:r>
            <a:r>
              <a:rPr lang="cs-CZ" sz="3200" b="1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-9</a:t>
            </a:r>
            <a:endParaRPr lang="cs-CZ" sz="32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Řešení: 0,000000009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388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04664"/>
            <a:ext cx="5832648" cy="1224136"/>
          </a:xfrm>
          <a:solidFill>
            <a:schemeClr val="bg2">
              <a:lumMod val="50000"/>
            </a:schemeClr>
          </a:solidFill>
          <a:ln w="82550" cmpd="thinThick">
            <a:solidFill>
              <a:srgbClr val="C00000"/>
            </a:solidFill>
          </a:ln>
        </p:spPr>
        <p:txBody>
          <a:bodyPr/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Protonové a nukleonové číslo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051720" y="1825934"/>
            <a:ext cx="3103528" cy="666962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Protonové číslo Z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Udává počet protonů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 v elektroneutrálním atomu i elektronů)</a:t>
            </a:r>
          </a:p>
          <a:p>
            <a:pPr marL="0" indent="0">
              <a:buNone/>
            </a:pPr>
            <a:endParaRPr lang="cs-CZ" sz="20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Píše se vlevo dole u značky prvku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Příklady:</a:t>
            </a:r>
          </a:p>
          <a:p>
            <a:r>
              <a:rPr lang="cs-CZ" sz="2800" b="1" baseline="-25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</a:p>
          <a:p>
            <a:r>
              <a:rPr lang="cs-CZ" sz="2800" b="1" baseline="-25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Ca</a:t>
            </a:r>
          </a:p>
          <a:p>
            <a:r>
              <a:rPr lang="cs-CZ" sz="2800" b="1" baseline="-25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13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Al</a:t>
            </a:r>
            <a:endParaRPr lang="cs-CZ" sz="2800" b="1" baseline="-25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2760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  <a:ln w="76200" cmpd="thinThick"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Kontrolní úkol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sz="half" idx="1"/>
          </p:nvPr>
        </p:nvSpPr>
        <p:spPr>
          <a:xfrm>
            <a:off x="1619672" y="1340768"/>
            <a:ext cx="3546688" cy="5032736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Podle periodické tabulky doplň, co chybí:</a:t>
            </a:r>
          </a:p>
          <a:p>
            <a:r>
              <a:rPr lang="cs-CZ" sz="3600" b="1" baseline="-25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  </a:t>
            </a:r>
          </a:p>
          <a:p>
            <a:r>
              <a:rPr lang="cs-CZ" sz="3600" b="1" baseline="-25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</a:t>
            </a:r>
          </a:p>
          <a:p>
            <a:r>
              <a:rPr lang="cs-CZ" sz="3600" b="1" baseline="-25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11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  <a:p>
            <a:r>
              <a:rPr lang="cs-CZ" sz="3600" b="1" baseline="-25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dirty="0" smtClean="0"/>
              <a:t>       </a:t>
            </a:r>
            <a:endParaRPr lang="cs-CZ" baseline="-25000" dirty="0" smtClean="0"/>
          </a:p>
          <a:p>
            <a:endParaRPr lang="cs-CZ" dirty="0" smtClean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5364088" y="1412776"/>
            <a:ext cx="3121408" cy="496072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Řešení:</a:t>
            </a:r>
          </a:p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 =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</a:t>
            </a:r>
            <a:endParaRPr lang="cs-CZ" sz="36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 = 5</a:t>
            </a:r>
          </a:p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 = Na</a:t>
            </a:r>
          </a:p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 = 8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957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475656" y="836712"/>
            <a:ext cx="3108960" cy="639762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Nukleonové číslo A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475656" y="1772816"/>
            <a:ext cx="3456384" cy="4464496"/>
          </a:xfrm>
          <a:solidFill>
            <a:schemeClr val="bg2">
              <a:lumMod val="90000"/>
            </a:schemeClr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Udává počet částic v jádře, tedy nukleonů</a:t>
            </a:r>
          </a:p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Nukleony jsou protony a neutrony</a:t>
            </a:r>
          </a:p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A= p + n</a:t>
            </a:r>
          </a:p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Píše se vlevo nahoře u značky prvku </a:t>
            </a:r>
          </a:p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periodické tabulce se neuvádí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292080" y="836712"/>
            <a:ext cx="3108960" cy="63976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Příklad</a:t>
            </a:r>
            <a:endParaRPr lang="cs-CZ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5292080" y="1772816"/>
                <a:ext cx="3384376" cy="4464496"/>
              </a:xfrm>
              <a:solidFill>
                <a:schemeClr val="accent4"/>
              </a:solidFill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endParaRPr lang="cs-CZ" i="1" baseline="30000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i="1" baseline="30000" dirty="0" smtClean="0">
                    <a:latin typeface="Cambria Math"/>
                  </a:rPr>
                  <a:t/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Pre>
                        <m:sPrePr>
                          <m:ctrlPr>
                            <a:rPr lang="cs-CZ" sz="4800" i="1" baseline="30000" smtClean="0">
                              <a:latin typeface="Cambria Math"/>
                            </a:rPr>
                          </m:ctrlPr>
                        </m:sPrePr>
                        <m:sub>
                          <m:r>
                            <a:rPr lang="cs-CZ" sz="4800" b="0" i="1" baseline="30000" smtClean="0">
                              <a:latin typeface="Cambria Math"/>
                            </a:rPr>
                            <m:t>11</m:t>
                          </m:r>
                        </m:sub>
                        <m:sup>
                          <m:r>
                            <a:rPr lang="cs-CZ" sz="4800" b="0" i="1" baseline="30000" smtClean="0">
                              <a:latin typeface="Cambria Math"/>
                            </a:rPr>
                            <m:t>23</m:t>
                          </m:r>
                        </m:sup>
                        <m:e>
                          <m:r>
                            <a:rPr lang="cs-CZ" sz="4800" b="0" i="1" baseline="30000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𝑁𝑎</m:t>
                          </m:r>
                        </m:e>
                      </m:sPre>
                    </m:oMath>
                  </m:oMathPara>
                </a14:m>
                <a:endParaRPr lang="cs-CZ" sz="4800" baseline="30000" dirty="0" smtClean="0"/>
              </a:p>
              <a:p>
                <a:pPr marL="0" indent="0">
                  <a:buNone/>
                </a:pPr>
                <a:r>
                  <a:rPr lang="cs-CZ" sz="3200" b="1" baseline="300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Počet protonů p = 11</a:t>
                </a:r>
              </a:p>
              <a:p>
                <a:pPr marL="0" indent="0">
                  <a:buNone/>
                </a:pPr>
                <a:r>
                  <a:rPr lang="cs-CZ" sz="3200" b="1" baseline="300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Počet elektronů </a:t>
                </a:r>
              </a:p>
              <a:p>
                <a:pPr marL="0" indent="0">
                  <a:buNone/>
                </a:pPr>
                <a:r>
                  <a:rPr lang="cs-CZ" sz="3200" b="1" baseline="300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e = 11</a:t>
                </a:r>
              </a:p>
              <a:p>
                <a:pPr marL="0" indent="0">
                  <a:buNone/>
                </a:pPr>
                <a:r>
                  <a:rPr lang="cs-CZ" sz="3200" b="1" baseline="300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Počet neutronů</a:t>
                </a:r>
              </a:p>
              <a:p>
                <a:pPr marL="0" indent="0">
                  <a:buNone/>
                </a:pPr>
                <a:r>
                  <a:rPr lang="cs-CZ" sz="3200" b="1" baseline="30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/>
                </a:r>
                <a:r>
                  <a:rPr lang="cs-CZ" sz="3200" b="1" baseline="300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n= A – p</a:t>
                </a:r>
              </a:p>
              <a:p>
                <a:pPr marL="0" indent="0">
                  <a:buNone/>
                </a:pPr>
                <a:r>
                  <a:rPr lang="cs-CZ" sz="3200" b="1" baseline="300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/>
                </a:r>
                <a:r>
                  <a:rPr lang="cs-CZ" sz="3200" b="1" baseline="300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n= 23 – 11 = 12</a:t>
                </a:r>
                <a:endParaRPr lang="cs-CZ" sz="3200" b="1" baseline="30000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5292080" y="1772816"/>
                <a:ext cx="3384376" cy="4464496"/>
              </a:xfrm>
              <a:blipFill rotWithShape="1">
                <a:blip r:embed="rId2"/>
                <a:stretch>
                  <a:fillRect/>
                </a:stretch>
              </a:blipFill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680881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Kontrolní úkol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35696" y="476672"/>
            <a:ext cx="3108960" cy="1080120"/>
          </a:xfrm>
        </p:spPr>
        <p:txBody>
          <a:bodyPr>
            <a:normAutofit fontScale="85000" lnSpcReduction="2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Doplň, co chybí ( </a:t>
            </a:r>
            <a:r>
              <a:rPr lang="cs-CZ" u="sng" dirty="0" smtClean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 je počet protonů, </a:t>
            </a:r>
            <a:r>
              <a:rPr lang="cs-CZ" u="sng" dirty="0" smtClean="0">
                <a:solidFill>
                  <a:srgbClr val="FF0000"/>
                </a:solidFill>
              </a:rPr>
              <a:t>e</a:t>
            </a:r>
            <a:r>
              <a:rPr lang="cs-CZ" dirty="0" smtClean="0">
                <a:solidFill>
                  <a:schemeClr val="tx1"/>
                </a:solidFill>
              </a:rPr>
              <a:t> je poč. elektronů, </a:t>
            </a:r>
            <a:r>
              <a:rPr lang="cs-CZ" u="sng" dirty="0" smtClean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 je poč. neutronů</a:t>
            </a:r>
            <a:r>
              <a:rPr lang="cs-CZ" b="1" dirty="0" smtClean="0">
                <a:solidFill>
                  <a:schemeClr val="tx1"/>
                </a:solidFill>
              </a:rPr>
              <a:t>)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046288" y="1556792"/>
            <a:ext cx="3108960" cy="4830360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cs-CZ" sz="1800" baseline="-25000" dirty="0" smtClean="0"/>
          </a:p>
          <a:p>
            <a:pPr marL="0" indent="0">
              <a:buNone/>
            </a:pPr>
            <a:r>
              <a:rPr lang="cs-CZ" sz="1800" baseline="-25000" dirty="0" smtClean="0"/>
              <a:t> </a:t>
            </a:r>
            <a:r>
              <a:rPr lang="cs-CZ" sz="3400" b="1" baseline="-25000" dirty="0" smtClean="0">
                <a:solidFill>
                  <a:schemeClr val="tx1"/>
                </a:solidFill>
              </a:rPr>
              <a:t>12</a:t>
            </a:r>
            <a:r>
              <a:rPr lang="cs-CZ" sz="3400" b="1" dirty="0" smtClean="0">
                <a:solidFill>
                  <a:schemeClr val="tx1"/>
                </a:solidFill>
              </a:rPr>
              <a:t>?</a:t>
            </a:r>
            <a:r>
              <a:rPr lang="cs-CZ" sz="2900" b="1" dirty="0" smtClean="0">
                <a:solidFill>
                  <a:schemeClr val="tx1"/>
                </a:solidFill>
              </a:rPr>
              <a:t>      </a:t>
            </a:r>
            <a:r>
              <a:rPr lang="cs-CZ" sz="3400" b="1" dirty="0" smtClean="0">
                <a:solidFill>
                  <a:schemeClr val="tx1"/>
                </a:solidFill>
              </a:rPr>
              <a:t>A = 26</a:t>
            </a:r>
          </a:p>
          <a:p>
            <a:pPr marL="0" indent="0">
              <a:buNone/>
            </a:pP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          </a:t>
            </a:r>
            <a:r>
              <a:rPr lang="cs-CZ" sz="3400" b="1" dirty="0" smtClean="0">
                <a:solidFill>
                  <a:schemeClr val="tx1"/>
                </a:solidFill>
              </a:rPr>
              <a:t>p = </a:t>
            </a:r>
          </a:p>
          <a:p>
            <a:pPr marL="0" indent="0">
              <a:buNone/>
            </a:pP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          </a:t>
            </a:r>
            <a:r>
              <a:rPr lang="cs-CZ" sz="3400" b="1" dirty="0" smtClean="0">
                <a:solidFill>
                  <a:schemeClr val="tx1"/>
                </a:solidFill>
              </a:rPr>
              <a:t>e = </a:t>
            </a:r>
          </a:p>
          <a:p>
            <a:pPr marL="0" indent="0">
              <a:buNone/>
            </a:pP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          </a:t>
            </a:r>
            <a:r>
              <a:rPr lang="cs-CZ" sz="3400" b="1" dirty="0" smtClean="0">
                <a:solidFill>
                  <a:schemeClr val="tx1"/>
                </a:solidFill>
              </a:rPr>
              <a:t>n = </a:t>
            </a:r>
          </a:p>
          <a:p>
            <a:pPr marL="0" indent="0">
              <a:buNone/>
            </a:pP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          </a:t>
            </a:r>
            <a:r>
              <a:rPr lang="cs-CZ" sz="3400" b="1" dirty="0" smtClean="0">
                <a:solidFill>
                  <a:schemeClr val="tx1"/>
                </a:solidFill>
              </a:rPr>
              <a:t>? = </a:t>
            </a:r>
          </a:p>
          <a:p>
            <a:pPr marL="0" indent="0">
              <a:buNone/>
            </a:pPr>
            <a:endParaRPr lang="cs-CZ" sz="2900" b="1" baseline="-25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900" b="1" baseline="-25000" dirty="0" smtClean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   </a:t>
            </a:r>
            <a:r>
              <a:rPr lang="cs-CZ" sz="3400" b="1" dirty="0" smtClean="0">
                <a:solidFill>
                  <a:schemeClr val="tx1"/>
                </a:solidFill>
              </a:rPr>
              <a:t>Ca    p = 20</a:t>
            </a:r>
          </a:p>
          <a:p>
            <a:pPr marL="0" indent="0">
              <a:buNone/>
            </a:pPr>
            <a:r>
              <a:rPr lang="cs-CZ" sz="3400" b="1" dirty="0">
                <a:solidFill>
                  <a:schemeClr val="tx1"/>
                </a:solidFill>
              </a:rPr>
              <a:t> </a:t>
            </a:r>
            <a:r>
              <a:rPr lang="cs-CZ" sz="3400" b="1" dirty="0" smtClean="0">
                <a:solidFill>
                  <a:schemeClr val="tx1"/>
                </a:solidFill>
              </a:rPr>
              <a:t>           e =</a:t>
            </a:r>
          </a:p>
          <a:p>
            <a:pPr marL="0" indent="0">
              <a:buNone/>
            </a:pP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            </a:t>
            </a:r>
            <a:r>
              <a:rPr lang="cs-CZ" sz="3400" b="1" dirty="0" smtClean="0">
                <a:solidFill>
                  <a:schemeClr val="tx1"/>
                </a:solidFill>
              </a:rPr>
              <a:t>n = 20</a:t>
            </a:r>
          </a:p>
          <a:p>
            <a:pPr marL="0" indent="0">
              <a:buNone/>
            </a:pPr>
            <a:r>
              <a:rPr lang="cs-CZ" sz="3400" b="1" dirty="0">
                <a:solidFill>
                  <a:schemeClr val="tx1"/>
                </a:solidFill>
              </a:rPr>
              <a:t> </a:t>
            </a:r>
            <a:r>
              <a:rPr lang="cs-CZ" sz="3400" b="1" dirty="0" smtClean="0">
                <a:solidFill>
                  <a:schemeClr val="tx1"/>
                </a:solidFill>
              </a:rPr>
              <a:t>           A = </a:t>
            </a:r>
            <a:endParaRPr lang="cs-CZ" sz="3400" b="1" baseline="-25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</a:p>
          <a:p>
            <a:pPr marL="0" indent="0">
              <a:buNone/>
            </a:pPr>
            <a:r>
              <a:rPr lang="cs-CZ" baseline="-25000" dirty="0" smtClean="0"/>
              <a:t> </a:t>
            </a:r>
            <a:r>
              <a:rPr lang="cs-CZ" dirty="0" smtClean="0"/>
              <a:t>                </a:t>
            </a:r>
            <a:endParaRPr lang="cs-CZ" baseline="-250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436096" y="620688"/>
            <a:ext cx="3108960" cy="639762"/>
          </a:xfrm>
          <a:solidFill>
            <a:schemeClr val="bg2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cs-CZ" sz="4000" u="sng" dirty="0" smtClean="0">
                <a:solidFill>
                  <a:srgbClr val="FF0000"/>
                </a:solidFill>
              </a:rPr>
              <a:t>Řešení</a:t>
            </a:r>
            <a:endParaRPr lang="cs-CZ" sz="4000" u="sng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5392103" y="1556792"/>
            <a:ext cx="3108960" cy="4824536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 = 12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e = 12 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n = 26 – 12 = 14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? = Mg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 = 20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 = 20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A = 20+20 = 40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4747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6400800" cy="1032519"/>
          </a:xfrm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/>
            </a:r>
            <a:br>
              <a:rPr lang="cs-CZ" sz="3200" b="1" dirty="0" smtClean="0">
                <a:solidFill>
                  <a:schemeClr val="tx1"/>
                </a:solidFill>
              </a:rPr>
            </a:br>
            <a:r>
              <a:rPr lang="cs-CZ" sz="3200" b="1" dirty="0">
                <a:solidFill>
                  <a:schemeClr val="tx1"/>
                </a:solidFill>
              </a:rPr>
              <a:t/>
            </a:r>
            <a:br>
              <a:rPr lang="cs-CZ" sz="3200" b="1" dirty="0">
                <a:solidFill>
                  <a:schemeClr val="tx1"/>
                </a:solidFill>
              </a:rPr>
            </a:br>
            <a:r>
              <a:rPr lang="cs-CZ" sz="3200" b="1" dirty="0" smtClean="0">
                <a:solidFill>
                  <a:schemeClr val="tx1"/>
                </a:solidFill>
              </a:rPr>
              <a:t/>
            </a:r>
            <a:br>
              <a:rPr lang="cs-CZ" sz="3200" b="1" dirty="0" smtClean="0">
                <a:solidFill>
                  <a:schemeClr val="tx1"/>
                </a:solidFill>
              </a:rPr>
            </a:br>
            <a:r>
              <a:rPr lang="cs-CZ" sz="3200" b="1" dirty="0">
                <a:solidFill>
                  <a:schemeClr val="tx1"/>
                </a:solidFill>
              </a:rPr>
              <a:t/>
            </a:r>
            <a:br>
              <a:rPr lang="cs-CZ" sz="3200" b="1" dirty="0">
                <a:solidFill>
                  <a:schemeClr val="tx1"/>
                </a:solidFill>
              </a:rPr>
            </a:br>
            <a:r>
              <a:rPr lang="cs-CZ" sz="3200" b="1" dirty="0" smtClean="0">
                <a:solidFill>
                  <a:schemeClr val="tx1"/>
                </a:solidFill>
              </a:rPr>
              <a:t>Ionty jsou </a:t>
            </a:r>
            <a:r>
              <a:rPr lang="cs-CZ" sz="3200" b="1" dirty="0">
                <a:solidFill>
                  <a:schemeClr val="tx1"/>
                </a:solidFill>
              </a:rPr>
              <a:t>atomy s nábojem.</a:t>
            </a:r>
            <a:br>
              <a:rPr lang="cs-CZ" sz="3200" b="1" dirty="0">
                <a:solidFill>
                  <a:schemeClr val="tx1"/>
                </a:solidFill>
              </a:rPr>
            </a:b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1331640" y="2060848"/>
            <a:ext cx="6400800" cy="2952328"/>
          </a:xfrm>
          <a:solidFill>
            <a:srgbClr val="FFC000"/>
          </a:solidFill>
          <a:ln w="5715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Kation má kladný náboj.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Anion má záporný náboj.</a:t>
            </a:r>
          </a:p>
          <a:p>
            <a:r>
              <a:rPr lang="cs-CZ" sz="2600" b="1" dirty="0" smtClean="0">
                <a:solidFill>
                  <a:srgbClr val="FF0000"/>
                </a:solidFill>
              </a:rPr>
              <a:t>O velikosti náboje rozhoduje počet elektronů! ( počet protonů se nemění).</a:t>
            </a:r>
            <a:endParaRPr lang="cs-CZ" sz="2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398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20092518">
            <a:off x="-1714" y="846613"/>
            <a:ext cx="4176466" cy="846161"/>
          </a:xfrm>
          <a:solidFill>
            <a:schemeClr val="bg2">
              <a:lumMod val="50000"/>
            </a:schemeClr>
          </a:solidFill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Příklad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O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-2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p = 8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e = 8 + 2 = 10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n = 9 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Za předpokladu, že A = 17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Ni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+2</a:t>
            </a:r>
            <a:endParaRPr lang="cs-CZ" sz="2400" b="1" dirty="0" smtClean="0">
              <a:solidFill>
                <a:schemeClr val="tx1"/>
              </a:solidFill>
            </a:endParaRPr>
          </a:p>
          <a:p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 p = 28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 e =  28 – 2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 n =  32 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Za předpokladu, že A = 60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618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176535"/>
          </a:xfrm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Izotopy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371600" y="3933056"/>
            <a:ext cx="6400800" cy="1728192"/>
          </a:xfrm>
          <a:solidFill>
            <a:srgbClr val="FFC000"/>
          </a:solidFill>
          <a:ln w="381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Jsou prvky se stejný protonovým číslem, ale různým nukleonovým číslem. Liší se tedy počtem neutronů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914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9196890">
            <a:off x="-179329" y="1112943"/>
            <a:ext cx="3623617" cy="846161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Příklad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Izotopy uranu: </a:t>
            </a:r>
            <a:endParaRPr lang="cs-CZ" sz="3200" b="1" baseline="30000" dirty="0" smtClean="0">
              <a:solidFill>
                <a:schemeClr val="tx1"/>
              </a:solidFill>
            </a:endParaRPr>
          </a:p>
          <a:p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34</a:t>
            </a:r>
            <a:r>
              <a:rPr lang="cs-CZ" sz="2400" b="1" dirty="0" smtClean="0">
                <a:solidFill>
                  <a:schemeClr val="tx1"/>
                </a:solidFill>
              </a:rPr>
              <a:t>U    Z = 92  n = 234 - 92 = </a:t>
            </a:r>
            <a:r>
              <a:rPr lang="cs-CZ" sz="2400" b="1" u="sng" dirty="0" smtClean="0">
                <a:solidFill>
                  <a:srgbClr val="FF0000"/>
                </a:solidFill>
              </a:rPr>
              <a:t>142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r>
              <a:rPr lang="cs-CZ" sz="2400" b="1" baseline="30000" dirty="0" smtClean="0">
                <a:solidFill>
                  <a:schemeClr val="tx1"/>
                </a:solidFill>
              </a:rPr>
              <a:t>235</a:t>
            </a:r>
            <a:r>
              <a:rPr lang="cs-CZ" sz="2400" b="1" dirty="0" smtClean="0">
                <a:solidFill>
                  <a:schemeClr val="tx1"/>
                </a:solidFill>
              </a:rPr>
              <a:t>U    Z = 92   n = 235- 92 = </a:t>
            </a:r>
            <a:r>
              <a:rPr lang="cs-CZ" sz="2400" b="1" u="sng" dirty="0" smtClean="0">
                <a:solidFill>
                  <a:srgbClr val="FF0000"/>
                </a:solidFill>
              </a:rPr>
              <a:t>143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r>
              <a:rPr lang="cs-CZ" sz="2400" b="1" baseline="30000" dirty="0" smtClean="0">
                <a:solidFill>
                  <a:schemeClr val="tx1"/>
                </a:solidFill>
              </a:rPr>
              <a:t>238</a:t>
            </a:r>
            <a:r>
              <a:rPr lang="cs-CZ" sz="2400" b="1" dirty="0" smtClean="0">
                <a:solidFill>
                  <a:schemeClr val="tx1"/>
                </a:solidFill>
              </a:rPr>
              <a:t>U    Z = 92   n = 238 – 92 =</a:t>
            </a:r>
            <a:r>
              <a:rPr lang="cs-CZ" sz="2400" b="1" u="sng" dirty="0" smtClean="0">
                <a:solidFill>
                  <a:srgbClr val="FF0000"/>
                </a:solidFill>
              </a:rPr>
              <a:t>146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endParaRPr lang="cs-CZ" sz="2400" b="1" baseline="30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5698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259632" y="980728"/>
            <a:ext cx="6696744" cy="3312368"/>
          </a:xfrm>
        </p:spPr>
        <p:txBody>
          <a:bodyPr/>
          <a:lstStyle/>
          <a:p>
            <a:r>
              <a:rPr lang="cs-CZ" sz="2400" b="1" dirty="0" smtClean="0"/>
              <a:t>Zdroje: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Fotografie na snímku 2 a obrázky na snímku 4 z galerie </a:t>
            </a:r>
            <a:r>
              <a:rPr lang="cs-CZ" sz="2200" dirty="0" smtClean="0">
                <a:hlinkClick r:id="rId2"/>
              </a:rPr>
              <a:t>www.Office.com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>
                <a:effectLst/>
              </a:rPr>
              <a:t>ČIPERA, Jan. </a:t>
            </a:r>
            <a:r>
              <a:rPr lang="cs-CZ" sz="2200" i="1" dirty="0" smtClean="0">
                <a:effectLst/>
              </a:rPr>
              <a:t>Základy obecné chemie</a:t>
            </a:r>
            <a:r>
              <a:rPr lang="cs-CZ" sz="2200" dirty="0" smtClean="0">
                <a:effectLst/>
              </a:rPr>
              <a:t>. Vyd. 1. Praha : Státní </a:t>
            </a:r>
            <a:r>
              <a:rPr lang="cs-CZ" sz="2200" dirty="0" err="1" smtClean="0">
                <a:effectLst/>
              </a:rPr>
              <a:t>ped</a:t>
            </a:r>
            <a:r>
              <a:rPr lang="cs-CZ" sz="2200" dirty="0" smtClean="0">
                <a:effectLst/>
              </a:rPr>
              <a:t>. nakladatelství, 1980. 334 s.</a:t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>citováno: 16. 12. </a:t>
            </a:r>
            <a:r>
              <a:rPr lang="cs-CZ" sz="2200" smtClean="0">
                <a:effectLst/>
              </a:rPr>
              <a:t>2011</a:t>
            </a: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5887" y="414908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3093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308</TotalTime>
  <Words>437</Words>
  <Application>Microsoft Office PowerPoint</Application>
  <PresentationFormat>Předvádění na obrazovce (4:3)</PresentationFormat>
  <Paragraphs>100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1</vt:lpstr>
      <vt:lpstr>Název školy: ZŠ Varnsdorf, Edisonova 2821, okres Děčín, příspěvková organizace Člověk a příroda, Chemie, Stavba atomu, izotopy prezentace Autor: Ing. Světlana Hřibalová Název a číslo materiálu: VY_52_INOVACE_14/III.SADA</vt:lpstr>
      <vt:lpstr>Historie</vt:lpstr>
      <vt:lpstr> </vt:lpstr>
      <vt:lpstr>Velikost atomu</vt:lpstr>
      <vt:lpstr>Kontrolní úkol</vt:lpstr>
      <vt:lpstr>Protonové a nukleonové číslo</vt:lpstr>
      <vt:lpstr>Kontrolní úkol</vt:lpstr>
      <vt:lpstr>Snímek 8</vt:lpstr>
      <vt:lpstr>Kontrolní úkol</vt:lpstr>
      <vt:lpstr>    Ionty jsou atomy s nábojem. </vt:lpstr>
      <vt:lpstr>Příklad</vt:lpstr>
      <vt:lpstr>Izotopy</vt:lpstr>
      <vt:lpstr>Příklad</vt:lpstr>
      <vt:lpstr>Zdroje: Fotografie na snímku 2 a obrázky na snímku 4 z galerie www.Office.com ČIPERA, Jan. Základy obecné chemie. Vyd. 1. Praha : Státní ped. nakladatelství, 1980. 334 s. citováno: 16. 12. 2011  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příroda, Přírodopis, okrasné byliny-  prezentace Autor: Ing. Světlana Hřibalová Název a číslo materiálu: VY_52_INOVACE_32/IV.SADA</dc:title>
  <dc:creator>Mami</dc:creator>
  <cp:lastModifiedBy>Rumcajs</cp:lastModifiedBy>
  <cp:revision>28</cp:revision>
  <dcterms:created xsi:type="dcterms:W3CDTF">2011-11-14T17:12:39Z</dcterms:created>
  <dcterms:modified xsi:type="dcterms:W3CDTF">2012-05-16T14:45:12Z</dcterms:modified>
</cp:coreProperties>
</file>