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4" r:id="rId2"/>
    <p:sldId id="256" r:id="rId3"/>
    <p:sldId id="257" r:id="rId4"/>
    <p:sldId id="258" r:id="rId5"/>
    <p:sldId id="259" r:id="rId6"/>
    <p:sldId id="260" r:id="rId7"/>
    <p:sldId id="263" r:id="rId8"/>
    <p:sldId id="262" r:id="rId9"/>
    <p:sldId id="264" r:id="rId10"/>
    <p:sldId id="265" r:id="rId11"/>
    <p:sldId id="266" r:id="rId12"/>
    <p:sldId id="267" r:id="rId13"/>
    <p:sldId id="270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3" autoAdjust="0"/>
    <p:restoredTop sz="94660"/>
  </p:normalViewPr>
  <p:slideViewPr>
    <p:cSldViewPr>
      <p:cViewPr varScale="1">
        <p:scale>
          <a:sx n="51" d="100"/>
          <a:sy n="51" d="100"/>
        </p:scale>
        <p:origin x="-10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F8136F1-1D22-4E0F-8026-0601ACB2FC7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A7E0264-6852-4923-8A10-41A4107DA5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7CE5BA-3315-4B97-AA51-7FDC6FA3EE5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E89393-FB35-42CB-8C06-3D84155D2BA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107870-9110-489F-B9B2-A3BB9FABF3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30B9E-D1C3-4D70-9C02-A2F06AD0452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6822B-CB90-4D48-A660-099085897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04BF6-FF15-43B8-AD3F-B5F2147DA727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6C076-5004-4ADC-9965-C48D8A7A1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B6593-300A-4222-AAE3-196E94BEEEF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C4F5F-8E2E-425A-8FB9-33E26FC9B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F54C3-9EAF-42E4-8929-76402DC8B44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036C8-F4C2-40CB-87C6-293557385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A8F90-9A8E-4DD9-A9D0-024C3F01102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4A25E-4AB6-44C4-A59F-3A6F2E65F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23575-81D4-4735-9127-8AB4177CBDBE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5DFBA-6FA5-47AF-8BE4-6EF073CE6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76B96-74BE-44B5-900B-E885B07B13A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F548C-2179-4766-9FE6-426364CF1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03D5F-CA9B-47C3-9F5B-8D636003664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F87B5-17E6-47AE-B029-16CA4B455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B0DAA-0647-4249-9607-3224F3606647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68AC1-B005-4441-8C61-203C0C83A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D5F64-BC58-4CB6-99AB-4D36A4BBA858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B01D7-DA40-4955-8DA1-5317FF834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85734-D08E-4306-A891-EFE08404C551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EE023-693E-48F5-AEF9-5DDDE75D90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677479-499F-40C7-ADCF-4E29B916393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2EDF7B-655B-4A3B-99EA-5028C7109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69925" y="333375"/>
            <a:ext cx="7772400" cy="2663825"/>
          </a:xfr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Člověk a příroda, 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Chemie, Plasty</a:t>
            </a: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Název a číslo materiálu:</a:t>
            </a:r>
            <a:r>
              <a:rPr lang="cs-CZ" sz="220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20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b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VY_52_INOVACE_19/III.SADA</a:t>
            </a:r>
            <a:endParaRPr lang="cs-CZ" sz="2200" b="1" dirty="0">
              <a:solidFill>
                <a:srgbClr val="00206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55725" y="3357563"/>
            <a:ext cx="6400800" cy="1584325"/>
          </a:xfr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 Prezentace je určena pro žáky 9.ročníku, slouží k výkladu učiva 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Plasty</a:t>
            </a:r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Období: 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leden až květen 2012</a:t>
            </a:r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>
              <a:solidFill>
                <a:srgbClr val="002060"/>
              </a:solidFill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8" descr="C:\Documents and Settings\Mami\Local Settings\Temporary Internet Files\Content.IE5\Y50P6V43\MP9004016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620713"/>
            <a:ext cx="8820150" cy="5878512"/>
          </a:xfrm>
          <a:prstGeom prst="rect">
            <a:avLst/>
          </a:prstGeom>
          <a:solidFill>
            <a:schemeClr val="accent1">
              <a:alpha val="2196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15362" name="Zástupný symbol pro text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3263"/>
          </a:xfrm>
        </p:spPr>
        <p:txBody>
          <a:bodyPr/>
          <a:lstStyle/>
          <a:p>
            <a:pPr algn="ctr"/>
            <a:r>
              <a:rPr lang="cs-CZ" sz="9600" b="1" smtClean="0">
                <a:latin typeface="Arial Black" pitchFamily="34" charset="0"/>
              </a:rPr>
              <a:t>PLASTY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Obsah:</a:t>
            </a:r>
            <a:endParaRPr lang="cs-CZ" sz="3600" dirty="0"/>
          </a:p>
        </p:txBody>
      </p:sp>
      <p:sp>
        <p:nvSpPr>
          <p:cNvPr id="16386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smtClean="0"/>
              <a:t>Základní pojmy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/>
              <a:t>Historie 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/>
              <a:t>Rozdělení a značení plastů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/>
              <a:t>Zpracování plastů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/>
              <a:t>Úkoly 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/>
              <a:t>Zdroje</a:t>
            </a:r>
          </a:p>
        </p:txBody>
      </p:sp>
      <p:pic>
        <p:nvPicPr>
          <p:cNvPr id="4" name="Picture 6" descr="C:\Documents and Settings\Mami\Local Settings\Temporary Internet Files\Content.IE5\Q8LD47UA\MP90040112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3071813"/>
            <a:ext cx="2192337" cy="2740025"/>
          </a:xfrm>
          <a:prstGeom prst="rect">
            <a:avLst/>
          </a:prstGeom>
          <a:noFill/>
          <a:ln w="57150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smtClean="0">
                <a:solidFill>
                  <a:srgbClr val="C00000"/>
                </a:solidFill>
              </a:rPr>
              <a:t>Plasty </a:t>
            </a:r>
            <a:r>
              <a:rPr lang="cs-CZ" b="1" smtClean="0"/>
              <a:t>neboli plastické hmoty (obecně též umělé hmoty) je označení pro </a:t>
            </a:r>
            <a:r>
              <a:rPr lang="cs-CZ" b="1" smtClean="0">
                <a:solidFill>
                  <a:srgbClr val="C00000"/>
                </a:solidFill>
              </a:rPr>
              <a:t>syntetické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C00000"/>
                </a:solidFill>
              </a:rPr>
              <a:t>polymery.</a:t>
            </a:r>
          </a:p>
          <a:p>
            <a:r>
              <a:rPr lang="cs-CZ" b="1" smtClean="0"/>
              <a:t>Výraz polymer vznikl složením slov </a:t>
            </a:r>
            <a:r>
              <a:rPr lang="cs-CZ" b="1" smtClean="0">
                <a:solidFill>
                  <a:srgbClr val="C00000"/>
                </a:solidFill>
              </a:rPr>
              <a:t>poly=mnoho</a:t>
            </a:r>
          </a:p>
          <a:p>
            <a:pPr>
              <a:buFont typeface="Arial" charset="0"/>
              <a:buNone/>
            </a:pPr>
            <a:r>
              <a:rPr lang="cs-CZ" b="1" smtClean="0"/>
              <a:t>    </a:t>
            </a:r>
            <a:r>
              <a:rPr lang="cs-CZ" b="1" smtClean="0">
                <a:solidFill>
                  <a:srgbClr val="C00000"/>
                </a:solidFill>
              </a:rPr>
              <a:t>mer=část</a:t>
            </a:r>
          </a:p>
          <a:p>
            <a:r>
              <a:rPr lang="cs-CZ" b="1" smtClean="0"/>
              <a:t>Základní stavební jednotkou polymeru je tzv. </a:t>
            </a:r>
          </a:p>
          <a:p>
            <a:pPr>
              <a:buFont typeface="Arial" charset="0"/>
              <a:buNone/>
            </a:pPr>
            <a:r>
              <a:rPr lang="cs-CZ" b="1" smtClean="0"/>
              <a:t>    </a:t>
            </a:r>
            <a:r>
              <a:rPr lang="cs-CZ" b="1" smtClean="0">
                <a:solidFill>
                  <a:srgbClr val="C00000"/>
                </a:solidFill>
              </a:rPr>
              <a:t>monomer.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000000"/>
              </a:solidFill>
            </a:endParaRPr>
          </a:p>
          <a:p>
            <a:endParaRPr lang="cs-CZ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</a:p>
        </p:txBody>
      </p:sp>
      <p:sp>
        <p:nvSpPr>
          <p:cNvPr id="18434" name="Zástupný symbol pro text 6"/>
          <p:cNvSpPr>
            <a:spLocks noGrp="1"/>
          </p:cNvSpPr>
          <p:nvPr>
            <p:ph type="body" idx="1"/>
          </p:nvPr>
        </p:nvSpPr>
        <p:spPr>
          <a:xfrm>
            <a:off x="468313" y="1484313"/>
            <a:ext cx="4040187" cy="639762"/>
          </a:xfrm>
        </p:spPr>
        <p:txBody>
          <a:bodyPr/>
          <a:lstStyle/>
          <a:p>
            <a:r>
              <a:rPr lang="cs-CZ" smtClean="0"/>
              <a:t>MONOMER</a:t>
            </a:r>
          </a:p>
        </p:txBody>
      </p:sp>
      <p:sp>
        <p:nvSpPr>
          <p:cNvPr id="18435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POLYMER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err="1" smtClean="0">
                <a:solidFill>
                  <a:srgbClr val="C00000"/>
                </a:solidFill>
              </a:rPr>
              <a:t>Polyethylen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Polypropylen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Polyvinylchlorid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Polystyren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err="1" smtClean="0">
                <a:solidFill>
                  <a:srgbClr val="C00000"/>
                </a:solidFill>
              </a:rPr>
              <a:t>Ethylen</a:t>
            </a:r>
            <a:r>
              <a:rPr lang="cs-CZ" sz="3200" b="1" dirty="0" smtClean="0">
                <a:solidFill>
                  <a:srgbClr val="C00000"/>
                </a:solidFill>
              </a:rPr>
              <a:t>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Propylen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Vinylchlorid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Styren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9" name="Zástupný symbol pro text 38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  <a:ln w="69850" cmpd="thinThick">
            <a:solidFill>
              <a:schemeClr val="accent5">
                <a:lumMod val="75000"/>
              </a:schemeClr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V roce 1855 připravil </a:t>
            </a:r>
            <a:r>
              <a:rPr lang="cs-CZ" b="1" u="sng" dirty="0" smtClean="0"/>
              <a:t>Alexandr </a:t>
            </a:r>
            <a:r>
              <a:rPr lang="cs-CZ" b="1" u="sng" dirty="0" err="1" smtClean="0"/>
              <a:t>Parkes</a:t>
            </a:r>
            <a:r>
              <a:rPr lang="cs-CZ" b="1" u="sng" dirty="0" smtClean="0"/>
              <a:t> </a:t>
            </a:r>
            <a:r>
              <a:rPr lang="cs-CZ" sz="2400" b="1" dirty="0" smtClean="0"/>
              <a:t>první umělou hmotu tzv. </a:t>
            </a:r>
            <a:r>
              <a:rPr lang="cs-CZ" sz="2400" b="1" dirty="0" err="1" smtClean="0"/>
              <a:t>parkesin</a:t>
            </a:r>
            <a:r>
              <a:rPr lang="cs-CZ" sz="2400" b="1" dirty="0" smtClean="0"/>
              <a:t>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err="1"/>
              <a:t>Parkesin</a:t>
            </a:r>
            <a:r>
              <a:rPr lang="cs-CZ" sz="2400" b="1" dirty="0"/>
              <a:t> (neboli umělá slonovina) byl využíván jako náhražka této látky</a:t>
            </a:r>
          </a:p>
        </p:txBody>
      </p:sp>
      <p:sp>
        <p:nvSpPr>
          <p:cNvPr id="40" name="Zástupný symbol pro text 39"/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20000"/>
              <a:lumOff val="80000"/>
            </a:schemeClr>
          </a:solidFill>
          <a:ln w="69850" cmpd="thinThick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/>
              <a:t>Známý plast </a:t>
            </a:r>
            <a:r>
              <a:rPr lang="cs-CZ" b="1" u="sng" dirty="0"/>
              <a:t>bakelit </a:t>
            </a:r>
            <a:r>
              <a:rPr lang="cs-CZ" sz="2400" b="1" dirty="0"/>
              <a:t>připravil reakcí fenolu a formaldehydu původem </a:t>
            </a:r>
            <a:r>
              <a:rPr lang="cs-CZ" b="1" u="sng" dirty="0"/>
              <a:t>belgický chemik Leo </a:t>
            </a:r>
            <a:r>
              <a:rPr lang="cs-CZ" b="1" u="sng" dirty="0" err="1"/>
              <a:t>Hendrik</a:t>
            </a:r>
            <a:r>
              <a:rPr lang="cs-CZ" b="1" u="sng" dirty="0"/>
              <a:t> </a:t>
            </a:r>
            <a:r>
              <a:rPr lang="cs-CZ" b="1" u="sng" dirty="0" err="1"/>
              <a:t>Baekeland</a:t>
            </a:r>
            <a:r>
              <a:rPr lang="cs-CZ" sz="24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u="sng" smtClean="0">
                <a:solidFill>
                  <a:srgbClr val="FF0000"/>
                </a:solidFill>
              </a:rPr>
              <a:t>Nylon</a:t>
            </a: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467100" cy="46910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Je patrně nejznámější umělé textilní vlákno.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Bylo objeveno ve 30. letech dvacátého století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v laboratořích DU PONT v USA.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Ještě před druhou světovou válkou byly připraveny další plasty: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polyethylen</a:t>
            </a:r>
            <a:r>
              <a:rPr lang="cs-CZ" sz="2800" b="1" u="sng" dirty="0" smtClean="0">
                <a:solidFill>
                  <a:srgbClr val="FF0000"/>
                </a:solidFill>
              </a:rPr>
              <a:t>, polystyren a PVC</a:t>
            </a:r>
            <a:r>
              <a:rPr lang="cs-CZ" sz="2800" b="1" u="sng" dirty="0" smtClean="0"/>
              <a:t>.  </a:t>
            </a:r>
            <a:endParaRPr lang="cs-CZ" sz="2800" b="1" u="sng" dirty="0"/>
          </a:p>
        </p:txBody>
      </p:sp>
      <p:pic>
        <p:nvPicPr>
          <p:cNvPr id="2050" name="Picture 2" descr="C:\Documents and Settings\Mami\Local Settings\Temporary Internet Files\Content.IE5\OP2L6N8H\MP90040184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549275"/>
            <a:ext cx="3895725" cy="5842000"/>
          </a:xfrm>
          <a:prstGeom prst="rect">
            <a:avLst/>
          </a:prstGeom>
          <a:noFill/>
          <a:ln w="57150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3" descr="C:\Documents and Settings\Mami\Local Settings\Temporary Internet Files\Content.IE5\OCJQMXP5\MP9004091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409825"/>
            <a:ext cx="6102350" cy="406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5" descr="C:\Documents and Settings\Mami\Local Settings\Temporary Internet Files\Content.IE5\H8Y5E3ZC\MP9004053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549275"/>
            <a:ext cx="4065587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smtClean="0"/>
              <a:t>K masivnímu rozšíření plastů došlo až po druhé světové válce, kdy začaly nahrazovat výrobky ze skla, kovů, dřeva a přírodních textilních vláken.</a:t>
            </a:r>
          </a:p>
        </p:txBody>
      </p:sp>
      <p:pic>
        <p:nvPicPr>
          <p:cNvPr id="22532" name="Picture 10" descr="C:\Documents and Settings\Mami\Local Settings\Temporary Internet Files\Content.IE5\H8Y5E3ZC\MP90032105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02350" y="2895600"/>
            <a:ext cx="2608263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6" descr="C:\Documents and Settings\Mami\Local Settings\Temporary Internet Files\Content.IE5\OP2L6N8H\MP90030593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49588" y="1412875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Rozdělení plastů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b="1" smtClean="0"/>
              <a:t>Plasty se mohou dělit podle různých hledisek</a:t>
            </a:r>
            <a:r>
              <a:rPr lang="cs-CZ" b="1" smtClean="0">
                <a:latin typeface="Arial" charset="0"/>
              </a:rPr>
              <a:t>,</a:t>
            </a:r>
            <a:r>
              <a:rPr lang="cs-CZ" b="1" smtClean="0"/>
              <a:t> např. podle chování při zahřívání nebo podle typu polymerace.</a:t>
            </a:r>
          </a:p>
          <a:p>
            <a:pPr marL="0" indent="0"/>
            <a:r>
              <a:rPr lang="cs-CZ" b="1" smtClean="0"/>
              <a:t>Časté je dělení podle použitého monomeru, ze kterého plast vznikl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např. styren → polystyren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         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Značení plastů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Výrobky z plastů jsou označovány symbolem, který se skládá z velkých písmen a číselného kódu, který se umisťuje do „recyklačního trojúhelníku“</a:t>
            </a:r>
          </a:p>
        </p:txBody>
      </p:sp>
      <p:pic>
        <p:nvPicPr>
          <p:cNvPr id="2560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3573463"/>
            <a:ext cx="2808288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</a:p>
        </p:txBody>
      </p:sp>
      <p:sp>
        <p:nvSpPr>
          <p:cNvPr id="26626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Název plastu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rgbClr val="FF0000"/>
                </a:solidFill>
              </a:rPr>
              <a:t>Polyethylen-tereftalát</a:t>
            </a:r>
            <a:endParaRPr lang="cs-CZ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rgbClr val="FF0000"/>
                </a:solidFill>
              </a:rPr>
              <a:t>Polyethylen</a:t>
            </a:r>
            <a:r>
              <a:rPr lang="cs-CZ" b="1" dirty="0" smtClean="0">
                <a:solidFill>
                  <a:srgbClr val="FF0000"/>
                </a:solidFill>
              </a:rPr>
              <a:t> vysoké hustoty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Polyvinylchlorid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rgbClr val="FF0000"/>
                </a:solidFill>
              </a:rPr>
              <a:t>Polyethylen</a:t>
            </a:r>
            <a:r>
              <a:rPr lang="cs-CZ" b="1" dirty="0" smtClean="0">
                <a:solidFill>
                  <a:srgbClr val="FF0000"/>
                </a:solidFill>
              </a:rPr>
              <a:t> nízké hustoty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Polypropylen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Polystyren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628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Zkratka a číselný kód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chemeClr val="accent3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PET 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PE-HD 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PVC 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PE-LD 4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PP 5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PS 6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Zpracování plastů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Plasty se mohou zpracovávat různými metodami.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Například: </a:t>
            </a:r>
            <a:r>
              <a:rPr lang="cs-CZ" sz="4800" b="1" dirty="0" smtClean="0">
                <a:solidFill>
                  <a:srgbClr val="FF0000"/>
                </a:solidFill>
              </a:rPr>
              <a:t>vstřikováním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sz="4800" b="1" dirty="0" smtClean="0">
                <a:solidFill>
                  <a:srgbClr val="FF0000"/>
                </a:solidFill>
              </a:rPr>
              <a:t>vyfukováním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>
                <a:solidFill>
                  <a:srgbClr val="FF0000"/>
                </a:solidFill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</a:rPr>
              <a:t>             lisováním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Úkoly </a:t>
            </a:r>
            <a:endParaRPr lang="cs-CZ" dirty="0"/>
          </a:p>
        </p:txBody>
      </p:sp>
      <p:sp>
        <p:nvSpPr>
          <p:cNvPr id="28674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u="sng" smtClean="0">
                <a:solidFill>
                  <a:srgbClr val="FF0000"/>
                </a:solidFill>
              </a:rPr>
              <a:t>Spoj, co k sobě patří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sz="2800" b="1" dirty="0" err="1" smtClean="0"/>
              <a:t>Polyethylen</a:t>
            </a:r>
            <a:endParaRPr lang="cs-CZ" sz="2800" b="1" dirty="0" smtClean="0"/>
          </a:p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sz="2800" b="1" dirty="0" smtClean="0"/>
              <a:t>Punčochy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sz="2800" b="1" dirty="0" smtClean="0"/>
              <a:t>PVC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sz="2800" b="1" dirty="0" smtClean="0"/>
              <a:t>Zateplování budov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sz="2800" b="1" dirty="0" smtClean="0"/>
              <a:t>Pánve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sz="2800" b="1" dirty="0" err="1" smtClean="0"/>
              <a:t>Ethen</a:t>
            </a:r>
            <a:endParaRPr lang="cs-CZ" sz="28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8676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Calibri" pitchFamily="34" charset="0"/>
              <a:buAutoNum type="alphaLcParenR"/>
            </a:pPr>
            <a:r>
              <a:rPr lang="cs-CZ" sz="2800" b="1" smtClean="0"/>
              <a:t>Teflon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800" b="1" smtClean="0"/>
              <a:t>Polystyren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800" b="1" smtClean="0"/>
              <a:t>Igelit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800" b="1" smtClean="0"/>
              <a:t>Nylon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800" b="1" smtClean="0"/>
              <a:t>Podlahová krytina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800" b="1" smtClean="0"/>
              <a:t>monomer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Doplň následující text </a:t>
            </a:r>
            <a:r>
              <a:rPr lang="cs-CZ" dirty="0" smtClean="0">
                <a:solidFill>
                  <a:srgbClr val="FF0000"/>
                </a:solidFill>
              </a:rPr>
              <a:t>(výběrem z nabídnutých pojmů)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b="1" dirty="0" smtClean="0"/>
              <a:t>POJMY: polymery, vzduch, makromolekuly, ropa, sklo, recyklace, kyselina </a:t>
            </a:r>
            <a:r>
              <a:rPr lang="cs-CZ" sz="3300" b="1" dirty="0" err="1" smtClean="0"/>
              <a:t>dusičná,syntéza,monomery</a:t>
            </a:r>
            <a:endParaRPr lang="cs-CZ" sz="33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3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TEXT: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Plasty jsou syntetické. . . . . . . . 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Jsou tvořeny velkými molekulami tzv. . . . . . . . .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Základní stavební jednotkou plastů jsou malé molekuly tzv. . . . . . . . . 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Základní surovinou pro výrobu plastů je . . . . . . . .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Plasty se v přírodě rozkládají velmi pomalu, proto je nutná jejich . . . . . . . . 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>
                <a:solidFill>
                  <a:srgbClr val="000000"/>
                </a:solidFill>
              </a:rPr>
              <a:t>Veškeré obrázky a fotografie z galerie </a:t>
            </a:r>
            <a:r>
              <a:rPr lang="cs-CZ" smtClean="0">
                <a:solidFill>
                  <a:srgbClr val="000000"/>
                </a:solidFill>
                <a:hlinkClick r:id="rId2"/>
              </a:rPr>
              <a:t>www.Office.microsoft.com</a:t>
            </a:r>
            <a:endParaRPr lang="cs-CZ" smtClean="0">
              <a:solidFill>
                <a:srgbClr val="000000"/>
              </a:solidFill>
            </a:endParaRPr>
          </a:p>
          <a:p>
            <a:r>
              <a:rPr lang="cs-CZ" b="1" i="1" smtClean="0"/>
              <a:t>Encyklopedie vědy : velká dětská encyklopedie</a:t>
            </a:r>
            <a:r>
              <a:rPr lang="cs-CZ" b="1" smtClean="0"/>
              <a:t>. první. Praha : Slovart, 1996. 448 s. ISBN 80-85871-83-1.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000000"/>
              </a:solidFill>
            </a:endParaRPr>
          </a:p>
          <a:p>
            <a:endParaRPr lang="cs-CZ" smtClean="0">
              <a:solidFill>
                <a:srgbClr val="000000"/>
              </a:solidFill>
            </a:endParaRPr>
          </a:p>
          <a:p>
            <a:endParaRPr lang="cs-CZ" smtClean="0">
              <a:solidFill>
                <a:srgbClr val="000000"/>
              </a:solidFill>
            </a:endParaRPr>
          </a:p>
          <a:p>
            <a:endParaRPr lang="cs-CZ" smtClean="0">
              <a:solidFill>
                <a:srgbClr val="000000"/>
              </a:solidFill>
            </a:endParaRP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374</Words>
  <Application>Microsoft Office PowerPoint</Application>
  <PresentationFormat>On-screen Show (4:3)</PresentationFormat>
  <Paragraphs>99</Paragraphs>
  <Slides>15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Calibri</vt:lpstr>
      <vt:lpstr>Arial</vt:lpstr>
      <vt:lpstr>Arial Black</vt:lpstr>
      <vt:lpstr>Wingdings</vt:lpstr>
      <vt:lpstr>Motiv systému Office</vt:lpstr>
      <vt:lpstr>Název školy: ZŠ Varnsdorf, Edisonova 2821, okres Děčín, příspěvková organizace Člověk a příroda, Chemie, Plasty Autor: Ing. Světlana Hřibalová Název a číslo materiálu: VY_52_INOVACE_19/III.SADA</vt:lpstr>
      <vt:lpstr>Snímek 2</vt:lpstr>
      <vt:lpstr>Obsah:</vt:lpstr>
      <vt:lpstr>Základní pojmy</vt:lpstr>
      <vt:lpstr>Příklady</vt:lpstr>
      <vt:lpstr>Historie</vt:lpstr>
      <vt:lpstr>Nylon</vt:lpstr>
      <vt:lpstr>K masivnímu rozšíření plastů došlo až po druhé světové válce, kdy začaly nahrazovat výrobky ze skla, kovů, dřeva a přírodních textilních vláken.</vt:lpstr>
      <vt:lpstr>Rozdělení plastů</vt:lpstr>
      <vt:lpstr>Značení plastů</vt:lpstr>
      <vt:lpstr>Příklady</vt:lpstr>
      <vt:lpstr>Zpracování plastů</vt:lpstr>
      <vt:lpstr>Úkoly </vt:lpstr>
      <vt:lpstr>Doplň následující text (výběrem z nabídnutých pojmů)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</dc:creator>
  <cp:lastModifiedBy>DUM</cp:lastModifiedBy>
  <cp:revision>34</cp:revision>
  <dcterms:created xsi:type="dcterms:W3CDTF">2011-08-11T12:51:22Z</dcterms:created>
  <dcterms:modified xsi:type="dcterms:W3CDTF">2012-05-16T15:46:01Z</dcterms:modified>
</cp:coreProperties>
</file>