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98E630"/>
    <a:srgbClr val="4F191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FBFE280-8ED5-4C41-998A-13D24659191A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7560A8C-8047-4B37-B92F-6702AD3FF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60B9294-64F1-479F-BB4B-995C619449C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6"/>
          <p:cNvSpPr/>
          <p:nvPr/>
        </p:nvSpPr>
        <p:spPr>
          <a:xfrm>
            <a:off x="0" y="2438400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30"/>
          <p:cNvSpPr/>
          <p:nvPr/>
        </p:nvSpPr>
        <p:spPr>
          <a:xfrm>
            <a:off x="0" y="914400"/>
            <a:ext cx="9144000" cy="1524000"/>
          </a:xfrm>
          <a:prstGeom prst="rect">
            <a:avLst/>
          </a:prstGeom>
          <a:solidFill>
            <a:srgbClr val="000000">
              <a:alpha val="89800"/>
            </a:srgb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2476108"/>
            <a:ext cx="8305800" cy="381000"/>
          </a:xfrm>
        </p:spPr>
        <p:txBody>
          <a:bodyPr>
            <a:noAutofit/>
          </a:bodyPr>
          <a:lstStyle>
            <a:lvl1pPr marL="0" indent="0" algn="l">
              <a:buNone/>
              <a:defRPr sz="2000" spc="100" baseline="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066800"/>
            <a:ext cx="8305800" cy="1295400"/>
          </a:xfrm>
        </p:spPr>
        <p:txBody>
          <a:bodyPr anchor="ctr">
            <a:noAutofit/>
          </a:bodyPr>
          <a:lstStyle>
            <a:lvl1pPr algn="l">
              <a:defRPr sz="4800" cap="all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B3D2BC0-EF55-494A-B279-9D010885BEB4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7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8581C26-5120-43F8-883C-50FC81D186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E887DF6-B61B-43EE-B0A4-8A6F5BDE21D5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BC73EBD-32D0-4BCE-B9DD-68564917BA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5"/>
          <p:cNvSpPr/>
          <p:nvPr/>
        </p:nvSpPr>
        <p:spPr>
          <a:xfrm>
            <a:off x="0" y="4958864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26"/>
          <p:cNvSpPr/>
          <p:nvPr/>
        </p:nvSpPr>
        <p:spPr>
          <a:xfrm>
            <a:off x="0" y="3429000"/>
            <a:ext cx="9144000" cy="1527048"/>
          </a:xfrm>
          <a:prstGeom prst="rect">
            <a:avLst/>
          </a:prstGeom>
          <a:solidFill>
            <a:srgbClr val="000000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>
              <a:buNone/>
              <a:defRPr sz="4200" b="0" cap="all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457200"/>
          </a:xfrm>
        </p:spPr>
        <p:txBody>
          <a:bodyPr anchor="ctr"/>
          <a:lstStyle>
            <a:lvl1pPr>
              <a:buNone/>
              <a:defRPr sz="2000" spc="100" baseline="0">
                <a:solidFill>
                  <a:srgbClr val="FFFFFF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1976A5-567D-499D-85FB-739BA959C31E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5984E-13C8-426F-A795-C64B411692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8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5D6B0E-66F1-4818-903B-C43801861217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C56C7-B366-4574-BD14-40AC4783D0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4040188" cy="838200"/>
          </a:xfrm>
          <a:solidFill>
            <a:schemeClr val="accent1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quarter" idx="2"/>
          </p:nvPr>
        </p:nvSpPr>
        <p:spPr>
          <a:xfrm>
            <a:off x="457200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71600"/>
            <a:ext cx="4040188" cy="838200"/>
          </a:xfrm>
          <a:solidFill>
            <a:schemeClr val="accent2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1546DC-9034-490A-A0EA-B94B77FF9BF3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8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1B0825-CCC5-4FFE-B36F-2C4EF883F4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3FE1C-2BFA-4633-9DDE-0F58F068FC44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ED81C-A4F1-4808-8D90-824BD517FB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BEE41-F093-4F68-A644-D4E0697C2C0B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3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DC1EA-05CB-4B8C-87E8-9AA5197E54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16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17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Rectangle 18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Oval 19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ct val="90000"/>
              <a:buFont typeface="Wingdings 2"/>
              <a:buChar char=""/>
              <a:defRPr/>
            </a:pPr>
            <a:endParaRPr lang="en-US" dirty="0"/>
          </a:p>
        </p:txBody>
      </p:sp>
      <p:sp>
        <p:nvSpPr>
          <p:cNvPr id="10" name="Oval 20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val 21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al 22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ct val="90000"/>
              <a:buFont typeface="Wingdings 2"/>
              <a:buChar char=""/>
              <a:defRPr/>
            </a:pPr>
            <a:endParaRPr lang="en-US" dirty="0"/>
          </a:p>
        </p:txBody>
      </p:sp>
      <p:sp>
        <p:nvSpPr>
          <p:cNvPr id="13" name="Oval 25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al 2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al 2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Rectangle 29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2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2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2743200" y="228600"/>
            <a:ext cx="62484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01752" y="1600200"/>
            <a:ext cx="2057400" cy="3733800"/>
          </a:xfrm>
        </p:spPr>
        <p:txBody>
          <a:bodyPr/>
          <a:lstStyle>
            <a:lvl1pPr marL="0" indent="0">
              <a:lnSpc>
                <a:spcPts val="2400"/>
              </a:lnSpc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301752" y="384048"/>
            <a:ext cx="2057400" cy="1143000"/>
          </a:xfrm>
        </p:spPr>
        <p:txBody>
          <a:bodyPr lIns="91440" tIns="9144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04CD7-12C3-48A9-95B0-01C34ED69B4A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20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86000" y="6357938"/>
            <a:ext cx="3429000" cy="38258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575" y="6318250"/>
            <a:ext cx="1189038" cy="457200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BFB745D-0E9C-48C1-9269-E9D6C821EC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4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25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26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Rectangle 27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Oval 28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ct val="90000"/>
              <a:buFont typeface="Wingdings 2"/>
              <a:buChar char=""/>
              <a:defRPr/>
            </a:pPr>
            <a:endParaRPr lang="en-US" dirty="0"/>
          </a:p>
        </p:txBody>
      </p:sp>
      <p:sp>
        <p:nvSpPr>
          <p:cNvPr id="10" name="Oval 29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val 30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al 31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ct val="90000"/>
              <a:buFont typeface="Wingdings 2"/>
              <a:buChar char=""/>
              <a:defRPr/>
            </a:pPr>
            <a:endParaRPr lang="en-US" dirty="0"/>
          </a:p>
        </p:txBody>
      </p:sp>
      <p:sp>
        <p:nvSpPr>
          <p:cNvPr id="13" name="Oval 3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al 3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Rectangle 35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al 3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3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8" name="Oval 20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2057400" cy="1143000"/>
          </a:xfrm>
        </p:spPr>
        <p:txBody>
          <a:bodyPr lIns="91440" tIns="9144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90800" y="0"/>
            <a:ext cx="6553200" cy="5943600"/>
          </a:xfrm>
          <a:solidFill>
            <a:schemeClr val="bg2"/>
          </a:solidFill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1600200"/>
            <a:ext cx="2057400" cy="4267200"/>
          </a:xfrm>
        </p:spPr>
        <p:txBody>
          <a:bodyPr/>
          <a:lstStyle>
            <a:lvl1pPr marL="0" indent="0">
              <a:lnSpc>
                <a:spcPts val="2400"/>
              </a:lnSpc>
              <a:spcAft>
                <a:spcPts val="1000"/>
              </a:spcAft>
              <a:buFontTx/>
              <a:buNone/>
              <a:defRPr sz="1600" b="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71F12-33AB-4F37-AE19-C78844280CB0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2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575" y="6318250"/>
            <a:ext cx="1189038" cy="457200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B38B32A-D5BF-4450-A1FA-3DE9A3C612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23954-66A1-4484-8ED1-7674BA303B12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6D89B-7280-44C3-9976-6DDF1FD1D0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1A482A-28BA-4B2A-9EA3-75FEA48B5654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28894-400A-43ED-9CFA-35F70DF555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914400" y="2292526"/>
            <a:ext cx="2743200" cy="2127074"/>
          </a:xfrm>
          <a:prstGeom prst="rect">
            <a:avLst/>
          </a:prstGeom>
          <a:solidFill>
            <a:schemeClr val="accent1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2977827" y="5072066"/>
            <a:ext cx="1758141" cy="1739481"/>
          </a:xfrm>
          <a:prstGeom prst="ellipse">
            <a:avLst/>
          </a:prstGeom>
          <a:solidFill>
            <a:schemeClr val="accent1">
              <a:tint val="90000"/>
              <a:shade val="45000"/>
              <a:satMod val="200000"/>
              <a:alpha val="13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257800" y="0"/>
            <a:ext cx="3886200" cy="3048000"/>
          </a:xfrm>
          <a:prstGeom prst="rect">
            <a:avLst/>
          </a:prstGeom>
          <a:solidFill>
            <a:schemeClr val="accent1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0" y="4114800"/>
            <a:ext cx="2362200" cy="2463018"/>
          </a:xfrm>
          <a:prstGeom prst="rect">
            <a:avLst/>
          </a:prstGeom>
          <a:solidFill>
            <a:schemeClr val="bg2">
              <a:tint val="60000"/>
              <a:alpha val="7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178687" y="2389810"/>
            <a:ext cx="2174118" cy="2174118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6384588" y="5842728"/>
            <a:ext cx="1011260" cy="101126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6322493" y="1427132"/>
            <a:ext cx="2047390" cy="2047390"/>
          </a:xfrm>
          <a:prstGeom prst="ellipse">
            <a:avLst/>
          </a:prstGeom>
          <a:solidFill>
            <a:srgbClr val="C1E8E4">
              <a:alpha val="10980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114300" y="4803322"/>
            <a:ext cx="1959428" cy="1959428"/>
          </a:xfrm>
          <a:prstGeom prst="ellipse">
            <a:avLst/>
          </a:prstGeom>
          <a:solidFill>
            <a:srgbClr val="C1E8E4">
              <a:alpha val="12157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2021092" y="4578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4172385" y="4626825"/>
            <a:ext cx="1515880" cy="1394583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906" y="361813"/>
            <a:ext cx="2512694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295400" y="0"/>
            <a:ext cx="1524000" cy="609600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9403" y="212289"/>
            <a:ext cx="2022300" cy="2022300"/>
          </a:xfrm>
          <a:prstGeom prst="ellipse">
            <a:avLst/>
          </a:prstGeom>
          <a:solidFill>
            <a:schemeClr val="accent1">
              <a:tint val="100000"/>
              <a:satMod val="275000"/>
              <a:alpha val="15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ct val="90000"/>
              <a:buFont typeface="Wingdings 2"/>
              <a:buChar char=""/>
              <a:defRPr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6200" y="3962400"/>
            <a:ext cx="891076" cy="886968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2121357" y="1507438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3369253" y="466436"/>
            <a:ext cx="1595105" cy="1595105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189756" y="2967572"/>
            <a:ext cx="3234945" cy="3234944"/>
          </a:xfrm>
          <a:prstGeom prst="ellipse">
            <a:avLst/>
          </a:prstGeom>
          <a:solidFill>
            <a:schemeClr val="accent1">
              <a:tint val="100000"/>
              <a:satMod val="18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55626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951220" y="4665220"/>
            <a:ext cx="2192780" cy="2192780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1600200" y="3705807"/>
            <a:ext cx="1195876" cy="1198294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324600" y="228600"/>
            <a:ext cx="822960" cy="822960"/>
          </a:xfrm>
          <a:prstGeom prst="ellipse">
            <a:avLst/>
          </a:prstGeom>
          <a:solidFill>
            <a:schemeClr val="accent1">
              <a:tint val="90000"/>
              <a:satMod val="275000"/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80772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5410200" y="6324600"/>
            <a:ext cx="1524000" cy="533400"/>
          </a:xfrm>
          <a:prstGeom prst="rect">
            <a:avLst/>
          </a:prstGeom>
          <a:solidFill>
            <a:schemeClr val="accent1"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3011692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98" name="Text Placeholder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357938"/>
            <a:ext cx="2974975" cy="382587"/>
          </a:xfrm>
          <a:prstGeom prst="rect">
            <a:avLst/>
          </a:prstGeom>
        </p:spPr>
        <p:txBody>
          <a:bodyPr vert="horz" anchor="ctr" anchorCtr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72AC9AB-8556-4814-BD6E-BCB8C27E3B28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357938"/>
            <a:ext cx="3581400" cy="382587"/>
          </a:xfrm>
          <a:prstGeom prst="rect">
            <a:avLst/>
          </a:prstGeom>
        </p:spPr>
        <p:txBody>
          <a:bodyPr vert="horz" anchor="ctr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55575" y="6315075"/>
            <a:ext cx="1189038" cy="457200"/>
          </a:xfrm>
          <a:prstGeom prst="rect">
            <a:avLst/>
          </a:prstGeom>
          <a:noFill/>
        </p:spPr>
        <p:txBody>
          <a:bodyPr vert="horz" lIns="0" tIns="0" rIns="0" bIns="0" anchor="ctr" anchorCtr="1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28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22DC79-222F-4CED-845F-2F02406E46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3" r:id="rId5"/>
    <p:sldLayoutId id="2147483688" r:id="rId6"/>
    <p:sldLayoutId id="2147483682" r:id="rId7"/>
    <p:sldLayoutId id="2147483689" r:id="rId8"/>
    <p:sldLayoutId id="2147483690" r:id="rId9"/>
    <p:sldLayoutId id="2147483681" r:id="rId10"/>
    <p:sldLayoutId id="214748368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7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500"/>
        </a:spcBef>
        <a:spcAft>
          <a:spcPct val="0"/>
        </a:spcAft>
        <a:buClr>
          <a:srgbClr val="A8CDD7"/>
        </a:buClr>
        <a:buSzPct val="85000"/>
        <a:buFont typeface="Wingdings 2" pitchFamily="18" charset="2"/>
        <a:buChar char="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400"/>
        </a:spcBef>
        <a:spcAft>
          <a:spcPct val="0"/>
        </a:spcAft>
        <a:buClr>
          <a:srgbClr val="C0BEAF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CEC597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6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755576" y="404664"/>
            <a:ext cx="7272808" cy="2308324"/>
          </a:xfrm>
          <a:prstGeom prst="rect">
            <a:avLst/>
          </a:prstGeom>
          <a:solidFill>
            <a:schemeClr val="bg2">
              <a:lumMod val="75000"/>
            </a:schemeClr>
          </a:solidFill>
          <a:ln w="95250" cmpd="thinThick">
            <a:solidFill>
              <a:schemeClr val="tx2">
                <a:lumMod val="1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10000"/>
                  </a:schemeClr>
                </a:solidFill>
                <a:latin typeface="+mn-lt"/>
                <a:cs typeface="+mn-cs"/>
              </a:rPr>
              <a:t>Název školy: ZŠ Varnsdorf, Edisonova 2821, okres Děčín, příspěvková organizace</a:t>
            </a:r>
            <a:br>
              <a:rPr lang="cs-CZ" sz="2400" dirty="0">
                <a:solidFill>
                  <a:schemeClr val="tx2">
                    <a:lumMod val="10000"/>
                  </a:schemeClr>
                </a:solidFill>
                <a:latin typeface="+mn-lt"/>
                <a:cs typeface="+mn-cs"/>
              </a:rPr>
            </a:br>
            <a:r>
              <a:rPr lang="cs-CZ" sz="2400" dirty="0">
                <a:solidFill>
                  <a:schemeClr val="tx2">
                    <a:lumMod val="10000"/>
                  </a:schemeClr>
                </a:solidFill>
                <a:latin typeface="+mn-lt"/>
                <a:cs typeface="+mn-cs"/>
              </a:rPr>
              <a:t>Člověk a příroda, Chemie, </a:t>
            </a:r>
            <a:r>
              <a:rPr lang="cs-CZ" sz="2400" dirty="0" err="1">
                <a:solidFill>
                  <a:schemeClr val="tx2">
                    <a:lumMod val="10000"/>
                  </a:schemeClr>
                </a:solidFill>
                <a:latin typeface="+mn-lt"/>
                <a:cs typeface="+mn-cs"/>
              </a:rPr>
              <a:t>Halogenderiváty</a:t>
            </a:r>
            <a:endParaRPr lang="cs-CZ" sz="2400" dirty="0">
              <a:solidFill>
                <a:schemeClr val="tx2">
                  <a:lumMod val="1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10000"/>
                  </a:schemeClr>
                </a:solidFill>
                <a:latin typeface="+mn-lt"/>
                <a:cs typeface="+mn-cs"/>
              </a:rPr>
              <a:t>Autor: Ing. Světlana Hřibalová</a:t>
            </a:r>
            <a:br>
              <a:rPr lang="cs-CZ" sz="2400" dirty="0">
                <a:solidFill>
                  <a:schemeClr val="tx2">
                    <a:lumMod val="10000"/>
                  </a:schemeClr>
                </a:solidFill>
                <a:latin typeface="+mn-lt"/>
                <a:cs typeface="+mn-cs"/>
              </a:rPr>
            </a:br>
            <a:r>
              <a:rPr lang="cs-CZ" sz="2400" dirty="0">
                <a:solidFill>
                  <a:schemeClr val="tx2">
                    <a:lumMod val="10000"/>
                  </a:schemeClr>
                </a:solidFill>
                <a:latin typeface="+mn-lt"/>
                <a:cs typeface="+mn-cs"/>
              </a:rPr>
              <a:t>Název a číslo materiálu:</a:t>
            </a:r>
            <a:br>
              <a:rPr lang="cs-CZ" sz="2400" dirty="0">
                <a:solidFill>
                  <a:schemeClr val="tx2">
                    <a:lumMod val="10000"/>
                  </a:schemeClr>
                </a:solidFill>
                <a:latin typeface="+mn-lt"/>
                <a:cs typeface="+mn-cs"/>
              </a:rPr>
            </a:br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latin typeface="+mn-lt"/>
                <a:cs typeface="+mn-cs"/>
              </a:rPr>
              <a:t>VY­_52_INOVACE_25/III.SADA</a:t>
            </a:r>
            <a:endParaRPr lang="cs-CZ" sz="2400" dirty="0">
              <a:solidFill>
                <a:schemeClr val="tx2">
                  <a:lumMod val="1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5576" y="3573016"/>
            <a:ext cx="7272808" cy="1015663"/>
          </a:xfrm>
          <a:prstGeom prst="rect">
            <a:avLst/>
          </a:prstGeom>
          <a:solidFill>
            <a:schemeClr val="bg2">
              <a:lumMod val="75000"/>
            </a:schemeClr>
          </a:solidFill>
          <a:ln w="38100">
            <a:solidFill>
              <a:schemeClr val="tx2">
                <a:lumMod val="90000"/>
              </a:schemeClr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  <a:t>Anotace:  Prezentace je určena žákům 9. ročníku, slouží k výkladu učiva </a:t>
            </a:r>
            <a:r>
              <a:rPr lang="cs-CZ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  <a:t>Halogenderiváty</a:t>
            </a:r>
            <a:r>
              <a:rPr lang="cs-CZ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  <a:t/>
            </a:r>
            <a:br>
              <a:rPr lang="cs-CZ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</a:br>
            <a:r>
              <a:rPr lang="cs-CZ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  <a:t>Období: leden až květen 2012</a:t>
            </a:r>
            <a:endParaRPr lang="cs-CZ" sz="2000" dirty="0">
              <a:latin typeface="+mn-lt"/>
              <a:cs typeface="+mn-cs"/>
            </a:endParaRPr>
          </a:p>
        </p:txBody>
      </p:sp>
      <p:pic>
        <p:nvPicPr>
          <p:cNvPr id="1434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38313" y="5013325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539552" y="2996952"/>
            <a:ext cx="8305800" cy="2520280"/>
          </a:xfrm>
          <a:solidFill>
            <a:schemeClr val="accent1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 smtClean="0">
                <a:solidFill>
                  <a:srgbClr val="4F1919"/>
                </a:solidFill>
              </a:rPr>
              <a:t>Vodík je v nich nahrazen</a:t>
            </a:r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 smtClean="0">
                <a:solidFill>
                  <a:srgbClr val="4F1919"/>
                </a:solidFill>
              </a:rPr>
              <a:t> halogenem</a:t>
            </a:r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 smtClean="0">
                <a:solidFill>
                  <a:srgbClr val="4F1919"/>
                </a:solidFill>
              </a:rPr>
              <a:t>(F, Cl, Br ,I)</a:t>
            </a:r>
            <a:endParaRPr lang="cs-CZ" sz="3400" dirty="0">
              <a:solidFill>
                <a:srgbClr val="4F1919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err="1" smtClean="0"/>
              <a:t>Halogenderiváty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267744" y="1340768"/>
            <a:ext cx="4040188" cy="838200"/>
          </a:xfrm>
          <a:noFill/>
        </p:spPr>
        <p:txBody>
          <a:bodyPr/>
          <a:lstStyle/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400" dirty="0" smtClean="0">
                <a:solidFill>
                  <a:srgbClr val="C00000"/>
                </a:solidFill>
              </a:rPr>
              <a:t>Freony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55575"/>
            <a:ext cx="8229600" cy="1143000"/>
          </a:xfrm>
          <a:solidFill>
            <a:schemeClr val="accent3">
              <a:lumMod val="60000"/>
              <a:lumOff val="40000"/>
            </a:schemeClr>
          </a:solidFill>
          <a:ln w="95250" cmpd="tri"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Vlastnosti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halogenderivátů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3"/>
          </p:nvPr>
        </p:nvSpPr>
        <p:spPr>
          <a:xfrm>
            <a:off x="4676775" y="2333625"/>
            <a:ext cx="4040188" cy="4176713"/>
          </a:xfrm>
          <a:noFill/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6388" name="Picture 2" descr="C:\Documents and Settings\Mami\Local Settings\Temporary Internet Files\Content.IE5\85U3KDM7\MC90035124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96075" y="2349500"/>
            <a:ext cx="1785938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3" descr="C:\Documents and Settings\Mami\Local Settings\Temporary Internet Files\Content.IE5\OCJQMXP5\MC90035358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3350381">
            <a:off x="5815806" y="4171157"/>
            <a:ext cx="1541463" cy="205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457200" y="2220558"/>
            <a:ext cx="4038600" cy="4304786"/>
          </a:xfrm>
          <a:solidFill>
            <a:schemeClr val="accent1">
              <a:lumMod val="20000"/>
              <a:lumOff val="80000"/>
            </a:schemeClr>
          </a:solidFill>
          <a:ln w="57150"/>
          <a:effectLst>
            <a:glow rad="2286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Fluorované uhlovodíky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Hnací plyny do sprejů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(laky na vlasy, deodoranty, barvy ve spreji….)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/>
              <a:t>Chladící média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u="sng" dirty="0" smtClean="0">
                <a:solidFill>
                  <a:srgbClr val="C00000"/>
                </a:solidFill>
              </a:rPr>
              <a:t>! Ničí ozonovou vrstvu!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/>
              <a:t>(používání celosvětově omezováno)</a:t>
            </a:r>
            <a:endParaRPr lang="cs-CZ" dirty="0"/>
          </a:p>
        </p:txBody>
      </p:sp>
      <p:pic>
        <p:nvPicPr>
          <p:cNvPr id="16393" name="Picture 2" descr="C:\Documents and Settings\Mami\Local Settings\Temporary Internet Files\Content.IE5\CTI9E9AH\MC900356911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/>
          <a:srcRect/>
          <a:stretch>
            <a:fillRect/>
          </a:stretch>
        </p:blipFill>
        <p:spPr>
          <a:xfrm>
            <a:off x="4859338" y="2492375"/>
            <a:ext cx="1555750" cy="18430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sz="quarter" idx="1"/>
          </p:nvPr>
        </p:nvSpPr>
        <p:spPr>
          <a:xfrm>
            <a:off x="477489" y="1412776"/>
            <a:ext cx="8229600" cy="4665712"/>
          </a:xfrm>
          <a:solidFill>
            <a:schemeClr val="accent3">
              <a:lumMod val="60000"/>
              <a:lumOff val="40000"/>
            </a:schemeClr>
          </a:solidFill>
          <a:ln/>
          <a:scene3d>
            <a:camera prst="orthographicFront"/>
            <a:lightRig rig="threePt" dir="t"/>
          </a:scene3d>
          <a:sp3d prstMaterial="metal">
            <a:bevelT w="82550" prst="slope"/>
            <a:bevelB/>
          </a:sp3d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Vzorec:  CF</a:t>
            </a:r>
            <a:r>
              <a:rPr lang="cs-CZ" baseline="-25000" dirty="0" smtClean="0"/>
              <a:t>2</a:t>
            </a:r>
            <a:r>
              <a:rPr lang="cs-CZ" dirty="0" smtClean="0"/>
              <a:t>=CF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Model molekuly:</a:t>
            </a:r>
            <a:endParaRPr lang="cs-CZ" b="1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Polymerací se z něho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v</a:t>
            </a:r>
            <a:r>
              <a:rPr lang="cs-CZ" dirty="0" smtClean="0"/>
              <a:t>yrábí </a:t>
            </a:r>
            <a:r>
              <a:rPr lang="cs-CZ" b="1" dirty="0" smtClean="0"/>
              <a:t>teflon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Teflon je odolný v teplotním rozmezí od -70 do 250</a:t>
            </a:r>
            <a:r>
              <a:rPr lang="cs-CZ" b="1" baseline="30000" dirty="0" smtClean="0"/>
              <a:t>o</a:t>
            </a:r>
            <a:r>
              <a:rPr lang="cs-CZ" b="1" dirty="0" smtClean="0"/>
              <a:t>C.</a:t>
            </a:r>
          </a:p>
        </p:txBody>
      </p:sp>
      <p:sp>
        <p:nvSpPr>
          <p:cNvPr id="18" name="Ovál 17"/>
          <p:cNvSpPr/>
          <p:nvPr/>
        </p:nvSpPr>
        <p:spPr>
          <a:xfrm>
            <a:off x="5788025" y="2420938"/>
            <a:ext cx="914400" cy="914400"/>
          </a:xfrm>
          <a:prstGeom prst="ellipse">
            <a:avLst/>
          </a:prstGeom>
          <a:solidFill>
            <a:srgbClr val="98E630"/>
          </a:solidFill>
          <a:ln>
            <a:solidFill>
              <a:srgbClr val="98E63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4699000" y="2420938"/>
            <a:ext cx="914400" cy="914400"/>
          </a:xfrm>
          <a:prstGeom prst="ellipse">
            <a:avLst/>
          </a:prstGeom>
          <a:solidFill>
            <a:srgbClr val="98E630"/>
          </a:solidFill>
          <a:ln>
            <a:solidFill>
              <a:srgbClr val="98E63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</a:t>
            </a:r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143000"/>
          </a:xfrm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/>
          <a:p>
            <a:pPr algn="ctr"/>
            <a:r>
              <a:rPr lang="cs-CZ" smtClean="0">
                <a:solidFill>
                  <a:srgbClr val="C00000"/>
                </a:solidFill>
              </a:rPr>
              <a:t>Tetrafl</a:t>
            </a:r>
            <a:r>
              <a:rPr lang="cs-CZ" smtClean="0">
                <a:solidFill>
                  <a:srgbClr val="C00000"/>
                </a:solidFill>
                <a:latin typeface="Arial" charset="0"/>
              </a:rPr>
              <a:t>uo</a:t>
            </a:r>
            <a:r>
              <a:rPr lang="cs-CZ" smtClean="0">
                <a:solidFill>
                  <a:srgbClr val="C00000"/>
                </a:solidFill>
              </a:rPr>
              <a:t>rethylen</a:t>
            </a:r>
          </a:p>
        </p:txBody>
      </p:sp>
      <p:pic>
        <p:nvPicPr>
          <p:cNvPr id="17415" name="Picture 18" descr="C:\Documents and Settings\Mami\Local Settings\Temporary Internet Files\Content.IE5\Y50P6V43\MC90035696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80225" y="333375"/>
            <a:ext cx="1857375" cy="83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vál 1"/>
          <p:cNvSpPr/>
          <p:nvPr/>
        </p:nvSpPr>
        <p:spPr>
          <a:xfrm>
            <a:off x="5060950" y="1941513"/>
            <a:ext cx="719138" cy="64928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786438" y="1935163"/>
            <a:ext cx="720725" cy="6477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4356100" y="1506538"/>
            <a:ext cx="914400" cy="914400"/>
          </a:xfrm>
          <a:prstGeom prst="ellipse">
            <a:avLst/>
          </a:prstGeom>
          <a:solidFill>
            <a:srgbClr val="98E630"/>
          </a:solidFill>
          <a:ln>
            <a:solidFill>
              <a:srgbClr val="98E63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6245225" y="1511300"/>
            <a:ext cx="914400" cy="914400"/>
          </a:xfrm>
          <a:prstGeom prst="ellipse">
            <a:avLst/>
          </a:prstGeom>
          <a:solidFill>
            <a:srgbClr val="98E630"/>
          </a:solidFill>
          <a:ln>
            <a:solidFill>
              <a:srgbClr val="98E63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rgbClr val="C00000"/>
                </a:solidFill>
              </a:rPr>
              <a:t>Bromované</a:t>
            </a:r>
            <a:r>
              <a:rPr lang="cs-CZ" dirty="0" smtClean="0">
                <a:solidFill>
                  <a:srgbClr val="C00000"/>
                </a:solidFill>
              </a:rPr>
              <a:t> uhlovodíky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96186" y="1412776"/>
            <a:ext cx="8229600" cy="4572000"/>
          </a:xfrm>
          <a:gradFill flip="none" rotWithShape="1">
            <a:gsLst>
              <a:gs pos="0">
                <a:schemeClr val="accent1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1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1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/>
          <a:scene3d>
            <a:camera prst="orthographicFront"/>
            <a:lightRig rig="threePt" dir="t"/>
          </a:scene3d>
          <a:sp3d>
            <a:bevelT prst="convex"/>
          </a:sp3d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Používají se jako tzv. zpomalovače hoření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Např. v PC, televizorech a dalších elektropřístrojích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Bromtrifluormethan</a:t>
            </a:r>
            <a:r>
              <a:rPr lang="cs-CZ" dirty="0" smtClean="0"/>
              <a:t> CBrF</a:t>
            </a:r>
            <a:r>
              <a:rPr lang="cs-CZ" baseline="-25000" dirty="0" smtClean="0"/>
              <a:t>3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dibromdifluormethan</a:t>
            </a:r>
            <a:r>
              <a:rPr lang="cs-CZ" dirty="0" smtClean="0"/>
              <a:t> CBr</a:t>
            </a:r>
            <a:r>
              <a:rPr lang="cs-CZ" baseline="-25000" dirty="0" smtClean="0"/>
              <a:t>2</a:t>
            </a:r>
            <a:r>
              <a:rPr lang="cs-CZ" dirty="0" smtClean="0"/>
              <a:t>F</a:t>
            </a:r>
            <a:r>
              <a:rPr lang="cs-CZ" baseline="-25000" dirty="0" smtClean="0"/>
              <a:t>2</a:t>
            </a:r>
            <a:r>
              <a:rPr lang="cs-CZ" dirty="0" smtClean="0"/>
              <a:t> se používají jako náplně </a:t>
            </a:r>
            <a:r>
              <a:rPr lang="cs-CZ" dirty="0" err="1" smtClean="0"/>
              <a:t>halonových</a:t>
            </a:r>
            <a:r>
              <a:rPr lang="cs-CZ" dirty="0" smtClean="0"/>
              <a:t> hasících přístrojů </a:t>
            </a:r>
            <a:endParaRPr lang="cs-CZ" dirty="0"/>
          </a:p>
        </p:txBody>
      </p:sp>
      <p:pic>
        <p:nvPicPr>
          <p:cNvPr id="19461" name="Picture 3" descr="C:\Documents and Settings\Mami\Local Settings\Temporary Internet Files\Content.IE5\Q8LD47UA\MC9000133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18338" y="1052513"/>
            <a:ext cx="1808162" cy="2274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19" descr="C:\Documents and Settings\Mami\Local Settings\Temporary Internet Files\Content.IE5\CTI9E9AH\MC90044133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87450" y="4508500"/>
            <a:ext cx="2089150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rgbClr val="C00000"/>
                </a:solidFill>
              </a:rPr>
              <a:t>Chloroform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6">
              <a:lumMod val="90000"/>
            </a:schemeClr>
          </a:solidFill>
          <a:ln/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 fontScale="925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Vzorec: CHCl</a:t>
            </a:r>
            <a:r>
              <a:rPr lang="cs-CZ" baseline="-25000" dirty="0" smtClean="0"/>
              <a:t>3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Systematický název : </a:t>
            </a:r>
            <a:r>
              <a:rPr lang="cs-CZ" dirty="0" err="1" smtClean="0"/>
              <a:t>trichlormethan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Model molekuly :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Využití: rozpouštědlo, </a:t>
            </a:r>
            <a:r>
              <a:rPr lang="cs-CZ" dirty="0" smtClean="0">
                <a:solidFill>
                  <a:srgbClr val="C00000"/>
                </a:solidFill>
              </a:rPr>
              <a:t>! Karcinogenní !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Jako rozpouštědlo se rovněž využívá </a:t>
            </a:r>
            <a:r>
              <a:rPr lang="cs-CZ" dirty="0" err="1" smtClean="0"/>
              <a:t>tetrachlormethan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787900" y="3357563"/>
            <a:ext cx="720725" cy="6477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227513" y="3789363"/>
            <a:ext cx="914400" cy="914400"/>
          </a:xfrm>
          <a:prstGeom prst="ellipse">
            <a:avLst/>
          </a:prstGeom>
          <a:solidFill>
            <a:srgbClr val="98E630"/>
          </a:solidFill>
          <a:ln>
            <a:solidFill>
              <a:srgbClr val="98E63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Cl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376863" y="2997200"/>
            <a:ext cx="914400" cy="914400"/>
          </a:xfrm>
          <a:prstGeom prst="ellipse">
            <a:avLst/>
          </a:prstGeom>
          <a:solidFill>
            <a:srgbClr val="98E630"/>
          </a:solidFill>
          <a:ln>
            <a:solidFill>
              <a:srgbClr val="98E63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Cl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4356100" y="2725738"/>
            <a:ext cx="914400" cy="914400"/>
          </a:xfrm>
          <a:prstGeom prst="ellipse">
            <a:avLst/>
          </a:prstGeom>
          <a:solidFill>
            <a:srgbClr val="98E630"/>
          </a:solidFill>
          <a:ln>
            <a:solidFill>
              <a:srgbClr val="98E63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Cl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5254625" y="3886200"/>
            <a:ext cx="325438" cy="360363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0490" name="Picture 3" descr="C:\Documents and Settings\Mami\Local Settings\Temporary Internet Files\Content.IE5\85U3KDM7\MC90028097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503238"/>
            <a:ext cx="2073275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rgbClr val="C00000"/>
                </a:solidFill>
              </a:rPr>
              <a:t>Chlorethen</a:t>
            </a:r>
            <a:r>
              <a:rPr lang="cs-CZ" dirty="0" smtClean="0">
                <a:solidFill>
                  <a:srgbClr val="C00000"/>
                </a:solidFill>
              </a:rPr>
              <a:t> – vinylchlorid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FFFFCC"/>
          </a:solidFill>
          <a:ln/>
          <a:scene3d>
            <a:camera prst="orthographicFront"/>
            <a:lightRig rig="threePt" dir="t"/>
          </a:scene3d>
          <a:sp3d>
            <a:bevelT prst="convex"/>
          </a:sp3d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Vzorec: H</a:t>
            </a:r>
            <a:r>
              <a:rPr lang="cs-CZ" baseline="-25000" dirty="0" smtClean="0"/>
              <a:t>2</a:t>
            </a:r>
            <a:r>
              <a:rPr lang="cs-CZ" dirty="0" smtClean="0"/>
              <a:t>C=</a:t>
            </a:r>
            <a:r>
              <a:rPr lang="cs-CZ" dirty="0" err="1" smtClean="0"/>
              <a:t>CHCl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Základní surovina pro výrobu polyvinylchloridu neboli PVC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 Používá se na výrobu podlahových krytin, obalových materiálů apod.</a:t>
            </a:r>
            <a:endParaRPr lang="cs-CZ" dirty="0"/>
          </a:p>
        </p:txBody>
      </p:sp>
      <p:pic>
        <p:nvPicPr>
          <p:cNvPr id="21509" name="Picture 2" descr="C:\Documents and Settings\Mami\Local Settings\Temporary Internet Files\Content.IE5\85U3KDM7\MC90001447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4156075"/>
            <a:ext cx="1954213" cy="1455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rgbClr val="00B0F0"/>
                </a:solidFill>
              </a:rPr>
              <a:t>Zajímavost</a:t>
            </a:r>
            <a:endParaRPr lang="cs-CZ" sz="44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3">
              <a:lumMod val="75000"/>
            </a:schemeClr>
          </a:solidFill>
          <a:ln/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DDT- velmi účinný insekticid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Užíval se v obrovských množstvích pro hubení hmyzu, který přenáší nemoci ( hlavně malárii a tyfus)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Až mnohem později se zjistilo, že se hromadí v živých organismech, kde vyvolává mutace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Výroba a používání DDT bylo zakázáno ( u nás od roku 1974)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000" dirty="0" err="1" smtClean="0">
                <a:solidFill>
                  <a:srgbClr val="FFFF00"/>
                </a:solidFill>
              </a:rPr>
              <a:t>Minitest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Jak je vzorec tetrachlormethanu?</a:t>
            </a:r>
          </a:p>
          <a:p>
            <a:r>
              <a:rPr lang="cs-CZ" smtClean="0"/>
              <a:t>Napiš vzorec a pojmenuj tento halogenderivát</a:t>
            </a:r>
          </a:p>
          <a:p>
            <a:endParaRPr lang="cs-CZ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r>
              <a:rPr lang="cs-CZ" smtClean="0"/>
              <a:t>Řešení:</a:t>
            </a:r>
          </a:p>
          <a:p>
            <a:r>
              <a:rPr lang="cs-CZ" smtClean="0"/>
              <a:t>CCl</a:t>
            </a:r>
            <a:r>
              <a:rPr lang="cs-CZ" baseline="-25000" smtClean="0"/>
              <a:t>4</a:t>
            </a:r>
            <a:endParaRPr lang="cs-CZ" smtClean="0"/>
          </a:p>
          <a:p>
            <a:r>
              <a:rPr lang="cs-CZ" smtClean="0"/>
              <a:t>CH</a:t>
            </a:r>
            <a:r>
              <a:rPr lang="cs-CZ" baseline="-25000" smtClean="0"/>
              <a:t>2</a:t>
            </a:r>
            <a:r>
              <a:rPr lang="cs-CZ" smtClean="0"/>
              <a:t>Br</a:t>
            </a:r>
            <a:r>
              <a:rPr lang="cs-CZ" baseline="-25000" smtClean="0"/>
              <a:t>2</a:t>
            </a:r>
            <a:endParaRPr lang="cs-CZ" smtClean="0"/>
          </a:p>
          <a:p>
            <a:r>
              <a:rPr lang="cs-CZ" smtClean="0"/>
              <a:t>dibromethen</a:t>
            </a:r>
          </a:p>
        </p:txBody>
      </p:sp>
      <p:sp>
        <p:nvSpPr>
          <p:cNvPr id="5" name="Ovál 4"/>
          <p:cNvSpPr/>
          <p:nvPr/>
        </p:nvSpPr>
        <p:spPr>
          <a:xfrm>
            <a:off x="323850" y="5114925"/>
            <a:ext cx="914400" cy="914400"/>
          </a:xfrm>
          <a:prstGeom prst="ellipse">
            <a:avLst/>
          </a:prstGeom>
          <a:solidFill>
            <a:srgbClr val="98E630"/>
          </a:solidFill>
          <a:ln>
            <a:solidFill>
              <a:srgbClr val="98E63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Br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2600325" y="4217988"/>
            <a:ext cx="914400" cy="914400"/>
          </a:xfrm>
          <a:prstGeom prst="ellipse">
            <a:avLst/>
          </a:prstGeom>
          <a:solidFill>
            <a:srgbClr val="98E630"/>
          </a:solidFill>
          <a:ln>
            <a:solidFill>
              <a:srgbClr val="98E63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Br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908175" y="4724400"/>
            <a:ext cx="719138" cy="6492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116013" y="4724400"/>
            <a:ext cx="719137" cy="6492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952500" y="4495800"/>
            <a:ext cx="327025" cy="360363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463800" y="5211763"/>
            <a:ext cx="327025" cy="360362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7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1"/>
                </a:solidFill>
              </a:rPr>
              <a:t>Zdroje: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Obrázky na snímcích 3,5,6,7 z galerie </a:t>
            </a:r>
            <a:r>
              <a:rPr lang="cs-CZ" dirty="0" smtClean="0">
                <a:hlinkClick r:id="rId2"/>
              </a:rPr>
              <a:t>www.office.com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Obrázky modelů molekul - vlastní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MAREČEK, Aleš a Jaroslav HONZA. </a:t>
            </a:r>
            <a:r>
              <a:rPr lang="cs-CZ" i="1" dirty="0"/>
              <a:t>Chemie pro čtyřletá gymnázia</a:t>
            </a:r>
            <a:r>
              <a:rPr lang="cs-CZ" dirty="0"/>
              <a:t>. první. Olomouc: Nakladatelství Olomouc s.r.o., 2005. ISBN 80-7182-057-1.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14513" y="49418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urrency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Currency">
      <a:maj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10000"/>
              </a:schemeClr>
            </a:gs>
            <a:gs pos="47500">
              <a:schemeClr val="phClr">
                <a:tint val="35000"/>
                <a:satMod val="110000"/>
              </a:schemeClr>
            </a:gs>
            <a:gs pos="58500">
              <a:schemeClr val="phClr">
                <a:tint val="35000"/>
                <a:satMod val="110000"/>
              </a:schemeClr>
            </a:gs>
            <a:gs pos="100000">
              <a:schemeClr val="phClr">
                <a:tint val="8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2000"/>
                <a:satMod val="105000"/>
              </a:schemeClr>
            </a:gs>
            <a:gs pos="47500">
              <a:schemeClr val="phClr">
                <a:shade val="89000"/>
                <a:satMod val="105000"/>
              </a:schemeClr>
            </a:gs>
            <a:gs pos="58500">
              <a:schemeClr val="phClr">
                <a:shade val="89000"/>
                <a:satMod val="105000"/>
              </a:schemeClr>
            </a:gs>
            <a:gs pos="100000">
              <a:schemeClr val="phClr">
                <a:shade val="52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60000" cap="flat" cmpd="thickThin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50800" dist="63500" dir="5400000" algn="r" rotWithShape="0">
              <a:srgbClr val="000000">
                <a:alpha val="65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20000"/>
                <a:satMod val="3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8000"/>
                <a:shade val="98000"/>
                <a:satMod val="120000"/>
              </a:schemeClr>
              <a:schemeClr val="phClr">
                <a:tint val="86000"/>
                <a:shade val="92000"/>
                <a:satMod val="150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TC010205600[[fn=Rozšířená témata]]</Template>
  <TotalTime>183</TotalTime>
  <Words>254</Words>
  <Application>Microsoft Office PowerPoint</Application>
  <PresentationFormat>On-screen Show (4:3)</PresentationFormat>
  <Paragraphs>66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10</vt:i4>
      </vt:variant>
    </vt:vector>
  </HeadingPairs>
  <TitlesOfParts>
    <vt:vector size="23" baseType="lpstr">
      <vt:lpstr>Constantia</vt:lpstr>
      <vt:lpstr>Arial</vt:lpstr>
      <vt:lpstr>Wingdings 2</vt:lpstr>
      <vt:lpstr>Wingdings</vt:lpstr>
      <vt:lpstr>Calibri</vt:lpstr>
      <vt:lpstr>Currency</vt:lpstr>
      <vt:lpstr>Currency</vt:lpstr>
      <vt:lpstr>Currency</vt:lpstr>
      <vt:lpstr>Currency</vt:lpstr>
      <vt:lpstr>Currency</vt:lpstr>
      <vt:lpstr>Currency</vt:lpstr>
      <vt:lpstr>Currency</vt:lpstr>
      <vt:lpstr>Currency</vt:lpstr>
      <vt:lpstr>Snímek 1</vt:lpstr>
      <vt:lpstr>Snímek 2</vt:lpstr>
      <vt:lpstr>Vlastnosti halogenderivátů</vt:lpstr>
      <vt:lpstr>Tetrafluorethylen</vt:lpstr>
      <vt:lpstr>Bromované uhlovodíky</vt:lpstr>
      <vt:lpstr>Chloroform</vt:lpstr>
      <vt:lpstr>Chlorethen – vinylchlorid</vt:lpstr>
      <vt:lpstr>Zajímavost</vt:lpstr>
      <vt:lpstr>Minitest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</dc:creator>
  <cp:lastModifiedBy>DUM</cp:lastModifiedBy>
  <cp:revision>26</cp:revision>
  <dcterms:created xsi:type="dcterms:W3CDTF">2012-01-23T19:30:46Z</dcterms:created>
  <dcterms:modified xsi:type="dcterms:W3CDTF">2012-05-16T15:57:30Z</dcterms:modified>
</cp:coreProperties>
</file>