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5F0E"/>
    <a:srgbClr val="99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7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 smtClean="0"/>
            </a:lvl1pPr>
          </a:lstStyle>
          <a:p>
            <a:pPr>
              <a:defRPr/>
            </a:pPr>
            <a:fld id="{7C3EFDD4-644E-4E03-82F0-9E102D360632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5D9308EB-06E5-4770-A2FD-91AB40A5BF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DCE90E-A938-4086-9F5A-BB2259FB77D4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389370-DC96-46BD-9C83-D7362F4DF6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AF8DFC-31DB-4E2A-B5CA-D8B38E6B71CA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CB41E-A4A1-4FD1-94FC-AAE21BFBF1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06D96E-887D-406D-9B73-A7D952D37564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CFAF8-E7E8-4415-9A06-23922AC11A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1F9AB9-B7F9-4D9F-925A-D8AA7BD76BD2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1DA663-EED9-47EB-B1E0-3FBE664467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8ED36F-8900-474D-BCCF-989BF7D16865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08303-CDAF-4232-B6B9-CD6CAB8BAC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EF76EC-613E-4561-8620-7E319E15FC63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9149C-60E6-4D90-9612-59C258D2BD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28EB36-55AB-4780-9894-2DD7529B99D0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EBED0-E437-479F-BC92-7566DC116B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69361A-0D6A-44DF-9C9A-A6E93EBD930E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AD4B7-2D32-4AF8-9604-70F53E8185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4C3D2A-3336-4A7E-9365-6A006DE08DEA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0F977D-5665-4BC9-83EE-9D47F30F02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8EE14B-D78B-434C-AE89-C31CD8552A28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D6AB9C-3526-4D17-9668-751FAEC04C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E2CB346-5925-468A-B381-381892AD6EC9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EFCE866-48A2-4610-818C-B74D920FD9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73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277938" y="1052513"/>
            <a:ext cx="6637337" cy="2592387"/>
          </a:xfrm>
          <a:ln w="85725" cap="rnd" cmpd="tri">
            <a:solidFill>
              <a:schemeClr val="bg2">
                <a:lumMod val="75000"/>
              </a:schemeClr>
            </a:solidFill>
            <a:bevel/>
          </a:ln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Název školy: ZŠ Varnsdorf, Edisonova 2821, okres Děčín, příspěvková organizace</a:t>
            </a:r>
            <a:b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Člověk </a:t>
            </a:r>
            <a:r>
              <a:rPr lang="cs-CZ" sz="2000" dirty="0">
                <a:solidFill>
                  <a:schemeClr val="tx2">
                    <a:lumMod val="10000"/>
                  </a:schemeClr>
                </a:solidFill>
              </a:rPr>
              <a:t>a příroda, 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Chemie</a:t>
            </a:r>
            <a:r>
              <a:rPr lang="cs-CZ" sz="2000" dirty="0">
                <a:solidFill>
                  <a:schemeClr val="tx2">
                    <a:lumMod val="10000"/>
                  </a:schemeClr>
                </a:solidFill>
              </a:rPr>
              <a:t>, </a:t>
            </a:r>
            <a:r>
              <a:rPr lang="cs-CZ" sz="2000" smtClean="0">
                <a:solidFill>
                  <a:schemeClr val="tx2">
                    <a:lumMod val="10000"/>
                  </a:schemeClr>
                </a:solidFill>
              </a:rPr>
              <a:t/>
            </a:r>
            <a:br>
              <a:rPr lang="cs-CZ" sz="2000" smtClean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sz="2000" smtClean="0">
                <a:solidFill>
                  <a:schemeClr val="tx2">
                    <a:lumMod val="10000"/>
                  </a:schemeClr>
                </a:solidFill>
              </a:rPr>
              <a:t>Alkoholy</a:t>
            </a:r>
            <a:r>
              <a:rPr lang="cs-CZ" sz="2000" dirty="0">
                <a:solidFill>
                  <a:schemeClr val="tx2">
                    <a:lumMod val="10000"/>
                  </a:schemeClr>
                </a:solidFill>
              </a:rPr>
              <a:t/>
            </a:r>
            <a:br>
              <a:rPr lang="cs-CZ" sz="2000" dirty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sz="2000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00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000" smtClean="0">
                <a:solidFill>
                  <a:schemeClr val="tx2">
                    <a:lumMod val="10000"/>
                  </a:schemeClr>
                </a:solidFill>
              </a:rPr>
              <a:t>Ing. </a:t>
            </a:r>
            <a:r>
              <a:rPr lang="cs-CZ" sz="2000" dirty="0">
                <a:solidFill>
                  <a:schemeClr val="tx2">
                    <a:lumMod val="10000"/>
                  </a:schemeClr>
                </a:solidFill>
              </a:rPr>
              <a:t>Světlana Hřibalová</a:t>
            </a:r>
            <a:br>
              <a:rPr lang="cs-CZ" sz="2000" dirty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sz="2000" dirty="0">
                <a:solidFill>
                  <a:schemeClr val="tx2">
                    <a:lumMod val="10000"/>
                  </a:schemeClr>
                </a:solidFill>
              </a:rPr>
              <a:t>Název a číslo materiálu:</a:t>
            </a:r>
            <a:br>
              <a:rPr lang="cs-CZ" sz="2000" dirty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sz="2000" b="1" dirty="0">
                <a:solidFill>
                  <a:schemeClr val="tx2">
                    <a:lumMod val="10000"/>
                  </a:schemeClr>
                </a:solidFill>
              </a:rPr>
              <a:t>VY­_</a:t>
            </a:r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52_INOVACE_29/III.SADA</a:t>
            </a:r>
            <a:r>
              <a:rPr lang="cs-CZ" sz="2000" dirty="0">
                <a:solidFill>
                  <a:schemeClr val="tx2">
                    <a:lumMod val="10000"/>
                  </a:schemeClr>
                </a:solidFill>
              </a:rPr>
              <a:t/>
            </a:r>
            <a:br>
              <a:rPr lang="cs-CZ" sz="2000" dirty="0">
                <a:solidFill>
                  <a:schemeClr val="tx2">
                    <a:lumMod val="10000"/>
                  </a:schemeClr>
                </a:solidFill>
              </a:rPr>
            </a:br>
            <a:endParaRPr lang="cs-CZ" sz="2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258888" y="3716338"/>
            <a:ext cx="6638925" cy="13684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 Prezentace je určena žákům 9. ročníku, slouží k výkladu </a:t>
            </a:r>
            <a:r>
              <a:rPr lang="cs-CZ" sz="18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učiva Alkoholy</a:t>
            </a:r>
            <a:r>
              <a:rPr lang="cs-CZ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/>
            </a:r>
            <a:br>
              <a:rPr lang="cs-CZ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cs-CZ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Období: </a:t>
            </a:r>
            <a:r>
              <a:rPr lang="cs-CZ" sz="1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leden až květen 2012</a:t>
            </a:r>
            <a:endParaRPr lang="cs-CZ" sz="1800" b="1" dirty="0"/>
          </a:p>
          <a:p>
            <a:pPr fontAlgn="auto">
              <a:spcAft>
                <a:spcPts val="0"/>
              </a:spcAft>
              <a:defRPr/>
            </a:pPr>
            <a:endParaRPr lang="cs-CZ" sz="1800" dirty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51577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 descr="C:\Documents and Settings\Mami\Local Settings\Temporary Internet Files\Content.IE5\Q8LD47UA\MP9004005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724128" y="572071"/>
            <a:ext cx="2879299" cy="360000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14338" name="Picture 10" descr="C:\Documents and Settings\Mami\Local Settings\Temporary Internet Files\Content.IE5\85U3KDM7\MC90018600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32138" y="2492375"/>
            <a:ext cx="1825625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chemeClr val="tx2">
                    <a:lumMod val="75000"/>
                  </a:schemeClr>
                </a:solidFill>
              </a:rPr>
              <a:t>Alkoholy</a:t>
            </a:r>
            <a:endParaRPr lang="cs-CZ" sz="6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44" name="Picture 20" descr="C:\Documents and Settings\Mami\Local Settings\Temporary Internet Files\Content.IE5\OP2L6N8H\MP900390074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4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4014390" y="3933056"/>
            <a:ext cx="3419475" cy="2439225"/>
          </a:xfrm>
          <a:prstGeom prst="ellipse">
            <a:avLst/>
          </a:prstGeom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14341" name="Picture 15" descr="C:\Documents and Settings\Mami\Local Settings\Temporary Internet Files\Content.IE5\H8Y5E3ZC\MC90023902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1569078">
            <a:off x="747713" y="1143000"/>
            <a:ext cx="1858962" cy="120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3" name="Picture 19" descr="C:\Documents and Settings\Mami\Local Settings\Temporary Internet Files\Content.IE5\Y50P6V43\MP900337404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51808" y="2636912"/>
            <a:ext cx="2369936" cy="332234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Charakteristika</a:t>
            </a:r>
            <a:r>
              <a:rPr lang="cs-CZ" sz="4800" b="1" u="sng" dirty="0" smtClean="0">
                <a:solidFill>
                  <a:schemeClr val="bg1"/>
                </a:solidFill>
              </a:rPr>
              <a:t> </a:t>
            </a:r>
            <a:endParaRPr lang="cs-CZ" sz="4800" b="1" u="sng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3508977"/>
          </a:xfrm>
          <a:ln/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 lnSpcReduction="10000"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sz="3200" b="1" dirty="0" smtClean="0"/>
              <a:t>Alkoholy jsou deriváty uhlovodíků, ve kterých je jeden nebo více vodíků nahrazeno </a:t>
            </a:r>
            <a:r>
              <a:rPr lang="cs-CZ" sz="3200" b="1" u="sng" dirty="0" smtClean="0">
                <a:solidFill>
                  <a:srgbClr val="FFC000"/>
                </a:solidFill>
              </a:rPr>
              <a:t>skupinou  -OH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sz="3200" b="1" dirty="0"/>
              <a:t> J</a:t>
            </a:r>
            <a:r>
              <a:rPr lang="cs-CZ" sz="3200" b="1" dirty="0" smtClean="0"/>
              <a:t>ejich názvy končí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3200" b="1" dirty="0" smtClean="0"/>
              <a:t>  </a:t>
            </a:r>
            <a:r>
              <a:rPr lang="cs-CZ" sz="3200" b="1" u="sng" dirty="0" smtClean="0">
                <a:solidFill>
                  <a:srgbClr val="FFC000"/>
                </a:solidFill>
              </a:rPr>
              <a:t>příponou </a:t>
            </a:r>
            <a:r>
              <a:rPr lang="cs-CZ" sz="3200" b="1" u="sng" dirty="0" err="1" smtClean="0">
                <a:solidFill>
                  <a:srgbClr val="FFC000"/>
                </a:solidFill>
              </a:rPr>
              <a:t>ol</a:t>
            </a:r>
            <a:endParaRPr lang="cs-CZ" sz="3200" b="1" u="sng" dirty="0" smtClean="0">
              <a:solidFill>
                <a:srgbClr val="FFC000"/>
              </a:solidFill>
            </a:endParaRP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3200" b="1" u="sng" dirty="0" smtClean="0">
                <a:solidFill>
                  <a:srgbClr val="FFC000"/>
                </a:solidFill>
              </a:rPr>
              <a:t>  </a:t>
            </a:r>
            <a:endParaRPr lang="cs-CZ" sz="3200" b="1" u="sng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Jednosytné alkoholy</a:t>
            </a:r>
            <a:endParaRPr lang="cs-CZ" b="1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3508977"/>
          </a:xfrm>
          <a:ln/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>
            <a:noAutofit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sz="3200" b="1" dirty="0" smtClean="0"/>
              <a:t>Mají jednu skupinu –OH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3200" b="1" dirty="0" smtClean="0"/>
          </a:p>
          <a:p>
            <a:pPr indent="-274320" fontAlgn="auto">
              <a:spcAft>
                <a:spcPts val="0"/>
              </a:spcAft>
              <a:defRPr/>
            </a:pPr>
            <a:r>
              <a:rPr lang="cs-CZ" sz="3200" b="1" dirty="0" smtClean="0"/>
              <a:t>Nejvýznamnější jsou: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3200" b="1" dirty="0"/>
              <a:t> 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methanol</a:t>
            </a:r>
            <a:r>
              <a:rPr lang="cs-CZ" sz="3200" b="1" dirty="0" smtClean="0"/>
              <a:t> CH</a:t>
            </a:r>
            <a:r>
              <a:rPr lang="cs-CZ" sz="3200" b="1" baseline="-25000" dirty="0" smtClean="0"/>
              <a:t>3</a:t>
            </a:r>
            <a:r>
              <a:rPr lang="cs-CZ" sz="3200" b="1" dirty="0" smtClean="0"/>
              <a:t>OH 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3200" b="1" dirty="0" smtClean="0"/>
              <a:t>  </a:t>
            </a:r>
            <a:r>
              <a:rPr lang="cs-CZ" sz="3200" b="1" dirty="0" err="1" smtClean="0"/>
              <a:t>ethanol</a:t>
            </a:r>
            <a:r>
              <a:rPr lang="cs-CZ" sz="3200" b="1" dirty="0" smtClean="0"/>
              <a:t> CH</a:t>
            </a:r>
            <a:r>
              <a:rPr lang="cs-CZ" sz="3200" b="1" baseline="-25000" dirty="0" smtClean="0"/>
              <a:t>3</a:t>
            </a:r>
            <a:r>
              <a:rPr lang="cs-CZ" sz="3200" b="1" dirty="0" smtClean="0"/>
              <a:t>CH</a:t>
            </a:r>
            <a:r>
              <a:rPr lang="cs-CZ" sz="3200" b="1" baseline="-25000" dirty="0" smtClean="0"/>
              <a:t>2</a:t>
            </a:r>
            <a:r>
              <a:rPr lang="cs-CZ" sz="3200" b="1" dirty="0" smtClean="0"/>
              <a:t>OH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solidFill>
            <a:srgbClr val="FFC000"/>
          </a:solidFill>
          <a:ln/>
          <a:scene3d>
            <a:camera prst="orthographicFront"/>
            <a:lightRig rig="threePt" dir="t"/>
          </a:scene3d>
          <a:sp3d>
            <a:bevelT w="127000" h="133350" prst="slope"/>
            <a:bevelB w="57150"/>
          </a:sp3d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 </a:t>
            </a:r>
            <a:r>
              <a:rPr lang="cs-CZ" sz="4400" b="1" dirty="0" err="1" smtClean="0">
                <a:solidFill>
                  <a:schemeClr val="tx1"/>
                </a:solidFill>
              </a:rPr>
              <a:t>Methanol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7412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/>
              <a:t>Čirá bezbarvá hořlavá kapalina</a:t>
            </a:r>
          </a:p>
          <a:p>
            <a:r>
              <a:rPr lang="cs-CZ" b="1" smtClean="0"/>
              <a:t>Svým vzhledem, zápachem i vlastnostmi téměř k nerozeznání od lihu ( ethanolu)</a:t>
            </a:r>
          </a:p>
          <a:p>
            <a:r>
              <a:rPr lang="cs-CZ" b="1" u="sng" smtClean="0"/>
              <a:t>Prudký jed </a:t>
            </a:r>
            <a:r>
              <a:rPr lang="cs-CZ" b="1" smtClean="0"/>
              <a:t>(oslepnutí, smrt)- smrtelná dávka 10 – 100ml</a:t>
            </a:r>
          </a:p>
          <a:p>
            <a:r>
              <a:rPr lang="cs-CZ" b="1" smtClean="0"/>
              <a:t> výchozí surovina chemického  průmyslu, ředidlo, rozpouštědlo</a:t>
            </a:r>
          </a:p>
        </p:txBody>
      </p:sp>
      <p:pic>
        <p:nvPicPr>
          <p:cNvPr id="17413" name="Picture 10" descr="C:\Documents and Settings\Mami\Local Settings\Temporary Internet Files\Content.IE5\85U3KDM7\MC90018600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72225" y="908050"/>
            <a:ext cx="1825625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solidFill>
            <a:schemeClr val="accent3">
              <a:lumMod val="60000"/>
              <a:lumOff val="40000"/>
            </a:schemeClr>
          </a:solidFill>
          <a:ln/>
          <a:scene3d>
            <a:camera prst="orthographicFront"/>
            <a:lightRig rig="threePt" dir="t"/>
          </a:scene3d>
          <a:sp3d>
            <a:bevelT w="120650" h="120650" prst="convex"/>
          </a:sp3d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err="1" smtClean="0">
                <a:solidFill>
                  <a:schemeClr val="tx1"/>
                </a:solidFill>
              </a:rPr>
              <a:t>Ethanol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b="1" dirty="0" smtClean="0"/>
              <a:t>Triviálním názvem líh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b="1" dirty="0" smtClean="0"/>
              <a:t>Čirá bezbarvá hořlavá kapalina charakteristického zápachu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b="1" dirty="0" smtClean="0"/>
              <a:t>Vzniká kvašením cukrů bez přístupu vzduchu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b="1" dirty="0" smtClean="0"/>
              <a:t> </a:t>
            </a:r>
            <a:r>
              <a:rPr lang="cs-CZ" b="1" dirty="0"/>
              <a:t>V</a:t>
            </a:r>
            <a:r>
              <a:rPr lang="cs-CZ" b="1" dirty="0" smtClean="0"/>
              <a:t>ýroba alkoholických nápojů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b="1" dirty="0" smtClean="0"/>
              <a:t>Synteticky se vyrábí z </a:t>
            </a:r>
            <a:r>
              <a:rPr lang="cs-CZ" b="1" dirty="0" err="1" smtClean="0"/>
              <a:t>ethenu</a:t>
            </a:r>
            <a:endParaRPr lang="cs-CZ" b="1" dirty="0" smtClean="0"/>
          </a:p>
          <a:p>
            <a:pPr indent="-274320" fontAlgn="auto">
              <a:spcAft>
                <a:spcPts val="0"/>
              </a:spcAft>
              <a:defRPr/>
            </a:pPr>
            <a:r>
              <a:rPr lang="cs-CZ" b="1" dirty="0" smtClean="0"/>
              <a:t>Základní surovina chemického průmyslu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 smtClean="0"/>
              <a:t>( ředidla, barviva, kosmetika, léčiva, potravinářský průmysl………)</a:t>
            </a:r>
            <a:endParaRPr lang="cs-CZ" b="1" dirty="0"/>
          </a:p>
        </p:txBody>
      </p:sp>
      <p:pic>
        <p:nvPicPr>
          <p:cNvPr id="18437" name="Picture 2" descr="C:\Documents and Settings\Mami\Local Settings\Temporary Internet Files\Content.IE5\CTI9E9AH\MC90023381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1263" y="765175"/>
            <a:ext cx="1487487" cy="138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4" descr="C:\Documents and Settings\Mami\Local Settings\Temporary Internet Files\Content.IE5\85U3KDM7\MC90025039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07113" y="909638"/>
            <a:ext cx="2400300" cy="248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1042988" y="1027113"/>
            <a:ext cx="7024687" cy="746125"/>
          </a:xfrm>
          <a:solidFill>
            <a:srgbClr val="F25F0E"/>
          </a:solidFill>
        </p:spPr>
        <p:txBody>
          <a:bodyPr/>
          <a:lstStyle/>
          <a:p>
            <a:r>
              <a:rPr lang="cs-CZ" sz="3600" b="1" smtClean="0">
                <a:solidFill>
                  <a:srgbClr val="99FF66"/>
                </a:solidFill>
              </a:rPr>
              <a:t>Vliv ethanolu na člověka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916113"/>
            <a:ext cx="6777037" cy="3916362"/>
          </a:xfrm>
        </p:spPr>
        <p:txBody>
          <a:bodyPr rtlCol="0">
            <a:normAutofit lnSpcReduction="10000"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dirty="0" err="1" smtClean="0"/>
              <a:t>Ethanol</a:t>
            </a:r>
            <a:r>
              <a:rPr lang="cs-CZ" dirty="0" smtClean="0"/>
              <a:t> je návyková látka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Závislost na </a:t>
            </a:r>
            <a:r>
              <a:rPr lang="cs-CZ" dirty="0" err="1" smtClean="0"/>
              <a:t>ethanolu</a:t>
            </a:r>
            <a:r>
              <a:rPr lang="cs-CZ" dirty="0" smtClean="0"/>
              <a:t> označujeme jako alkoholismus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Alkohol ovlivňuje: chování, zužuje zorné pole, ovlivňuje rovnováhu, poškozuje játra a ničí buňky mozku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Alkohol je jedovatý, ke smrtelným otravám dochází od 3 º%</a:t>
            </a:r>
          </a:p>
          <a:p>
            <a:pPr indent="-274320" fontAlgn="auto">
              <a:spcAft>
                <a:spcPts val="0"/>
              </a:spcAft>
              <a:defRPr/>
            </a:pPr>
            <a:endParaRPr lang="cs-CZ" dirty="0" smtClean="0"/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9459" name="Picture 6" descr="C:\Documents and Settings\Mami\Local Settings\Temporary Internet Files\Content.IE5\Y50P6V43\MC90043838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4788" y="4649788"/>
            <a:ext cx="2387600" cy="206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5" descr="C:\Documents and Settings\Mami\Local Settings\Temporary Internet Files\Content.IE5\OCJQMXP5\MM900213517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34925" y="4652963"/>
            <a:ext cx="2384425" cy="2081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9" descr="C:\Documents and Settings\Mami\Local Settings\Temporary Internet Files\Content.IE5\OP2L6N8H\MC90005518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-2109385">
            <a:off x="661988" y="382588"/>
            <a:ext cx="1266825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10" descr="C:\Documents and Settings\Mami\Local Settings\Temporary Internet Files\Content.IE5\H8Y5E3ZC\MP900321132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-723214">
            <a:off x="7019925" y="115888"/>
            <a:ext cx="13049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9526108">
            <a:off x="-285750" y="881063"/>
            <a:ext cx="4176713" cy="677862"/>
          </a:xfrm>
          <a:solidFill>
            <a:schemeClr val="tx2"/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Kontrolní otázky</a:t>
            </a: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55813" y="1357313"/>
            <a:ext cx="6416675" cy="5041900"/>
          </a:xfrm>
        </p:spPr>
        <p:txBody>
          <a:bodyPr>
            <a:normAutofit/>
          </a:bodyPr>
          <a:lstStyle/>
          <a:p>
            <a:r>
              <a:rPr lang="cs-CZ" smtClean="0"/>
              <a:t>Methanol  má </a:t>
            </a:r>
          </a:p>
          <a:p>
            <a:pPr>
              <a:buFont typeface="Wingdings 2" pitchFamily="18" charset="2"/>
              <a:buAutoNum type="alphaLcParenR"/>
            </a:pPr>
            <a:r>
              <a:rPr lang="cs-CZ" smtClean="0"/>
              <a:t>Jednu skupinu –OH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AutoNum type="alphaLcParenR"/>
            </a:pPr>
            <a:r>
              <a:rPr lang="cs-CZ" smtClean="0"/>
              <a:t>Dvě skupiny –OH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Ethanol je odvozen</a:t>
            </a:r>
          </a:p>
          <a:p>
            <a:pPr>
              <a:buFont typeface="Wingdings 2" pitchFamily="18" charset="2"/>
              <a:buAutoNum type="alphaLcParenR"/>
            </a:pPr>
            <a:r>
              <a:rPr lang="cs-CZ" smtClean="0"/>
              <a:t>Od ethanu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AutoNum type="alphaLcParenR"/>
            </a:pPr>
            <a:r>
              <a:rPr lang="cs-CZ" smtClean="0"/>
              <a:t>Od ethenu</a:t>
            </a:r>
          </a:p>
        </p:txBody>
      </p:sp>
      <p:pic>
        <p:nvPicPr>
          <p:cNvPr id="3074" name="Picture 2" descr="C:\Documents and Settings\Mami\Local Settings\Temporary Internet Files\Content.IE5\85U3KDM7\MC90043316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85088" y="5678488"/>
            <a:ext cx="787400" cy="788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 descr="C:\Documents and Settings\Mami\Local Settings\Temporary Internet Files\Content.IE5\Q8LD47UA\MC90043316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9463" y="5678488"/>
            <a:ext cx="7524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 descr="C:\Documents and Settings\Mami\Local Settings\Temporary Internet Files\Content.IE5\Q8LD47UA\MC90043316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08400" y="5678488"/>
            <a:ext cx="750888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 descr="C:\Documents and Settings\Mami\Local Settings\Temporary Internet Files\Content.IE5\85U3KDM7\MC90043316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85975" y="5614988"/>
            <a:ext cx="788988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5E-6 2.96296E-6 C 0.02865 -0.02338 0.05226 -0.04676 0.07153 -0.08426 C 0.07292 -0.08681 0.07501 -0.0882 0.07657 -0.09074 C 0.07813 -0.09329 0.07935 -0.0963 0.08074 -0.09908 C 0.08213 -0.1051 0.08629 -0.11065 0.08976 -0.11528 C 0.09202 -0.12732 0.08872 -0.11574 0.09393 -0.12338 C 0.09584 -0.12639 0.09688 -0.13033 0.09897 -0.1331 C 0.10001 -0.13472 0.10105 -0.13565 0.10209 -0.13727 C 0.10504 -0.14514 0.10938 -0.15185 0.11338 -0.1588 C 0.12049 -0.17153 0.12657 -0.18496 0.13265 -0.19838 C 0.13525 -0.20394 0.13855 -0.2088 0.14081 -0.21459 C 0.14289 -0.22014 0.14497 -0.22547 0.14706 -0.23102 C 0.14931 -0.23681 0.15522 -0.24722 0.15522 -0.24722 C 0.15903 -0.26621 0.16563 -0.28496 0.17153 -0.30301 C 0.17414 -0.31991 0.17831 -0.33588 0.18265 -0.35209 C 0.1856 -0.37477 0.19272 -0.39653 0.19706 -0.41875 C 0.19983 -0.43287 0.19827 -0.42084 0.20001 -0.4338 C 0.2007 -0.43912 0.20209 -0.45 0.20209 -0.45 C 0.20174 -0.46273 0.20192 -0.47547 0.20105 -0.4882 C 0.20018 -0.50139 0.1941 -0.51343 0.18976 -0.52477 C 0.18872 -0.53172 0.18629 -0.53496 0.18265 -0.53982 C 0.18022 -0.54954 0.18369 -0.53797 0.17761 -0.54792 C 0.17344 -0.55463 0.18039 -0.55047 0.17344 -0.55347 C 0.17275 -0.55533 0.17258 -0.55741 0.17153 -0.5588 C 0.16945 -0.56158 0.16442 -0.56574 0.16442 -0.56574 C 0.16303 -0.57107 0.16112 -0.57199 0.15713 -0.57385 C 0.15053 -0.58264 0.1415 -0.59028 0.13265 -0.59422 C 0.12605 -0.60093 0.11945 -0.60463 0.11129 -0.60648 C 0.10522 -0.61181 0.09844 -0.61088 0.09185 -0.61459 C 0.08907 -0.61621 0.08664 -0.61898 0.08369 -0.62014 C 0.07553 -0.62361 0.06563 -0.62662 0.05713 -0.62824 C 0.04827 -0.63241 0.04237 -0.63148 0.0316 -0.63241 C -0.00885 -0.63195 -0.0493 -0.63056 -0.08975 -0.63102 C -0.09097 -0.63102 -0.08784 -0.6338 -0.08662 -0.6338 C -0.08228 -0.6338 -0.07447 -0.62824 -0.07447 -0.62824 C -0.0684 -0.62871 -0.06215 -0.62894 -0.05607 -0.62963 C -0.05312 -0.6301 -0.04999 -0.63218 -0.04999 -0.63635 " pathEditMode="relative" ptsTypes="ffffffffffffffffffffffffffffffffffffA">
                                      <p:cBhvr>
                                        <p:cTn id="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864 0.00324 C -0.00729 0.00764 -0.04861 0.00208 -0.08473 -0.00764 C -0.09236 -0.01482 -0.10625 -0.01852 -0.11528 -0.0213 C -0.11945 -0.025 -0.12396 -0.02593 -0.12865 -0.02801 C -0.13351 -0.0301 -0.13646 -0.03241 -0.1408 -0.03496 C -0.15174 -0.04121 -0.16476 -0.04491 -0.17136 -0.05949 C -0.1724 -0.06482 -0.17309 -0.06852 -0.17552 -0.07292 C -0.17674 -0.07778 -0.1783 -0.08496 -0.18056 -0.08936 C -0.18212 -0.09236 -0.18438 -0.09445 -0.18577 -0.09746 C -0.18716 -0.10301 -0.18924 -0.1051 -0.19288 -0.10834 C -0.19723 -0.11667 -0.2033 -0.11991 -0.2092 -0.12616 C -0.21459 -0.13195 -0.21893 -0.14074 -0.22552 -0.14375 C -0.23559 -0.15718 -0.24861 -0.16459 -0.26129 -0.17223 C -0.27223 -0.17894 -0.28282 -0.18681 -0.29393 -0.19283 C -0.31615 -0.2051 -0.34584 -0.21065 -0.36945 -0.2132 C -0.44132 -0.2382 -0.52309 -0.22871 -0.59393 -0.2294 C -0.59913 -0.23125 -0.60243 -0.23658 -0.60712 -0.24028 C -0.6092 -0.24445 -0.61025 -0.24838 -0.61233 -0.25255 C -0.61493 -0.26482 -0.61216 -0.27732 -0.61025 -0.28936 C -0.61163 -0.31088 -0.61129 -0.30394 -0.61736 -0.31922 C -0.6191 -0.33056 -0.62431 -0.33866 -0.62761 -0.34931 C -0.62986 -0.35695 -0.63091 -0.36482 -0.63368 -0.37223 C -0.63455 -0.37848 -0.63525 -0.38195 -0.63768 -0.38727 C -0.63976 -0.4007 -0.64323 -0.41343 -0.64497 -0.42686 C -0.64688 -0.44213 -0.64618 -0.45811 -0.65 -0.47292 C -0.65157 -0.49977 -0.65729 -0.525 -0.6592 -0.55186 C -0.65886 -0.56829 -0.65886 -0.58449 -0.65816 -0.60093 C -0.65782 -0.61135 -0.64653 -0.61829 -0.63976 -0.61852 C -0.62344 -0.61945 -0.60712 -0.61945 -0.5908 -0.61991 C -0.57882 -0.62176 -0.56702 -0.62431 -0.55504 -0.62686 C -0.54479 -0.62639 -0.53473 -0.62639 -0.52448 -0.62547 C -0.52014 -0.625 -0.51441 -0.62176 -0.51025 -0.61991 C -0.50313 -0.61667 -0.49514 -0.6176 -0.48768 -0.61598 C -0.41528 -0.61667 -0.35226 -0.61829 -0.28056 -0.61713 C -0.26719 -0.61412 -0.25556 -0.60695 -0.24288 -0.60093 C -0.23282 -0.59098 -0.24445 -0.60371 -0.23577 -0.59005 C -0.23403 -0.58727 -0.23143 -0.58565 -0.22952 -0.58311 C -0.22778 -0.57547 -0.22709 -0.57408 -0.22952 -0.56273 C -0.23073 -0.55787 -0.23368 -0.55463 -0.23577 -0.55047 C -0.2408 -0.54005 -0.24636 -0.52917 -0.254 -0.52199 C -0.25973 -0.51065 -0.25226 -0.52431 -0.2592 -0.51528 C -0.2632 -0.51019 -0.26476 -0.50417 -0.27066 -0.50162 C -0.27275 -0.49676 -0.27413 -0.49398 -0.27761 -0.49074 C -0.27969 -0.48611 -0.28247 -0.48426 -0.28473 -0.47986 C -0.28507 -0.47848 -0.28525 -0.47709 -0.28577 -0.4757 C -0.28629 -0.47431 -0.28872 -0.47223 -0.28768 -0.47153 C -0.28611 -0.47014 -0.27778 -0.47037 -0.27448 -0.47037 " pathEditMode="relative" rAng="0" ptsTypes="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392" y="-31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22222E-6 C 0.03889 -0.03611 0.02066 -0.03426 0.04184 -0.02847 C 0.04687 -0.02894 0.06111 -0.02801 0.06736 -0.03264 C 0.07395 -0.0375 0.07413 -0.03889 0.07968 -0.0463 C 0.08073 -0.04769 0.08264 -0.05023 0.08264 -0.05023 C 0.08333 -0.05301 0.08402 -0.05556 0.08472 -0.05834 C 0.08507 -0.05972 0.08576 -0.0625 0.08576 -0.0625 C 0.08611 -0.07662 0.08628 -0.09051 0.0868 -0.10463 C 0.0875 -0.12732 0.09114 -0.13959 0.10816 -0.1456 C 0.12448 -0.1588 0.16892 -0.14769 0.18975 -0.14676 C 0.19757 -0.14584 0.20451 -0.14398 0.21232 -0.14283 C 0.23559 -0.13195 0.25781 -0.14097 0.28472 -0.14144 C 0.29791 -0.14375 0.31128 -0.14398 0.32448 -0.14676 C 0.33177 -0.14838 0.33854 -0.15116 0.346 -0.15232 C 0.36493 -0.16111 0.38541 -0.16296 0.4052 -0.16459 C 0.4118 -0.16759 0.41857 -0.16875 0.42552 -0.16991 C 0.43194 -0.17199 0.43732 -0.17639 0.44288 -0.18079 C 0.44496 -0.18241 0.44687 -0.18449 0.44895 -0.18634 C 0.45 -0.18727 0.45208 -0.18912 0.45208 -0.18912 C 0.45434 -0.19352 0.45607 -0.19746 0.45711 -0.20255 C 0.45694 -0.20764 0.45989 -0.22662 0.45416 -0.23403 C 0.45312 -0.23542 0.44791 -0.23866 0.44705 -0.23935 C 0.44496 -0.24121 0.4408 -0.24491 0.4408 -0.24491 C 0.43472 -0.25741 0.42448 -0.25718 0.41441 -0.25834 C 0.37014 -0.25718 0.31875 -0.26412 0.27656 -0.2544 C 0.22152 -0.25509 0.19045 -0.25209 0.14496 -0.25972 C 0.14027 -0.26181 0.13559 -0.2625 0.13073 -0.26389 C 0.12274 -0.26644 0.11458 -0.27176 0.10625 -0.27199 C 0.09635 -0.27246 0.08645 -0.27199 0.07656 -0.27199 " pathEditMode="relative" ptsTypes="ffffffffffffffffffffffffffff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22222E-6 C -0.00521 -0.00232 -0.00955 -0.00417 -0.01424 -0.00811 C -0.01736 -0.01459 -0.02205 -0.01737 -0.02552 -0.02315 C -0.03125 -0.03288 -0.02674 -0.0301 -0.03264 -0.03264 C -0.03333 -0.03403 -0.03385 -0.03565 -0.03472 -0.03681 C -0.03559 -0.03797 -0.03698 -0.03843 -0.03767 -0.03959 C -0.03837 -0.04075 -0.0382 -0.04237 -0.03872 -0.04352 C -0.04149 -0.05 -0.04427 -0.0544 -0.04896 -0.05857 C -0.05035 -0.06366 -0.05156 -0.06621 -0.05504 -0.06945 C -0.06146 -0.08172 -0.0526 -0.06389 -0.05816 -0.07894 C -0.0599 -0.08357 -0.06302 -0.09098 -0.06528 -0.09538 C -0.06649 -0.10186 -0.06788 -0.10811 -0.06945 -0.11436 C -0.07396 -0.17038 -0.07083 -0.22338 -0.07031 -0.28172 C -0.07014 -0.29723 -0.07222 -0.32755 -0.06736 -0.347 C -0.06597 -0.3595 -0.06493 -0.37084 -0.05608 -0.37686 C -0.05156 -0.38334 -0.04601 -0.38913 -0.03976 -0.3919 C -0.03455 -0.39885 -0.02691 -0.40163 -0.02031 -0.40556 C -0.01754 -0.40718 -0.0151 -0.40996 -0.01215 -0.41088 C -0.00938 -0.41158 -0.0066 -0.41204 -0.00399 -0.41366 C 0.00746 -0.42038 0.01719 -0.42709 0.02969 -0.42987 C 0.0467 -0.43797 0.06319 -0.4426 0.0816 -0.44491 C 0.10712 -0.44422 0.12274 -0.44445 0.14496 -0.43959 C 0.15312 -0.43565 0.1618 -0.43195 0.16944 -0.42593 C 0.175 -0.42153 0.18038 -0.41713 0.1868 -0.41505 C 0.19479 -0.4095 0.18958 -0.41274 0.20417 -0.40672 C 0.20521 -0.40625 0.20712 -0.40556 0.20712 -0.40556 C 0.21094 -0.40047 0.21458 -0.39769 0.21944 -0.39468 C 0.22326 -0.38913 0.22812 -0.38542 0.23368 -0.3838 C 0.24045 -0.37825 0.24531 -0.37639 0.25312 -0.37408 C 0.25903 -0.36945 0.26476 -0.36389 0.27135 -0.36204 C 0.27708 -0.35695 0.28038 -0.35348 0.2868 -0.35116 C 0.28819 -0.34815 0.29045 -0.34584 0.29184 -0.34283 C 0.29288 -0.34028 0.29323 -0.3375 0.29392 -0.33473 C 0.29427 -0.33334 0.29496 -0.33056 0.29496 -0.33056 C 0.29635 -0.31135 0.30052 -0.27292 0.28871 -0.25718 C 0.28733 -0.25047 0.27812 -0.2301 0.27344 -0.22593 C 0.27187 -0.21737 0.27309 -0.222 0.2684 -0.21227 C 0.26701 -0.2095 0.26424 -0.20417 0.26424 -0.20417 C 0.26163 -0.19399 0.25608 -0.18357 0.25208 -0.17408 C 0.24948 -0.16806 0.24653 -0.16436 0.24496 -0.15788 C 0.24392 -0.14862 0.24184 -0.13843 0.24184 -0.12917 " pathEditMode="relative" ptsTypes="ffffffffffffffffffffffffffffffffffffffff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1027113"/>
            <a:ext cx="7024687" cy="9620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Vícesytné alkoholy</a:t>
            </a:r>
            <a:endParaRPr lang="cs-CZ" b="1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132856"/>
            <a:ext cx="6777317" cy="3699773"/>
          </a:xfr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16200000" scaled="1"/>
            <a:tileRect/>
          </a:gradFill>
          <a:ln/>
          <a:scene3d>
            <a:camera prst="orthographicFront"/>
            <a:lightRig rig="threePt" dir="t"/>
          </a:scene3d>
          <a:sp3d>
            <a:bevelT w="133350" h="127000" prst="artDeco"/>
          </a:sp3d>
        </p:spPr>
        <p:txBody>
          <a:bodyPr rtlCol="0">
            <a:normAutofit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b="1" dirty="0" smtClean="0"/>
              <a:t>Mají větší počet skupin –OH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b="1" dirty="0" smtClean="0"/>
              <a:t>Nejvýznamnější jsou: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ethan-1,2-diol = 1,2- </a:t>
            </a:r>
            <a:r>
              <a:rPr lang="cs-CZ" b="1" dirty="0" err="1" smtClean="0"/>
              <a:t>ethandiol</a:t>
            </a:r>
            <a:r>
              <a:rPr lang="cs-CZ" b="1" dirty="0" smtClean="0"/>
              <a:t> =</a:t>
            </a:r>
            <a:r>
              <a:rPr lang="cs-CZ" b="1" dirty="0" err="1" smtClean="0"/>
              <a:t>ethylenglykol</a:t>
            </a:r>
            <a:endParaRPr lang="cs-CZ" b="1" dirty="0" smtClean="0"/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propan-1,2,3-triol =1,2,3-propantriol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 smtClean="0"/>
              <a:t> = glycerol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1115616" y="1196752"/>
            <a:ext cx="3057148" cy="639762"/>
          </a:xfrm>
          <a:solidFill>
            <a:schemeClr val="accent4">
              <a:lumMod val="60000"/>
              <a:lumOff val="40000"/>
            </a:schemeClr>
          </a:solidFill>
          <a:ln/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u="sng" dirty="0" err="1" smtClean="0"/>
              <a:t>Ethylenglykol</a:t>
            </a:r>
            <a:endParaRPr lang="cs-CZ" u="sng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1043608" y="2060849"/>
            <a:ext cx="3419856" cy="3744416"/>
          </a:xfrm>
          <a:solidFill>
            <a:schemeClr val="accent4">
              <a:lumMod val="40000"/>
              <a:lumOff val="60000"/>
            </a:schemeClr>
          </a:solidFill>
          <a:ln/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rtlCol="0">
            <a:normAutofit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b="1" dirty="0" smtClean="0"/>
              <a:t>HOCH</a:t>
            </a:r>
            <a:r>
              <a:rPr lang="cs-CZ" b="1" baseline="-25000" dirty="0" smtClean="0"/>
              <a:t>2</a:t>
            </a:r>
            <a:r>
              <a:rPr lang="cs-CZ" b="1" dirty="0" smtClean="0"/>
              <a:t>CH</a:t>
            </a:r>
            <a:r>
              <a:rPr lang="cs-CZ" b="1" baseline="-25000" dirty="0" smtClean="0"/>
              <a:t>2</a:t>
            </a:r>
            <a:r>
              <a:rPr lang="cs-CZ" b="1" dirty="0" smtClean="0"/>
              <a:t>OH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b="1" dirty="0" smtClean="0"/>
              <a:t>Kapalina sladké chuti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0000"/>
                </a:solidFill>
              </a:rPr>
              <a:t>! jedovatá !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b="1" dirty="0" smtClean="0"/>
              <a:t>Použití : nemrznoucí směsi</a:t>
            </a:r>
            <a:endParaRPr lang="cs-CZ" b="1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>
          <a:xfrm>
            <a:off x="4860032" y="1196752"/>
            <a:ext cx="3055717" cy="639762"/>
          </a:xfrm>
          <a:solidFill>
            <a:schemeClr val="accent5">
              <a:lumMod val="60000"/>
              <a:lumOff val="40000"/>
            </a:schemeClr>
          </a:solidFill>
          <a:ln/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u="sng" dirty="0" smtClean="0"/>
              <a:t>Glycerol</a:t>
            </a:r>
            <a:endParaRPr lang="cs-CZ" u="sng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>
          <a:xfrm>
            <a:off x="4645152" y="2060848"/>
            <a:ext cx="3419856" cy="3749643"/>
          </a:xfr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b="1" dirty="0" smtClean="0"/>
              <a:t>Čirá kapalina o vysoké hustotě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b="1" dirty="0" smtClean="0"/>
              <a:t>Nasládlé chuti, není jedovatý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b="1" dirty="0" smtClean="0"/>
              <a:t>Použití: výroba nitroglycerinu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b="1" dirty="0" smtClean="0"/>
              <a:t> léky, dynamit, kosmetika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sah 9"/>
          <p:cNvSpPr>
            <a:spLocks noGrp="1"/>
          </p:cNvSpPr>
          <p:nvPr>
            <p:ph idx="1"/>
          </p:nvPr>
        </p:nvSpPr>
        <p:spPr>
          <a:xfrm>
            <a:off x="1146175" y="857250"/>
            <a:ext cx="3090863" cy="5149850"/>
          </a:xfrm>
        </p:spPr>
        <p:txBody>
          <a:bodyPr/>
          <a:lstStyle/>
          <a:p>
            <a:r>
              <a:rPr lang="cs-CZ" b="1" smtClean="0"/>
              <a:t>Výroba dezinfekčních prostředků, barviv, léčiv, plastů a výbušnin</a:t>
            </a:r>
          </a:p>
          <a:p>
            <a:r>
              <a:rPr lang="cs-CZ" b="1" smtClean="0"/>
              <a:t>! </a:t>
            </a:r>
            <a:r>
              <a:rPr lang="cs-CZ" b="1" u="sng" smtClean="0"/>
              <a:t>Zdraví škodlivý </a:t>
            </a:r>
            <a:r>
              <a:rPr lang="cs-CZ" b="1" smtClean="0"/>
              <a:t>!</a:t>
            </a: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740275" y="2657475"/>
            <a:ext cx="3303588" cy="1463675"/>
          </a:xfrm>
        </p:spPr>
        <p:txBody>
          <a:bodyPr rtlCol="0"/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Fenol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2"/>
          </p:nvPr>
        </p:nvSpPr>
        <p:spPr>
          <a:xfrm>
            <a:off x="4737100" y="4137025"/>
            <a:ext cx="3298825" cy="1668463"/>
          </a:xfrm>
          <a:ln w="76200">
            <a:solidFill>
              <a:schemeClr val="tx2">
                <a:lumMod val="75000"/>
              </a:schemeClr>
            </a:solidFill>
          </a:ln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Fenol a fenoly – skupina –OH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se  váže na benzenové jádro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23556" name="Picture 2" descr="C:\Documents and Settings\Mami\Local Settings\Temporary Internet Files\Content.IE5\Y50P6V43\MC90023026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40425" y="908050"/>
            <a:ext cx="1820863" cy="176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3" descr="C:\Documents and Settings\Mami\Local Settings\Temporary Internet Files\Content.IE5\OP2L6N8H\MC90021543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03350" y="4076700"/>
            <a:ext cx="1839913" cy="187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42988" y="1027113"/>
            <a:ext cx="7024687" cy="817562"/>
          </a:xfrm>
          <a:solidFill>
            <a:schemeClr val="tx2">
              <a:lumMod val="50000"/>
            </a:schemeClr>
          </a:solidFill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Zdroje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42988" y="1989138"/>
            <a:ext cx="6777037" cy="3843337"/>
          </a:xfrm>
        </p:spPr>
        <p:txBody>
          <a:bodyPr rtlCol="0">
            <a:normAutofit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MAREČEK, Aleš a Jaroslav HONZA. </a:t>
            </a:r>
            <a:r>
              <a:rPr lang="cs-CZ" i="1" dirty="0"/>
              <a:t>Chemie pro čtyřletá gymnázia</a:t>
            </a:r>
            <a:r>
              <a:rPr lang="cs-CZ" dirty="0"/>
              <a:t>. 3. opravené. Olomouc: Nakladatelství Olomouc s.r.o., 2004. ISBN 80-7182-055-5</a:t>
            </a:r>
            <a:r>
              <a:rPr lang="cs-CZ" dirty="0" smtClean="0"/>
              <a:t>.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Veškeré obrázky z galerie</a:t>
            </a:r>
            <a:r>
              <a:rPr lang="cs-CZ" dirty="0">
                <a:hlinkClick r:id="rId2"/>
              </a:rPr>
              <a:t>www.Office.com</a:t>
            </a:r>
            <a:endParaRPr lang="cs-CZ" dirty="0"/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Citováno 5.3.2012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/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14513" y="49418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163</TotalTime>
  <Words>281</Words>
  <Application>Microsoft Office PowerPoint</Application>
  <PresentationFormat>On-screen Show (4:3)</PresentationFormat>
  <Paragraphs>69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12</vt:i4>
      </vt:variant>
    </vt:vector>
  </HeadingPairs>
  <TitlesOfParts>
    <vt:vector size="20" baseType="lpstr">
      <vt:lpstr>Century Gothic</vt:lpstr>
      <vt:lpstr>Arial</vt:lpstr>
      <vt:lpstr>Wingdings 2</vt:lpstr>
      <vt:lpstr>Calibri</vt:lpstr>
      <vt:lpstr>Austin</vt:lpstr>
      <vt:lpstr>Austin</vt:lpstr>
      <vt:lpstr>Austin</vt:lpstr>
      <vt:lpstr>Austin</vt:lpstr>
      <vt:lpstr>Název školy: ZŠ Varnsdorf, Edisonova 2821, okres Děčín, příspěvková organizace Člověk a příroda, Chemie,  Alkoholy Autor: Ing. Světlana Hřibalová Název a číslo materiálu: VY­_52_INOVACE_29/III.SADA </vt:lpstr>
      <vt:lpstr>Alkoholy</vt:lpstr>
      <vt:lpstr>Charakteristika </vt:lpstr>
      <vt:lpstr>Jednosytné alkoholy</vt:lpstr>
      <vt:lpstr>Snímek 5</vt:lpstr>
      <vt:lpstr>Snímek 6</vt:lpstr>
      <vt:lpstr>Vliv ethanolu na člověka</vt:lpstr>
      <vt:lpstr>Kontrolní otázky</vt:lpstr>
      <vt:lpstr>Vícesytné alkoholy</vt:lpstr>
      <vt:lpstr>Snímek 10</vt:lpstr>
      <vt:lpstr>Fenol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Člověk a příroda, Chemie, Klasifikace organických sloučenin Autor: Ing Světlana Hřibalová Název a číslo materiálu: VY­_52_INOVACE_23/III.SADA </dc:title>
  <dc:creator>Mami</dc:creator>
  <cp:lastModifiedBy>DUM</cp:lastModifiedBy>
  <cp:revision>21</cp:revision>
  <dcterms:created xsi:type="dcterms:W3CDTF">2012-03-01T18:39:02Z</dcterms:created>
  <dcterms:modified xsi:type="dcterms:W3CDTF">2012-05-16T16:05:37Z</dcterms:modified>
</cp:coreProperties>
</file>