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FF66"/>
    <a:srgbClr val="CC99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D4D537-09E0-4122-B07B-E79AF204E6D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9E6BD2C4-C264-4C98-A63E-6FD7FBAC5AF8}">
      <dgm:prSet/>
      <dgm:spPr/>
      <dgm:t>
        <a:bodyPr/>
        <a:lstStyle/>
        <a:p>
          <a:pPr rtl="0"/>
          <a:r>
            <a:rPr lang="cs-CZ" smtClean="0"/>
            <a:t>Oxid siřičitý SO</a:t>
          </a:r>
          <a:r>
            <a:rPr lang="cs-CZ" baseline="-25000" smtClean="0"/>
            <a:t>2</a:t>
          </a:r>
          <a:endParaRPr lang="cs-CZ"/>
        </a:p>
      </dgm:t>
    </dgm:pt>
    <dgm:pt modelId="{4FD80438-D490-4305-9AEA-9DED16D5F871}" type="parTrans" cxnId="{6357CEBD-85BA-4B35-8CE4-676B7A583D35}">
      <dgm:prSet/>
      <dgm:spPr/>
      <dgm:t>
        <a:bodyPr/>
        <a:lstStyle/>
        <a:p>
          <a:endParaRPr lang="cs-CZ"/>
        </a:p>
      </dgm:t>
    </dgm:pt>
    <dgm:pt modelId="{BDF228CC-B4F8-49A8-A87B-1294E37978E5}" type="sibTrans" cxnId="{6357CEBD-85BA-4B35-8CE4-676B7A583D35}">
      <dgm:prSet/>
      <dgm:spPr/>
      <dgm:t>
        <a:bodyPr/>
        <a:lstStyle/>
        <a:p>
          <a:endParaRPr lang="cs-CZ"/>
        </a:p>
      </dgm:t>
    </dgm:pt>
    <dgm:pt modelId="{36F9330E-6105-4E9F-A464-5A0F27AC78D3}">
      <dgm:prSet/>
      <dgm:spPr/>
      <dgm:t>
        <a:bodyPr/>
        <a:lstStyle/>
        <a:p>
          <a:pPr rtl="0"/>
          <a:r>
            <a:rPr lang="cs-CZ" smtClean="0"/>
            <a:t>Oxidy dusíku</a:t>
          </a:r>
          <a:endParaRPr lang="cs-CZ"/>
        </a:p>
      </dgm:t>
    </dgm:pt>
    <dgm:pt modelId="{A35B7C4C-E1B1-417D-8931-357374F0AD6E}" type="parTrans" cxnId="{72886AFA-7B9B-4651-A291-28BA30A2AD22}">
      <dgm:prSet/>
      <dgm:spPr/>
      <dgm:t>
        <a:bodyPr/>
        <a:lstStyle/>
        <a:p>
          <a:endParaRPr lang="cs-CZ"/>
        </a:p>
      </dgm:t>
    </dgm:pt>
    <dgm:pt modelId="{35C55BD1-E7EF-4923-BFFB-91B34649F4BE}" type="sibTrans" cxnId="{72886AFA-7B9B-4651-A291-28BA30A2AD22}">
      <dgm:prSet/>
      <dgm:spPr/>
      <dgm:t>
        <a:bodyPr/>
        <a:lstStyle/>
        <a:p>
          <a:endParaRPr lang="cs-CZ"/>
        </a:p>
      </dgm:t>
    </dgm:pt>
    <dgm:pt modelId="{C6503CC0-5960-4BB6-85D1-21B514AC4ED9}">
      <dgm:prSet/>
      <dgm:spPr/>
      <dgm:t>
        <a:bodyPr/>
        <a:lstStyle/>
        <a:p>
          <a:pPr rtl="0"/>
          <a:r>
            <a:rPr lang="cs-CZ" smtClean="0"/>
            <a:t>Oxidy uhlíku</a:t>
          </a:r>
          <a:endParaRPr lang="cs-CZ"/>
        </a:p>
      </dgm:t>
    </dgm:pt>
    <dgm:pt modelId="{14AAE111-A2A8-40AC-A7FD-11893379673A}" type="parTrans" cxnId="{B8F50B66-1322-4B8B-82A4-B3C94B5357C1}">
      <dgm:prSet/>
      <dgm:spPr/>
      <dgm:t>
        <a:bodyPr/>
        <a:lstStyle/>
        <a:p>
          <a:endParaRPr lang="cs-CZ"/>
        </a:p>
      </dgm:t>
    </dgm:pt>
    <dgm:pt modelId="{05033817-7086-427B-AF21-BDB81618BF69}" type="sibTrans" cxnId="{B8F50B66-1322-4B8B-82A4-B3C94B5357C1}">
      <dgm:prSet/>
      <dgm:spPr/>
      <dgm:t>
        <a:bodyPr/>
        <a:lstStyle/>
        <a:p>
          <a:endParaRPr lang="cs-CZ"/>
        </a:p>
      </dgm:t>
    </dgm:pt>
    <dgm:pt modelId="{DDBC7274-0118-4403-B094-8EB8B66C2655}">
      <dgm:prSet/>
      <dgm:spPr/>
      <dgm:t>
        <a:bodyPr/>
        <a:lstStyle/>
        <a:p>
          <a:pPr rtl="0"/>
          <a:r>
            <a:rPr lang="cs-CZ" smtClean="0"/>
            <a:t>Oxid vápenatý CaO</a:t>
          </a:r>
          <a:endParaRPr lang="cs-CZ"/>
        </a:p>
      </dgm:t>
    </dgm:pt>
    <dgm:pt modelId="{D74068CB-092E-4E17-814F-9784E34E1E69}" type="parTrans" cxnId="{A2DC7720-8094-4431-A71A-B6AF077C0253}">
      <dgm:prSet/>
      <dgm:spPr/>
      <dgm:t>
        <a:bodyPr/>
        <a:lstStyle/>
        <a:p>
          <a:endParaRPr lang="cs-CZ"/>
        </a:p>
      </dgm:t>
    </dgm:pt>
    <dgm:pt modelId="{7939031D-C8DA-47C9-9921-F0646662BCB7}" type="sibTrans" cxnId="{A2DC7720-8094-4431-A71A-B6AF077C0253}">
      <dgm:prSet/>
      <dgm:spPr/>
      <dgm:t>
        <a:bodyPr/>
        <a:lstStyle/>
        <a:p>
          <a:endParaRPr lang="cs-CZ"/>
        </a:p>
      </dgm:t>
    </dgm:pt>
    <dgm:pt modelId="{7FCAE609-D624-4ECF-B9AC-DC6E7916626C}">
      <dgm:prSet/>
      <dgm:spPr/>
      <dgm:t>
        <a:bodyPr/>
        <a:lstStyle/>
        <a:p>
          <a:pPr rtl="0"/>
          <a:r>
            <a:rPr lang="cs-CZ" smtClean="0"/>
            <a:t>Oxid hlinitý Al</a:t>
          </a:r>
          <a:r>
            <a:rPr lang="cs-CZ" baseline="-25000" smtClean="0"/>
            <a:t>2</a:t>
          </a:r>
          <a:r>
            <a:rPr lang="cs-CZ" smtClean="0"/>
            <a:t>O</a:t>
          </a:r>
          <a:r>
            <a:rPr lang="cs-CZ" baseline="-25000" smtClean="0"/>
            <a:t>3</a:t>
          </a:r>
          <a:endParaRPr lang="cs-CZ"/>
        </a:p>
      </dgm:t>
    </dgm:pt>
    <dgm:pt modelId="{AAB43181-360B-4345-9C28-1472C7C46431}" type="parTrans" cxnId="{98D8C840-3BD0-4F25-ADC0-A1B0FAC227C0}">
      <dgm:prSet/>
      <dgm:spPr/>
      <dgm:t>
        <a:bodyPr/>
        <a:lstStyle/>
        <a:p>
          <a:endParaRPr lang="cs-CZ"/>
        </a:p>
      </dgm:t>
    </dgm:pt>
    <dgm:pt modelId="{25CE3781-2DBF-4EAC-B6BA-BB1EF584A510}" type="sibTrans" cxnId="{98D8C840-3BD0-4F25-ADC0-A1B0FAC227C0}">
      <dgm:prSet/>
      <dgm:spPr/>
      <dgm:t>
        <a:bodyPr/>
        <a:lstStyle/>
        <a:p>
          <a:endParaRPr lang="cs-CZ"/>
        </a:p>
      </dgm:t>
    </dgm:pt>
    <dgm:pt modelId="{50476674-7055-4931-811D-3DA7828873E1}">
      <dgm:prSet/>
      <dgm:spPr/>
      <dgm:t>
        <a:bodyPr/>
        <a:lstStyle/>
        <a:p>
          <a:pPr rtl="0"/>
          <a:r>
            <a:rPr lang="cs-CZ" smtClean="0"/>
            <a:t>Oxid křemičitý SiO</a:t>
          </a:r>
          <a:r>
            <a:rPr lang="cs-CZ" baseline="-25000" smtClean="0"/>
            <a:t>2</a:t>
          </a:r>
          <a:endParaRPr lang="cs-CZ"/>
        </a:p>
      </dgm:t>
    </dgm:pt>
    <dgm:pt modelId="{9894D715-9F07-4256-8CE3-6E04A2C504D6}" type="parTrans" cxnId="{408EC5C1-14C5-42C1-836E-362594B296AB}">
      <dgm:prSet/>
      <dgm:spPr/>
      <dgm:t>
        <a:bodyPr/>
        <a:lstStyle/>
        <a:p>
          <a:endParaRPr lang="cs-CZ"/>
        </a:p>
      </dgm:t>
    </dgm:pt>
    <dgm:pt modelId="{FAB2D15D-7F87-4204-8273-1444F4887B02}" type="sibTrans" cxnId="{408EC5C1-14C5-42C1-836E-362594B296AB}">
      <dgm:prSet/>
      <dgm:spPr/>
      <dgm:t>
        <a:bodyPr/>
        <a:lstStyle/>
        <a:p>
          <a:endParaRPr lang="cs-CZ"/>
        </a:p>
      </dgm:t>
    </dgm:pt>
    <dgm:pt modelId="{C12356AF-7B95-4EFE-9F15-13FF604FE38E}" type="pres">
      <dgm:prSet presAssocID="{6AD4D537-09E0-4122-B07B-E79AF204E6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E37AEEE-07E1-4CB9-8878-3F0E30A66E82}" type="pres">
      <dgm:prSet presAssocID="{9E6BD2C4-C264-4C98-A63E-6FD7FBAC5AF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A40D6D-5C70-4D97-AC14-AA816B75AB6D}" type="pres">
      <dgm:prSet presAssocID="{BDF228CC-B4F8-49A8-A87B-1294E37978E5}" presName="spacer" presStyleCnt="0"/>
      <dgm:spPr/>
    </dgm:pt>
    <dgm:pt modelId="{A22AE5C9-F14B-47F3-932A-638737031354}" type="pres">
      <dgm:prSet presAssocID="{36F9330E-6105-4E9F-A464-5A0F27AC78D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03DFD0-0840-455A-BCC7-F01A471F9011}" type="pres">
      <dgm:prSet presAssocID="{35C55BD1-E7EF-4923-BFFB-91B34649F4BE}" presName="spacer" presStyleCnt="0"/>
      <dgm:spPr/>
    </dgm:pt>
    <dgm:pt modelId="{BE90AA7A-35D1-4305-99B1-5FCF4012CD2B}" type="pres">
      <dgm:prSet presAssocID="{C6503CC0-5960-4BB6-85D1-21B514AC4ED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90FD44-D36A-492A-8FED-5A84AFCA8D03}" type="pres">
      <dgm:prSet presAssocID="{05033817-7086-427B-AF21-BDB81618BF69}" presName="spacer" presStyleCnt="0"/>
      <dgm:spPr/>
    </dgm:pt>
    <dgm:pt modelId="{C56F2406-07C5-4971-99DC-5FD8D6186651}" type="pres">
      <dgm:prSet presAssocID="{DDBC7274-0118-4403-B094-8EB8B66C265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D47BAE-19BC-4FC3-A47A-6583695C4A2C}" type="pres">
      <dgm:prSet presAssocID="{7939031D-C8DA-47C9-9921-F0646662BCB7}" presName="spacer" presStyleCnt="0"/>
      <dgm:spPr/>
    </dgm:pt>
    <dgm:pt modelId="{136EB8B6-29B5-4297-A4FF-7E5B6A94F565}" type="pres">
      <dgm:prSet presAssocID="{7FCAE609-D624-4ECF-B9AC-DC6E7916626C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9E1AF6-EC7D-4970-8744-2E27283A2A5E}" type="pres">
      <dgm:prSet presAssocID="{25CE3781-2DBF-4EAC-B6BA-BB1EF584A510}" presName="spacer" presStyleCnt="0"/>
      <dgm:spPr/>
    </dgm:pt>
    <dgm:pt modelId="{3A6055A0-9FBF-4541-967B-FA079AF18BA6}" type="pres">
      <dgm:prSet presAssocID="{50476674-7055-4931-811D-3DA7828873E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8D8C840-3BD0-4F25-ADC0-A1B0FAC227C0}" srcId="{6AD4D537-09E0-4122-B07B-E79AF204E6D5}" destId="{7FCAE609-D624-4ECF-B9AC-DC6E7916626C}" srcOrd="4" destOrd="0" parTransId="{AAB43181-360B-4345-9C28-1472C7C46431}" sibTransId="{25CE3781-2DBF-4EAC-B6BA-BB1EF584A510}"/>
    <dgm:cxn modelId="{916BE8D0-FE90-420E-987D-968A9E85560F}" type="presOf" srcId="{50476674-7055-4931-811D-3DA7828873E1}" destId="{3A6055A0-9FBF-4541-967B-FA079AF18BA6}" srcOrd="0" destOrd="0" presId="urn:microsoft.com/office/officeart/2005/8/layout/vList2"/>
    <dgm:cxn modelId="{11447692-F263-45A5-9C7D-DEBD40045954}" type="presOf" srcId="{7FCAE609-D624-4ECF-B9AC-DC6E7916626C}" destId="{136EB8B6-29B5-4297-A4FF-7E5B6A94F565}" srcOrd="0" destOrd="0" presId="urn:microsoft.com/office/officeart/2005/8/layout/vList2"/>
    <dgm:cxn modelId="{BC6D8D97-2356-451A-9187-EF0AAF47FC89}" type="presOf" srcId="{6AD4D537-09E0-4122-B07B-E79AF204E6D5}" destId="{C12356AF-7B95-4EFE-9F15-13FF604FE38E}" srcOrd="0" destOrd="0" presId="urn:microsoft.com/office/officeart/2005/8/layout/vList2"/>
    <dgm:cxn modelId="{72886AFA-7B9B-4651-A291-28BA30A2AD22}" srcId="{6AD4D537-09E0-4122-B07B-E79AF204E6D5}" destId="{36F9330E-6105-4E9F-A464-5A0F27AC78D3}" srcOrd="1" destOrd="0" parTransId="{A35B7C4C-E1B1-417D-8931-357374F0AD6E}" sibTransId="{35C55BD1-E7EF-4923-BFFB-91B34649F4BE}"/>
    <dgm:cxn modelId="{D7539645-2D35-467F-8EA2-FC0885DE7DDE}" type="presOf" srcId="{DDBC7274-0118-4403-B094-8EB8B66C2655}" destId="{C56F2406-07C5-4971-99DC-5FD8D6186651}" srcOrd="0" destOrd="0" presId="urn:microsoft.com/office/officeart/2005/8/layout/vList2"/>
    <dgm:cxn modelId="{CD964A57-6400-449D-960C-8F9E77A941BC}" type="presOf" srcId="{36F9330E-6105-4E9F-A464-5A0F27AC78D3}" destId="{A22AE5C9-F14B-47F3-932A-638737031354}" srcOrd="0" destOrd="0" presId="urn:microsoft.com/office/officeart/2005/8/layout/vList2"/>
    <dgm:cxn modelId="{B8F50B66-1322-4B8B-82A4-B3C94B5357C1}" srcId="{6AD4D537-09E0-4122-B07B-E79AF204E6D5}" destId="{C6503CC0-5960-4BB6-85D1-21B514AC4ED9}" srcOrd="2" destOrd="0" parTransId="{14AAE111-A2A8-40AC-A7FD-11893379673A}" sibTransId="{05033817-7086-427B-AF21-BDB81618BF69}"/>
    <dgm:cxn modelId="{6357CEBD-85BA-4B35-8CE4-676B7A583D35}" srcId="{6AD4D537-09E0-4122-B07B-E79AF204E6D5}" destId="{9E6BD2C4-C264-4C98-A63E-6FD7FBAC5AF8}" srcOrd="0" destOrd="0" parTransId="{4FD80438-D490-4305-9AEA-9DED16D5F871}" sibTransId="{BDF228CC-B4F8-49A8-A87B-1294E37978E5}"/>
    <dgm:cxn modelId="{A2DC7720-8094-4431-A71A-B6AF077C0253}" srcId="{6AD4D537-09E0-4122-B07B-E79AF204E6D5}" destId="{DDBC7274-0118-4403-B094-8EB8B66C2655}" srcOrd="3" destOrd="0" parTransId="{D74068CB-092E-4E17-814F-9784E34E1E69}" sibTransId="{7939031D-C8DA-47C9-9921-F0646662BCB7}"/>
    <dgm:cxn modelId="{D9BB991E-50FF-40F0-870F-9BC742134A2F}" type="presOf" srcId="{9E6BD2C4-C264-4C98-A63E-6FD7FBAC5AF8}" destId="{1E37AEEE-07E1-4CB9-8878-3F0E30A66E82}" srcOrd="0" destOrd="0" presId="urn:microsoft.com/office/officeart/2005/8/layout/vList2"/>
    <dgm:cxn modelId="{408EC5C1-14C5-42C1-836E-362594B296AB}" srcId="{6AD4D537-09E0-4122-B07B-E79AF204E6D5}" destId="{50476674-7055-4931-811D-3DA7828873E1}" srcOrd="5" destOrd="0" parTransId="{9894D715-9F07-4256-8CE3-6E04A2C504D6}" sibTransId="{FAB2D15D-7F87-4204-8273-1444F4887B02}"/>
    <dgm:cxn modelId="{2E759E4E-DC06-4628-926D-6915BC0533A2}" type="presOf" srcId="{C6503CC0-5960-4BB6-85D1-21B514AC4ED9}" destId="{BE90AA7A-35D1-4305-99B1-5FCF4012CD2B}" srcOrd="0" destOrd="0" presId="urn:microsoft.com/office/officeart/2005/8/layout/vList2"/>
    <dgm:cxn modelId="{D48D347E-912E-465C-A1B8-7A7E3EA7629E}" type="presParOf" srcId="{C12356AF-7B95-4EFE-9F15-13FF604FE38E}" destId="{1E37AEEE-07E1-4CB9-8878-3F0E30A66E82}" srcOrd="0" destOrd="0" presId="urn:microsoft.com/office/officeart/2005/8/layout/vList2"/>
    <dgm:cxn modelId="{7B19A5E0-36B0-4B3D-A24F-38C8F09E1348}" type="presParOf" srcId="{C12356AF-7B95-4EFE-9F15-13FF604FE38E}" destId="{3FA40D6D-5C70-4D97-AC14-AA816B75AB6D}" srcOrd="1" destOrd="0" presId="urn:microsoft.com/office/officeart/2005/8/layout/vList2"/>
    <dgm:cxn modelId="{B43C9812-0BC3-42BB-9FBB-DDFC77A3C32F}" type="presParOf" srcId="{C12356AF-7B95-4EFE-9F15-13FF604FE38E}" destId="{A22AE5C9-F14B-47F3-932A-638737031354}" srcOrd="2" destOrd="0" presId="urn:microsoft.com/office/officeart/2005/8/layout/vList2"/>
    <dgm:cxn modelId="{BB9702C5-85F6-48F2-BC39-3286A70B8E1A}" type="presParOf" srcId="{C12356AF-7B95-4EFE-9F15-13FF604FE38E}" destId="{3E03DFD0-0840-455A-BCC7-F01A471F9011}" srcOrd="3" destOrd="0" presId="urn:microsoft.com/office/officeart/2005/8/layout/vList2"/>
    <dgm:cxn modelId="{CE34C00D-95A7-4B94-85CF-9A22326F7AF6}" type="presParOf" srcId="{C12356AF-7B95-4EFE-9F15-13FF604FE38E}" destId="{BE90AA7A-35D1-4305-99B1-5FCF4012CD2B}" srcOrd="4" destOrd="0" presId="urn:microsoft.com/office/officeart/2005/8/layout/vList2"/>
    <dgm:cxn modelId="{9EAEB540-5761-4DB2-80CD-1BB9F74C71FE}" type="presParOf" srcId="{C12356AF-7B95-4EFE-9F15-13FF604FE38E}" destId="{2490FD44-D36A-492A-8FED-5A84AFCA8D03}" srcOrd="5" destOrd="0" presId="urn:microsoft.com/office/officeart/2005/8/layout/vList2"/>
    <dgm:cxn modelId="{EC586229-178C-4CA9-BF65-2813FCA8BD32}" type="presParOf" srcId="{C12356AF-7B95-4EFE-9F15-13FF604FE38E}" destId="{C56F2406-07C5-4971-99DC-5FD8D6186651}" srcOrd="6" destOrd="0" presId="urn:microsoft.com/office/officeart/2005/8/layout/vList2"/>
    <dgm:cxn modelId="{75C02AFD-1525-45EE-8C76-CBC16A2ADAC6}" type="presParOf" srcId="{C12356AF-7B95-4EFE-9F15-13FF604FE38E}" destId="{13D47BAE-19BC-4FC3-A47A-6583695C4A2C}" srcOrd="7" destOrd="0" presId="urn:microsoft.com/office/officeart/2005/8/layout/vList2"/>
    <dgm:cxn modelId="{5B284B9B-A5FC-4707-9899-7101B5312269}" type="presParOf" srcId="{C12356AF-7B95-4EFE-9F15-13FF604FE38E}" destId="{136EB8B6-29B5-4297-A4FF-7E5B6A94F565}" srcOrd="8" destOrd="0" presId="urn:microsoft.com/office/officeart/2005/8/layout/vList2"/>
    <dgm:cxn modelId="{EA9ACE3A-9F97-4F2F-B5A1-BAD843EBACD1}" type="presParOf" srcId="{C12356AF-7B95-4EFE-9F15-13FF604FE38E}" destId="{289E1AF6-EC7D-4970-8744-2E27283A2A5E}" srcOrd="9" destOrd="0" presId="urn:microsoft.com/office/officeart/2005/8/layout/vList2"/>
    <dgm:cxn modelId="{31EF6EB3-346E-489E-BAF2-0E47A4C918CE}" type="presParOf" srcId="{C12356AF-7B95-4EFE-9F15-13FF604FE38E}" destId="{3A6055A0-9FBF-4541-967B-FA079AF18BA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7AEEE-07E1-4CB9-8878-3F0E30A66E82}">
      <dsp:nvSpPr>
        <dsp:cNvPr id="0" name=""/>
        <dsp:cNvSpPr/>
      </dsp:nvSpPr>
      <dsp:spPr>
        <a:xfrm>
          <a:off x="0" y="3747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 siřičitý SO</a:t>
          </a:r>
          <a:r>
            <a:rPr lang="cs-CZ" sz="3100" kern="1200" baseline="-25000" smtClean="0"/>
            <a:t>2</a:t>
          </a:r>
          <a:endParaRPr lang="cs-CZ" sz="3100" kern="1200"/>
        </a:p>
      </dsp:txBody>
      <dsp:txXfrm>
        <a:off x="35411" y="72887"/>
        <a:ext cx="7396778" cy="654577"/>
      </dsp:txXfrm>
    </dsp:sp>
    <dsp:sp modelId="{A22AE5C9-F14B-47F3-932A-638737031354}">
      <dsp:nvSpPr>
        <dsp:cNvPr id="0" name=""/>
        <dsp:cNvSpPr/>
      </dsp:nvSpPr>
      <dsp:spPr>
        <a:xfrm>
          <a:off x="0" y="85215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Oxidy dusíku</a:t>
          </a:r>
          <a:endParaRPr lang="cs-CZ" sz="3100" kern="1200"/>
        </a:p>
      </dsp:txBody>
      <dsp:txXfrm>
        <a:off x="35411" y="887567"/>
        <a:ext cx="7396778" cy="654577"/>
      </dsp:txXfrm>
    </dsp:sp>
    <dsp:sp modelId="{BE90AA7A-35D1-4305-99B1-5FCF4012CD2B}">
      <dsp:nvSpPr>
        <dsp:cNvPr id="0" name=""/>
        <dsp:cNvSpPr/>
      </dsp:nvSpPr>
      <dsp:spPr>
        <a:xfrm>
          <a:off x="0" y="166683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Oxidy uhlíku</a:t>
          </a:r>
          <a:endParaRPr lang="cs-CZ" sz="3100" kern="1200"/>
        </a:p>
      </dsp:txBody>
      <dsp:txXfrm>
        <a:off x="35411" y="1702247"/>
        <a:ext cx="7396778" cy="654577"/>
      </dsp:txXfrm>
    </dsp:sp>
    <dsp:sp modelId="{C56F2406-07C5-4971-99DC-5FD8D6186651}">
      <dsp:nvSpPr>
        <dsp:cNvPr id="0" name=""/>
        <dsp:cNvSpPr/>
      </dsp:nvSpPr>
      <dsp:spPr>
        <a:xfrm>
          <a:off x="0" y="248151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 vápenatý CaO</a:t>
          </a:r>
          <a:endParaRPr lang="cs-CZ" sz="3100" kern="1200"/>
        </a:p>
      </dsp:txBody>
      <dsp:txXfrm>
        <a:off x="35411" y="2516927"/>
        <a:ext cx="7396778" cy="654577"/>
      </dsp:txXfrm>
    </dsp:sp>
    <dsp:sp modelId="{136EB8B6-29B5-4297-A4FF-7E5B6A94F565}">
      <dsp:nvSpPr>
        <dsp:cNvPr id="0" name=""/>
        <dsp:cNvSpPr/>
      </dsp:nvSpPr>
      <dsp:spPr>
        <a:xfrm>
          <a:off x="0" y="329619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 hlinitý Al</a:t>
          </a:r>
          <a:r>
            <a:rPr lang="cs-CZ" sz="3100" kern="1200" baseline="-25000" smtClean="0"/>
            <a:t>2</a:t>
          </a:r>
          <a:r>
            <a:rPr lang="cs-CZ" sz="3100" kern="1200" smtClean="0"/>
            <a:t>O</a:t>
          </a:r>
          <a:r>
            <a:rPr lang="cs-CZ" sz="3100" kern="1200" baseline="-25000" smtClean="0"/>
            <a:t>3</a:t>
          </a:r>
          <a:endParaRPr lang="cs-CZ" sz="3100" kern="1200"/>
        </a:p>
      </dsp:txBody>
      <dsp:txXfrm>
        <a:off x="35411" y="3331607"/>
        <a:ext cx="7396778" cy="654577"/>
      </dsp:txXfrm>
    </dsp:sp>
    <dsp:sp modelId="{3A6055A0-9FBF-4541-967B-FA079AF18BA6}">
      <dsp:nvSpPr>
        <dsp:cNvPr id="0" name=""/>
        <dsp:cNvSpPr/>
      </dsp:nvSpPr>
      <dsp:spPr>
        <a:xfrm>
          <a:off x="0" y="4110876"/>
          <a:ext cx="746760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Oxid křemičitý SiO</a:t>
          </a:r>
          <a:r>
            <a:rPr lang="cs-CZ" sz="3100" kern="1200" baseline="-25000" smtClean="0"/>
            <a:t>2</a:t>
          </a:r>
          <a:endParaRPr lang="cs-CZ" sz="3100" kern="1200"/>
        </a:p>
      </dsp:txBody>
      <dsp:txXfrm>
        <a:off x="35411" y="4146287"/>
        <a:ext cx="7396778" cy="654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B6405A3-99D1-4838-9A18-B8651E1E310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4A28838-8787-4283-BE5C-75B6F0163B8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404664"/>
            <a:ext cx="6172200" cy="2448272"/>
          </a:xfr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Název školy: ZŠ Varnsdorf, Edisonova 2821, okres Děčín, příspěvková organizace</a:t>
            </a:r>
            <a:br>
              <a:rPr lang="cs-CZ" sz="20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Člověk a příroda, Chemie, 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Významné oxidy</a:t>
            </a: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cs-CZ" sz="20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Autor: 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Ing. </a:t>
            </a: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Světlana Hřibalová</a:t>
            </a:r>
            <a:br>
              <a:rPr lang="cs-CZ" sz="20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Název a číslo materiálu:</a:t>
            </a:r>
            <a:br>
              <a:rPr lang="cs-CZ" sz="20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VY­_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52_INOVACE_32/III.SADA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95736" y="3068960"/>
            <a:ext cx="6172200" cy="1152128"/>
          </a:xfrm>
          <a:solidFill>
            <a:schemeClr val="bg1">
              <a:lumMod val="85000"/>
            </a:schemeClr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 Prezentace je určena žákům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8.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ročníku,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slouží k výkladu učiva Oxidy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Období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leden až květen 2012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344" y="5085183"/>
            <a:ext cx="5715000" cy="124777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73564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2204864"/>
            <a:ext cx="6172200" cy="2520280"/>
          </a:xfrm>
          <a:ln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       </a:t>
            </a:r>
            <a:r>
              <a:rPr lang="cs-CZ" sz="6000" dirty="0" smtClean="0">
                <a:solidFill>
                  <a:srgbClr val="FFC000"/>
                </a:solidFill>
              </a:rPr>
              <a:t>Významné oxidy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cs-CZ" sz="5400" dirty="0" smtClean="0">
                <a:solidFill>
                  <a:srgbClr val="FFC000"/>
                </a:solidFill>
              </a:rPr>
              <a:t>                     </a:t>
            </a:r>
            <a:endParaRPr lang="cs-CZ" sz="5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95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6600" dirty="0" smtClean="0">
                <a:solidFill>
                  <a:srgbClr val="FFC000"/>
                </a:solidFill>
              </a:rPr>
              <a:t>Přehled</a:t>
            </a:r>
            <a:endParaRPr lang="cs-CZ" sz="6600" dirty="0">
              <a:solidFill>
                <a:srgbClr val="FFC000"/>
              </a:solidFill>
            </a:endParaRPr>
          </a:p>
        </p:txBody>
      </p:sp>
      <p:graphicFrame>
        <p:nvGraphicFramePr>
          <p:cNvPr id="15" name="Zástupný symbol pro obsah 1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74286107"/>
              </p:ext>
            </p:extLst>
          </p:nvPr>
        </p:nvGraphicFramePr>
        <p:xfrm>
          <a:off x="457200" y="1600200"/>
          <a:ext cx="7467600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692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000" dirty="0" smtClean="0"/>
              <a:t>Oxid siřičitý SO</a:t>
            </a:r>
            <a:r>
              <a:rPr lang="cs-CZ" sz="4000" baseline="-25000" dirty="0" smtClean="0"/>
              <a:t>2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Bezbarvý ostře páchnoucí plyn</a:t>
            </a:r>
          </a:p>
          <a:p>
            <a:r>
              <a:rPr lang="cs-CZ" dirty="0" smtClean="0"/>
              <a:t>Vzniká hořením síry na vzduchu S + O</a:t>
            </a:r>
            <a:r>
              <a:rPr lang="cs-CZ" baseline="-25000" dirty="0" smtClean="0"/>
              <a:t>2</a:t>
            </a:r>
          </a:p>
          <a:p>
            <a:r>
              <a:rPr lang="cs-CZ" dirty="0" smtClean="0"/>
              <a:t>Do ovzduší se dostává především</a:t>
            </a:r>
          </a:p>
          <a:p>
            <a:pPr marL="0" indent="0">
              <a:buNone/>
            </a:pPr>
            <a:r>
              <a:rPr lang="cs-CZ" dirty="0" smtClean="0"/>
              <a:t> spalováním hnědého uhlí, je hlavní příčinou vzniku tzv. „kyselých dešťů“</a:t>
            </a:r>
          </a:p>
          <a:p>
            <a:pPr marL="0" indent="0">
              <a:buNone/>
            </a:pPr>
            <a:r>
              <a:rPr lang="cs-CZ" dirty="0" smtClean="0"/>
              <a:t>Dá se tomu předejít stavbou odsiřovacích zařízení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Použití: výroba papíru, bělení bavlny a vlny, výroba kyseliny sírové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3" descr="C:\Documents and Settings\Mami\Local Settings\Temporary Internet Files\Content.IE5\OCJQMXP5\MC9004372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508104" y="4869160"/>
            <a:ext cx="2336304" cy="147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372200" y="2044550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dirty="0" smtClean="0"/>
                  <a:t> </a:t>
                </a:r>
                <a:r>
                  <a:rPr lang="cs-CZ" sz="2400" dirty="0" smtClean="0"/>
                  <a:t>SO</a:t>
                </a:r>
                <a:r>
                  <a:rPr lang="cs-CZ" sz="2400" baseline="-25000" dirty="0" smtClean="0"/>
                  <a:t>2</a:t>
                </a:r>
              </a:p>
              <a:p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2044550"/>
                <a:ext cx="1080120" cy="830997"/>
              </a:xfrm>
              <a:prstGeom prst="rect">
                <a:avLst/>
              </a:prstGeom>
              <a:blipFill rotWithShape="1">
                <a:blip r:embed="rId3"/>
                <a:stretch>
                  <a:fillRect t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846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000" b="1" dirty="0" smtClean="0"/>
              <a:t>Oxidy dusíku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tx1"/>
                </a:solidFill>
              </a:rPr>
              <a:t>Oxid dusný N</a:t>
            </a:r>
            <a:r>
              <a:rPr lang="cs-CZ" sz="2800" b="1" u="sng" baseline="-25000" dirty="0" smtClean="0">
                <a:solidFill>
                  <a:schemeClr val="tx1"/>
                </a:solidFill>
              </a:rPr>
              <a:t>2</a:t>
            </a:r>
            <a:r>
              <a:rPr lang="cs-CZ" sz="2800" b="1" u="sng" dirty="0" smtClean="0">
                <a:solidFill>
                  <a:schemeClr val="tx1"/>
                </a:solidFill>
              </a:rPr>
              <a:t>O </a:t>
            </a:r>
            <a:r>
              <a:rPr lang="cs-CZ" sz="2800" dirty="0" smtClean="0">
                <a:solidFill>
                  <a:schemeClr val="tx1"/>
                </a:solidFill>
              </a:rPr>
              <a:t>– „ rajský plyn“ dříve používán jako anestetikum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b="1" u="sng" dirty="0" smtClean="0">
                <a:solidFill>
                  <a:schemeClr val="tx1"/>
                </a:solidFill>
              </a:rPr>
              <a:t>Oxid dusnatý NO </a:t>
            </a:r>
            <a:r>
              <a:rPr lang="cs-CZ" sz="2800" dirty="0" smtClean="0">
                <a:solidFill>
                  <a:schemeClr val="tx1"/>
                </a:solidFill>
              </a:rPr>
              <a:t>( bezbarvý plyn) a </a:t>
            </a:r>
            <a:r>
              <a:rPr lang="cs-CZ" sz="2800" b="1" u="sng" dirty="0" smtClean="0">
                <a:solidFill>
                  <a:schemeClr val="tx1"/>
                </a:solidFill>
              </a:rPr>
              <a:t>oxid dusičitý NO</a:t>
            </a:r>
            <a:r>
              <a:rPr lang="cs-CZ" sz="2800" b="1" u="sng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- unikají do ovzduší z výfukových </a:t>
            </a:r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lynů aut, podílejí se na vzniku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„ kyselých dešťů“, jsou jedovaté a zdraví škodlivé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" name="Picture 2" descr="C:\Documents and Settings\Mami\Local Settings\Temporary Internet Files\Content.IE5\Q8LD47UA\MC900030201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4869160"/>
            <a:ext cx="2311595" cy="181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36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000" dirty="0" smtClean="0"/>
              <a:t>Oxidy uhlíku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2800" b="1" u="sng" dirty="0" smtClean="0"/>
              <a:t>Oxid uhelnatý CO </a:t>
            </a:r>
          </a:p>
          <a:p>
            <a:r>
              <a:rPr lang="cs-CZ" sz="2800" dirty="0" smtClean="0"/>
              <a:t>Bezbarvý prudce jedovatý plyn</a:t>
            </a:r>
          </a:p>
          <a:p>
            <a:r>
              <a:rPr lang="cs-CZ" sz="2800" dirty="0" smtClean="0"/>
              <a:t>Vzniká při nedokonalém spalování ( při nedostatku kyslíku)</a:t>
            </a:r>
          </a:p>
          <a:p>
            <a:r>
              <a:rPr lang="cs-CZ" sz="2800" dirty="0" smtClean="0"/>
              <a:t>Váže se na hemoglobin v červených krvinkách</a:t>
            </a:r>
          </a:p>
          <a:p>
            <a:r>
              <a:rPr lang="cs-CZ" sz="2800" dirty="0" smtClean="0"/>
              <a:t>Je součástí svítiplynu, výfukových plynů i cigaretového dýmu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9104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467600" cy="61412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u="sng" dirty="0" smtClean="0"/>
              <a:t>Oxid uhličitý CO</a:t>
            </a:r>
            <a:r>
              <a:rPr lang="cs-CZ" sz="2800" b="1" u="sng" baseline="-25000" dirty="0" smtClean="0"/>
              <a:t>2 </a:t>
            </a:r>
            <a:endParaRPr lang="cs-CZ" sz="2800" dirty="0" smtClean="0"/>
          </a:p>
          <a:p>
            <a:r>
              <a:rPr lang="cs-CZ" sz="2800" dirty="0" smtClean="0"/>
              <a:t>Bezbarvý nedýchatelný plyn, těžší než vzduch</a:t>
            </a:r>
          </a:p>
          <a:p>
            <a:r>
              <a:rPr lang="cs-CZ" sz="2800" dirty="0" smtClean="0"/>
              <a:t>Je přirozenou součástí vzduchu – asi 0,03% objemu</a:t>
            </a:r>
          </a:p>
          <a:p>
            <a:r>
              <a:rPr lang="cs-CZ" sz="2800" dirty="0" smtClean="0"/>
              <a:t>Vzniká dýcháním organismů</a:t>
            </a:r>
          </a:p>
          <a:p>
            <a:r>
              <a:rPr lang="cs-CZ" sz="2800" dirty="0" smtClean="0"/>
              <a:t>Je výchozí látkou fotosyntézy</a:t>
            </a:r>
          </a:p>
          <a:p>
            <a:r>
              <a:rPr lang="cs-CZ" sz="2800" dirty="0" smtClean="0"/>
              <a:t>V pevném stavu je označován jako tzv.“ suchý led“</a:t>
            </a:r>
          </a:p>
          <a:p>
            <a:r>
              <a:rPr lang="cs-CZ" sz="2800" dirty="0" smtClean="0"/>
              <a:t>Je součástí perlivých nápojů</a:t>
            </a:r>
          </a:p>
          <a:p>
            <a:r>
              <a:rPr lang="cs-CZ" sz="2800" dirty="0" smtClean="0"/>
              <a:t>Používá se jako náplň pěnových hasících přístrojů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2875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/>
              <a:t>Oxid vápenatý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</a:rPr>
              <a:t>CaO</a:t>
            </a:r>
            <a:r>
              <a:rPr lang="cs-CZ" dirty="0" smtClean="0">
                <a:solidFill>
                  <a:schemeClr val="tx1"/>
                </a:solidFill>
              </a:rPr>
              <a:t> neboli pálené vápno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Vyrábí se ve vápenkách tepelným rozkladem vápence ( což je v podstatě uhličitan vápenatý CaCO</a:t>
            </a:r>
            <a:r>
              <a:rPr lang="cs-CZ" baseline="-25000" dirty="0" smtClean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Používá se ve stavebnictví na výrobu hašeného vápna Ca(OH)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, při výrobě kovů, skla a vápnění půdy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Výroba vápna: CaCO</a:t>
            </a:r>
            <a:r>
              <a:rPr lang="cs-CZ" baseline="-25000" dirty="0" smtClean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 → </a:t>
            </a:r>
            <a:r>
              <a:rPr lang="cs-CZ" dirty="0" err="1" smtClean="0">
                <a:solidFill>
                  <a:schemeClr val="tx1"/>
                </a:solidFill>
              </a:rPr>
              <a:t>CaO</a:t>
            </a:r>
            <a:r>
              <a:rPr lang="cs-CZ" dirty="0" smtClean="0">
                <a:solidFill>
                  <a:schemeClr val="tx1"/>
                </a:solidFill>
              </a:rPr>
              <a:t> +CO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Hašení vápna: </a:t>
            </a:r>
            <a:r>
              <a:rPr lang="cs-CZ" dirty="0" err="1" smtClean="0">
                <a:solidFill>
                  <a:schemeClr val="tx1"/>
                </a:solidFill>
              </a:rPr>
              <a:t>CaO</a:t>
            </a:r>
            <a:r>
              <a:rPr lang="cs-CZ" dirty="0" smtClean="0">
                <a:solidFill>
                  <a:schemeClr val="tx1"/>
                </a:solidFill>
              </a:rPr>
              <a:t> + H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O→ Ca(OH)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7" descr="C:\Documents and Settings\Mami\Local Settings\Temporary Internet Files\Content.IE5\OCJQMXP5\MM90004654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15525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Documents and Settings\Mami\Local Settings\Temporary Internet Files\Content.IE5\OCJQMXP5\MC9002174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824" y="4077072"/>
            <a:ext cx="1803197" cy="177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6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bg1"/>
                </a:solidFill>
              </a:rPr>
              <a:t>Oxid Hlinitý</a:t>
            </a:r>
            <a:endParaRPr lang="cs-CZ" sz="48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Al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O</a:t>
            </a:r>
            <a:r>
              <a:rPr lang="cs-CZ" baseline="-25000" dirty="0" smtClean="0">
                <a:solidFill>
                  <a:schemeClr val="tx1"/>
                </a:solidFill>
              </a:rPr>
              <a:t>3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V přírodě je součástí druhého nejtvrdšího minerálu korundu ( vzácné odrůdy korundu jsou modré safíry a rudé rubíny)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Je základní surovinou pro výrobu hliníku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Dále se používá při výrobě porcelánu, barev, zubních cementů…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9" descr="C:\Documents and Settings\Mami\Local Settings\Temporary Internet Files\Content.IE5\OCJQMXP5\MP90028977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4506354"/>
            <a:ext cx="2510226" cy="167348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8" descr="C:\Documents and Settings\Mami\Local Settings\Temporary Internet Files\Content.IE5\JZDX29TK\MP9003417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4506354"/>
            <a:ext cx="2376264" cy="169506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901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solidFill>
            <a:srgbClr val="CC9900">
              <a:alpha val="8666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bg1"/>
                </a:solidFill>
              </a:rPr>
              <a:t>Oxid křemičitý</a:t>
            </a:r>
            <a:endParaRPr lang="cs-CZ" sz="4800" dirty="0">
              <a:solidFill>
                <a:schemeClr val="bg1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solidFill>
            <a:srgbClr val="FFFF66"/>
          </a:solidFill>
        </p:spPr>
        <p:txBody>
          <a:bodyPr/>
          <a:lstStyle/>
          <a:p>
            <a:r>
              <a:rPr lang="cs-CZ" dirty="0" smtClean="0"/>
              <a:t>SiO</a:t>
            </a:r>
            <a:r>
              <a:rPr lang="cs-CZ" baseline="-25000" dirty="0" smtClean="0"/>
              <a:t>2</a:t>
            </a:r>
          </a:p>
          <a:p>
            <a:r>
              <a:rPr lang="cs-CZ" dirty="0" smtClean="0"/>
              <a:t>Pevná neobyčejně odolná látka</a:t>
            </a:r>
          </a:p>
          <a:p>
            <a:r>
              <a:rPr lang="cs-CZ" dirty="0" smtClean="0"/>
              <a:t>Použití: stavebnictví ( písek), hutnictví ( výroba žáruvzdorných materiálů), sklářství</a:t>
            </a:r>
          </a:p>
          <a:p>
            <a:r>
              <a:rPr lang="cs-CZ" dirty="0" smtClean="0"/>
              <a:t>V přírodě se vyskytuje nejčastěji jako křemen</a:t>
            </a:r>
          </a:p>
          <a:p>
            <a:r>
              <a:rPr lang="cs-CZ" dirty="0" smtClean="0"/>
              <a:t>Barevné odrůdy křemene se používají jako vzácné kameny např.: růžový růženín, fialový ametyst, čirý křišťál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253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634082"/>
          </a:xfrm>
          <a:solidFill>
            <a:srgbClr val="FF99FF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Kontrolní otázky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Oxid vápenatý je triviálním názvem?</a:t>
            </a:r>
          </a:p>
          <a:p>
            <a:r>
              <a:rPr lang="cs-CZ" dirty="0" smtClean="0"/>
              <a:t>Hašené vápno má vzorec?</a:t>
            </a:r>
          </a:p>
          <a:p>
            <a:r>
              <a:rPr lang="cs-CZ" dirty="0" smtClean="0"/>
              <a:t>Který oxid uhlíku je jedovatý?</a:t>
            </a:r>
          </a:p>
          <a:p>
            <a:r>
              <a:rPr lang="cs-CZ" dirty="0" smtClean="0"/>
              <a:t>Který oxid uhlíku je výchozí látkou fotosyntézy?</a:t>
            </a:r>
          </a:p>
          <a:p>
            <a:r>
              <a:rPr lang="cs-CZ" dirty="0" smtClean="0"/>
              <a:t>Které oxidy se podílejí na vzniku kyselých dešťů?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Pálené vápno</a:t>
            </a:r>
          </a:p>
          <a:p>
            <a:endParaRPr lang="cs-CZ" dirty="0"/>
          </a:p>
          <a:p>
            <a:r>
              <a:rPr lang="cs-CZ" dirty="0" smtClean="0"/>
              <a:t>Ca(OH)</a:t>
            </a:r>
            <a:r>
              <a:rPr lang="cs-CZ" baseline="-25000" dirty="0" smtClean="0"/>
              <a:t>2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Oxid uhelnatý</a:t>
            </a:r>
          </a:p>
          <a:p>
            <a:endParaRPr lang="cs-CZ" dirty="0"/>
          </a:p>
          <a:p>
            <a:r>
              <a:rPr lang="cs-CZ" dirty="0" smtClean="0"/>
              <a:t>Oxid uhličitý</a:t>
            </a:r>
          </a:p>
          <a:p>
            <a:endParaRPr lang="cs-CZ" dirty="0"/>
          </a:p>
          <a:p>
            <a:r>
              <a:rPr lang="cs-CZ" dirty="0" smtClean="0"/>
              <a:t>Oxid siřičitý a oxidy dusíku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215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Zdroje: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200" dirty="0" smtClean="0"/>
              <a:t>Veškeré obrázky z </a:t>
            </a:r>
            <a:r>
              <a:rPr lang="cs-CZ" sz="2200" dirty="0" smtClean="0">
                <a:hlinkClick r:id="rId2"/>
              </a:rPr>
              <a:t>www.Office.com</a:t>
            </a:r>
            <a:endParaRPr lang="cs-CZ" sz="2200" dirty="0" smtClean="0"/>
          </a:p>
          <a:p>
            <a:r>
              <a:rPr lang="cs-CZ" sz="2200" dirty="0"/>
              <a:t>MAREČEK, Aleš a Jaroslav HONZA. </a:t>
            </a:r>
            <a:r>
              <a:rPr lang="cs-CZ" sz="2200" i="1" dirty="0"/>
              <a:t>Chemie pro čtyřletá gymnázia</a:t>
            </a:r>
            <a:r>
              <a:rPr lang="cs-CZ" sz="2200" dirty="0"/>
              <a:t>: </a:t>
            </a:r>
            <a:r>
              <a:rPr lang="cs-CZ" sz="2200" i="1" dirty="0"/>
              <a:t>1.díl</a:t>
            </a:r>
            <a:r>
              <a:rPr lang="cs-CZ" sz="2200" dirty="0"/>
              <a:t>. 3. opravené. Olomouc: Nakladatelství Olomouc s.r.o., 2004. ISBN 80-7182-055-5. </a:t>
            </a:r>
          </a:p>
          <a:p>
            <a:r>
              <a:rPr lang="cs-CZ" sz="2200" dirty="0" smtClean="0"/>
              <a:t>BENEŠ Pavel, PUMPR Václav BANÝR </a:t>
            </a:r>
            <a:r>
              <a:rPr lang="cs-CZ" sz="2200" dirty="0"/>
              <a:t>Jiří. </a:t>
            </a:r>
            <a:r>
              <a:rPr lang="cs-CZ" sz="2200" i="1" dirty="0"/>
              <a:t>Základy chemie</a:t>
            </a:r>
            <a:r>
              <a:rPr lang="cs-CZ" sz="2200" dirty="0"/>
              <a:t>: </a:t>
            </a:r>
            <a:r>
              <a:rPr lang="cs-CZ" sz="2200" i="1" dirty="0"/>
              <a:t>1.díl</a:t>
            </a:r>
            <a:r>
              <a:rPr lang="cs-CZ" sz="2200" dirty="0"/>
              <a:t>. 1.dotisk. Praha: Fortuna, 1993. ISBN 80-7168-043-5</a:t>
            </a:r>
            <a:r>
              <a:rPr lang="cs-CZ" sz="2200" dirty="0" smtClean="0"/>
              <a:t>.</a:t>
            </a:r>
          </a:p>
          <a:p>
            <a:r>
              <a:rPr lang="cs-CZ" sz="2200" dirty="0" smtClean="0"/>
              <a:t>Citováno 1.4.2012 </a:t>
            </a:r>
            <a:endParaRPr lang="cs-CZ" sz="2200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01208"/>
            <a:ext cx="5715000" cy="124777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421837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263</TotalTime>
  <Words>491</Words>
  <Application>Microsoft Office PowerPoint</Application>
  <PresentationFormat>Předvádění na obrazovce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Název školy: ZŠ Varnsdorf, Edisonova 2821, okres Děčín, příspěvková organizace Člověk a příroda, Chemie, Významné oxidy Autor: Ing. Světlana Hřibalová Název a číslo materiálu: VY­_52_INOVACE_32/III.SADA</vt:lpstr>
      <vt:lpstr>        Významné oxidy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Přehled</vt:lpstr>
      <vt:lpstr>Oxid siřičitý SO2</vt:lpstr>
      <vt:lpstr>Oxidy dusíku</vt:lpstr>
      <vt:lpstr>Oxidy uhlíku</vt:lpstr>
      <vt:lpstr>Prezentace aplikace PowerPoint</vt:lpstr>
      <vt:lpstr>Oxid vápenatý</vt:lpstr>
      <vt:lpstr>Oxid Hlinitý</vt:lpstr>
      <vt:lpstr>Oxid křemičitý</vt:lpstr>
      <vt:lpstr>Kontrolní otázky</vt:lpstr>
      <vt:lpstr>Zdroje: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příroda, Chemie, Významné oxidy Autor: Ing Světlana Hřibalová Název a číslo materiálu: VY­_52_INOVACE_32/III.SADA</dc:title>
  <dc:creator>Mami</dc:creator>
  <cp:lastModifiedBy>Mami</cp:lastModifiedBy>
  <cp:revision>23</cp:revision>
  <dcterms:created xsi:type="dcterms:W3CDTF">2012-03-20T11:32:39Z</dcterms:created>
  <dcterms:modified xsi:type="dcterms:W3CDTF">2012-05-13T12:12:14Z</dcterms:modified>
</cp:coreProperties>
</file>