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6" r:id="rId3"/>
    <p:sldId id="268" r:id="rId4"/>
    <p:sldId id="269" r:id="rId5"/>
    <p:sldId id="270" r:id="rId6"/>
    <p:sldId id="271" r:id="rId7"/>
    <p:sldId id="272" r:id="rId8"/>
    <p:sldId id="267" r:id="rId9"/>
    <p:sldId id="27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9F5D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5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E9747-08DE-46FD-8804-EAA412F0FF71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6C140ED-41AE-4E1B-BA91-B72B8EA949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E9747-08DE-46FD-8804-EAA412F0FF71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6C140ED-41AE-4E1B-BA91-B72B8EA949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E9747-08DE-46FD-8804-EAA412F0FF71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140ED-41AE-4E1B-BA91-B72B8EA949C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E9747-08DE-46FD-8804-EAA412F0FF71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140ED-41AE-4E1B-BA91-B72B8EA949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E9747-08DE-46FD-8804-EAA412F0FF71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6C140ED-41AE-4E1B-BA91-B72B8EA949C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E9747-08DE-46FD-8804-EAA412F0FF71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140ED-41AE-4E1B-BA91-B72B8EA949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E9747-08DE-46FD-8804-EAA412F0FF71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140ED-41AE-4E1B-BA91-B72B8EA949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E9747-08DE-46FD-8804-EAA412F0FF71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140ED-41AE-4E1B-BA91-B72B8EA949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E9747-08DE-46FD-8804-EAA412F0FF71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140ED-41AE-4E1B-BA91-B72B8EA949C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E9747-08DE-46FD-8804-EAA412F0FF71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140ED-41AE-4E1B-BA91-B72B8EA949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0E9747-08DE-46FD-8804-EAA412F0FF71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C140ED-41AE-4E1B-BA91-B72B8EA949C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A0E9747-08DE-46FD-8804-EAA412F0FF71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6C140ED-41AE-4E1B-BA91-B72B8EA949C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8059" y="116632"/>
            <a:ext cx="8208912" cy="2736304"/>
          </a:xfrm>
          <a:solidFill>
            <a:srgbClr val="FFFF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2200" dirty="0">
                <a:solidFill>
                  <a:schemeClr val="tx1"/>
                </a:solidFill>
                <a:effectLst/>
              </a:rPr>
              <a:t>Název školy: ZŠ Varnsdorf, Edisonova 2821, okres Děčín, příspěvková organizace</a:t>
            </a:r>
            <a:br>
              <a:rPr lang="cs-CZ" sz="2200" dirty="0">
                <a:solidFill>
                  <a:schemeClr val="tx1"/>
                </a:solidFill>
                <a:effectLst/>
              </a:rPr>
            </a:br>
            <a:r>
              <a:rPr lang="cs-CZ" sz="2200" dirty="0">
                <a:solidFill>
                  <a:schemeClr val="tx1"/>
                </a:solidFill>
                <a:effectLst/>
              </a:rPr>
              <a:t>Člověk a příroda, Přírodopis, </a:t>
            </a:r>
            <a:r>
              <a:rPr lang="cs-CZ" sz="2200" dirty="0" smtClean="0">
                <a:solidFill>
                  <a:schemeClr val="tx1"/>
                </a:solidFill>
                <a:effectLst/>
              </a:rPr>
              <a:t>Obiloviny</a:t>
            </a:r>
            <a:r>
              <a:rPr lang="cs-CZ" sz="2200" dirty="0">
                <a:solidFill>
                  <a:schemeClr val="tx1"/>
                </a:solidFill>
                <a:effectLst/>
              </a:rPr>
              <a:t/>
            </a:r>
            <a:br>
              <a:rPr lang="cs-CZ" sz="2200" dirty="0">
                <a:solidFill>
                  <a:schemeClr val="tx1"/>
                </a:solidFill>
                <a:effectLst/>
              </a:rPr>
            </a:br>
            <a:r>
              <a:rPr lang="cs-CZ" sz="2200" dirty="0">
                <a:solidFill>
                  <a:schemeClr val="tx1"/>
                </a:solidFill>
                <a:effectLst/>
              </a:rPr>
              <a:t>Autor: Ing. Světlana Hřibalová</a:t>
            </a:r>
            <a:br>
              <a:rPr lang="cs-CZ" sz="2200" dirty="0">
                <a:solidFill>
                  <a:schemeClr val="tx1"/>
                </a:solidFill>
                <a:effectLst/>
              </a:rPr>
            </a:br>
            <a:r>
              <a:rPr lang="cs-CZ" sz="2200" dirty="0">
                <a:solidFill>
                  <a:schemeClr val="tx1"/>
                </a:solidFill>
                <a:effectLst/>
              </a:rPr>
              <a:t>Název a číslo materiálu:</a:t>
            </a:r>
            <a:br>
              <a:rPr lang="cs-CZ" sz="2200" dirty="0">
                <a:solidFill>
                  <a:schemeClr val="tx1"/>
                </a:solidFill>
                <a:effectLst/>
              </a:rPr>
            </a:br>
            <a:r>
              <a:rPr lang="cs-CZ" sz="2200" b="1" dirty="0" smtClean="0">
                <a:solidFill>
                  <a:schemeClr val="tx1"/>
                </a:solidFill>
                <a:effectLst/>
              </a:rPr>
              <a:t>VY_52_INOVACE_22/IV.SADA</a:t>
            </a:r>
            <a:endParaRPr lang="cs-CZ" sz="2200" b="1" dirty="0">
              <a:solidFill>
                <a:schemeClr val="tx1"/>
              </a:soli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83005" y="3212976"/>
            <a:ext cx="5637010" cy="1656184"/>
          </a:xfrm>
          <a:solidFill>
            <a:srgbClr val="FFFF00"/>
          </a:solidFill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dirty="0"/>
              <a:t>Anotace</a:t>
            </a:r>
            <a:r>
              <a:rPr lang="cs-CZ" dirty="0"/>
              <a:t>: </a:t>
            </a:r>
            <a:r>
              <a:rPr lang="cs-CZ" dirty="0" smtClean="0"/>
              <a:t>Prezentace je určena </a:t>
            </a:r>
            <a:r>
              <a:rPr lang="cs-CZ" dirty="0"/>
              <a:t>pro žáky 7. ročníku, slouží k procvičení učiva </a:t>
            </a:r>
            <a:r>
              <a:rPr lang="cs-CZ" dirty="0" smtClean="0"/>
              <a:t>Obiloviny</a:t>
            </a:r>
          </a:p>
          <a:p>
            <a:r>
              <a:rPr lang="cs-CZ" b="1" dirty="0"/>
              <a:t> </a:t>
            </a:r>
            <a:r>
              <a:rPr lang="cs-CZ" dirty="0" smtClean="0"/>
              <a:t>Období: září – prosinec 2011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19944" y="413048"/>
            <a:ext cx="8208912" cy="19442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719" y="5373216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7627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Mami\Local Settings\Temporary Internet Files\Content.IE5\H8Y5E3ZC\MP90042210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88640"/>
            <a:ext cx="6771035" cy="6569968"/>
          </a:xfrm>
          <a:prstGeom prst="rect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381000" y="4509120"/>
            <a:ext cx="5867400" cy="1006928"/>
          </a:xfrm>
        </p:spPr>
        <p:txBody>
          <a:bodyPr>
            <a:noAutofit/>
          </a:bodyPr>
          <a:lstStyle/>
          <a:p>
            <a:r>
              <a:rPr lang="cs-CZ" sz="6600" dirty="0" smtClean="0">
                <a:solidFill>
                  <a:schemeClr val="accent3">
                    <a:lumMod val="50000"/>
                  </a:schemeClr>
                </a:solidFill>
              </a:rPr>
              <a:t>OBILOVINY</a:t>
            </a:r>
            <a:endParaRPr lang="cs-CZ" sz="66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1" name="Zástupný symbol pro text 10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068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solidFill>
                  <a:schemeClr val="accent3">
                    <a:lumMod val="50000"/>
                  </a:schemeClr>
                </a:solidFill>
              </a:rPr>
              <a:t>Přehled obilovin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Pšenice obecná</a:t>
            </a:r>
          </a:p>
          <a:p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Ječmen dvouřadý</a:t>
            </a:r>
          </a:p>
          <a:p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Žito seté</a:t>
            </a:r>
          </a:p>
          <a:p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Oves setý</a:t>
            </a:r>
          </a:p>
          <a:p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Kukuřice setá</a:t>
            </a:r>
          </a:p>
          <a:p>
            <a:r>
              <a:rPr lang="cs-CZ" sz="4000" b="1" dirty="0" smtClean="0">
                <a:solidFill>
                  <a:schemeClr val="accent3">
                    <a:lumMod val="50000"/>
                  </a:schemeClr>
                </a:solidFill>
              </a:rPr>
              <a:t>Rýže setá</a:t>
            </a:r>
            <a:endParaRPr lang="cs-CZ" sz="40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0708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accent3">
                    <a:lumMod val="50000"/>
                  </a:schemeClr>
                </a:solidFill>
              </a:rPr>
              <a:t>Pšenice setá</a:t>
            </a:r>
            <a:endParaRPr lang="cs-CZ" sz="5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Potravinářská a krmná</a:t>
            </a:r>
          </a:p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Hlavní producenti: USA, Čína, Indie</a:t>
            </a:r>
          </a:p>
          <a:p>
            <a:r>
              <a:rPr lang="cs-CZ" sz="3200" b="1" dirty="0" smtClean="0">
                <a:solidFill>
                  <a:schemeClr val="accent3">
                    <a:lumMod val="50000"/>
                  </a:schemeClr>
                </a:solidFill>
              </a:rPr>
              <a:t>využití: krmivo, bílá mouka( chléb, pečivo, těstoviny …..)</a:t>
            </a:r>
            <a:endParaRPr lang="cs-CZ" sz="32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844824"/>
            <a:ext cx="4343400" cy="3257550"/>
          </a:xfrm>
          <a:ln w="38100">
            <a:solidFill>
              <a:schemeClr val="accent1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1553035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accent3">
                    <a:lumMod val="50000"/>
                  </a:schemeClr>
                </a:solidFill>
              </a:rPr>
              <a:t>Kukuřice setá</a:t>
            </a:r>
            <a:endParaRPr lang="cs-CZ" sz="5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Tvoří palice</a:t>
            </a:r>
          </a:p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Pochází  z Ameriky</a:t>
            </a:r>
          </a:p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Hlavní producenti: USA, Čína, Brazílie</a:t>
            </a:r>
          </a:p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Využití: krmivo, mouka</a:t>
            </a:r>
            <a:r>
              <a:rPr lang="cs-CZ" sz="3600" b="1" dirty="0">
                <a:solidFill>
                  <a:schemeClr val="accent3">
                    <a:lumMod val="50000"/>
                  </a:schemeClr>
                </a:solidFill>
              </a:rPr>
              <a:t>,</a:t>
            </a:r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 škrob</a:t>
            </a:r>
            <a:endParaRPr lang="cs-CZ" sz="36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1027" name="Picture 3" descr="C:\Users\Ucitele4\AppData\Local\Microsoft\Windows\Temporary Internet Files\Content.IE5\UXVJHSOZ\MP900430664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628800"/>
            <a:ext cx="4343400" cy="4824536"/>
          </a:xfrm>
          <a:prstGeom prst="rect">
            <a:avLst/>
          </a:prstGeom>
          <a:noFill/>
          <a:ln w="57150">
            <a:solidFill>
              <a:schemeClr val="bg2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7566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accent3">
                    <a:lumMod val="50000"/>
                  </a:schemeClr>
                </a:solidFill>
              </a:rPr>
              <a:t>Ječmen dvouřadý</a:t>
            </a:r>
            <a:endParaRPr lang="cs-CZ" sz="5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Využití: krmivo, pivovarský slad, kroupy, náhražky kávy</a:t>
            </a:r>
          </a:p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Klasy mají „vousy“</a:t>
            </a:r>
            <a:endParaRPr lang="cs-CZ" sz="36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8250" y="1600200"/>
            <a:ext cx="3543300" cy="4724400"/>
          </a:xfrm>
          <a:ln w="38100">
            <a:solidFill>
              <a:schemeClr val="accent1">
                <a:lumMod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2355739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accent3">
                    <a:lumMod val="50000"/>
                  </a:schemeClr>
                </a:solidFill>
              </a:rPr>
              <a:t>Rýže setá</a:t>
            </a:r>
            <a:endParaRPr lang="cs-CZ" sz="54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Hlavní obilovina pěstovaná v Asii</a:t>
            </a:r>
          </a:p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Hlavní producenti: Čína, Indie, Indonésie</a:t>
            </a:r>
          </a:p>
          <a:p>
            <a:r>
              <a:rPr lang="cs-CZ" sz="3600" b="1" dirty="0" smtClean="0">
                <a:solidFill>
                  <a:schemeClr val="accent3">
                    <a:lumMod val="50000"/>
                  </a:schemeClr>
                </a:solidFill>
              </a:rPr>
              <a:t>Využití: potravina, škrob, mouka</a:t>
            </a:r>
            <a:endParaRPr lang="cs-CZ" sz="3600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3076" name="Picture 4" descr="C:\Users\Ucitele4\AppData\Local\Microsoft\Windows\Temporary Internet Files\Content.IE5\UXVJHSOZ\MP9004065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2916" y="2454932"/>
            <a:ext cx="4283968" cy="2865512"/>
          </a:xfrm>
          <a:prstGeom prst="rect">
            <a:avLst/>
          </a:prstGeom>
          <a:noFill/>
          <a:ln w="38100">
            <a:solidFill>
              <a:schemeClr val="accent1">
                <a:lumMod val="50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Ucitele4\AppData\Local\Microsoft\Windows\Temporary Internet Files\Content.IE5\PDGFPYXZ\MC9000846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16632"/>
            <a:ext cx="4671588" cy="2100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119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5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Procvičování- </a:t>
            </a:r>
            <a:r>
              <a:rPr lang="cs-CZ" dirty="0" err="1" smtClean="0">
                <a:solidFill>
                  <a:srgbClr val="FFC000"/>
                </a:solidFill>
              </a:rPr>
              <a:t>DoplŇ</a:t>
            </a:r>
            <a:r>
              <a:rPr lang="cs-CZ" dirty="0" smtClean="0">
                <a:solidFill>
                  <a:srgbClr val="FFC000"/>
                </a:solidFill>
              </a:rPr>
              <a:t> text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Do vody se sází</a:t>
            </a:r>
          </a:p>
          <a:p>
            <a:endParaRPr lang="cs-CZ" dirty="0" smtClean="0"/>
          </a:p>
          <a:p>
            <a:r>
              <a:rPr lang="cs-CZ" dirty="0" smtClean="0"/>
              <a:t>Popcorn se dělá z</a:t>
            </a:r>
          </a:p>
          <a:p>
            <a:endParaRPr lang="cs-CZ" dirty="0" smtClean="0"/>
          </a:p>
          <a:p>
            <a:r>
              <a:rPr lang="cs-CZ" dirty="0" smtClean="0"/>
              <a:t>Kroupy se dělají z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Těstoviny se vyrábějí z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ýže</a:t>
            </a:r>
          </a:p>
          <a:p>
            <a:endParaRPr lang="cs-CZ" dirty="0"/>
          </a:p>
          <a:p>
            <a:r>
              <a:rPr lang="cs-CZ" dirty="0" smtClean="0"/>
              <a:t>kukuřice</a:t>
            </a:r>
          </a:p>
          <a:p>
            <a:endParaRPr lang="cs-CZ" dirty="0"/>
          </a:p>
          <a:p>
            <a:r>
              <a:rPr lang="cs-CZ" dirty="0"/>
              <a:t>j</a:t>
            </a:r>
            <a:r>
              <a:rPr lang="cs-CZ" dirty="0" smtClean="0"/>
              <a:t>ečmene</a:t>
            </a:r>
          </a:p>
          <a:p>
            <a:endParaRPr lang="cs-CZ" dirty="0"/>
          </a:p>
          <a:p>
            <a:r>
              <a:rPr lang="cs-CZ" dirty="0"/>
              <a:t>p</a:t>
            </a:r>
            <a:r>
              <a:rPr lang="cs-CZ" dirty="0" smtClean="0"/>
              <a:t>šenice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3519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Zdroje:</a:t>
            </a:r>
            <a:endParaRPr lang="cs-CZ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Fotografie: snímky 1,5,7 </a:t>
            </a:r>
            <a:r>
              <a:rPr lang="cs-CZ" dirty="0" smtClean="0">
                <a:hlinkClick r:id="rId2"/>
              </a:rPr>
              <a:t>www.Office.com</a:t>
            </a:r>
            <a:endParaRPr lang="cs-CZ" dirty="0" smtClean="0"/>
          </a:p>
          <a:p>
            <a:r>
              <a:rPr lang="cs-CZ" dirty="0" smtClean="0"/>
              <a:t>Ostatní fotografie: archiv </a:t>
            </a:r>
            <a:r>
              <a:rPr lang="cs-CZ" dirty="0" err="1" smtClean="0"/>
              <a:t>auoturky</a:t>
            </a:r>
            <a:endParaRPr lang="cs-CZ" dirty="0" smtClean="0"/>
          </a:p>
          <a:p>
            <a:r>
              <a:rPr lang="cs-CZ" dirty="0" smtClean="0"/>
              <a:t>Obrázek: snímek 7 </a:t>
            </a:r>
            <a:r>
              <a:rPr lang="cs-CZ" dirty="0" smtClean="0">
                <a:hlinkClick r:id="rId2"/>
              </a:rPr>
              <a:t>www.Office.com</a:t>
            </a:r>
            <a:endParaRPr lang="cs-CZ" dirty="0" smtClean="0"/>
          </a:p>
          <a:p>
            <a:r>
              <a:rPr lang="cs-CZ" dirty="0"/>
              <a:t>MICHALEC, Zdeněk. </a:t>
            </a:r>
            <a:r>
              <a:rPr lang="cs-CZ" i="1" dirty="0"/>
              <a:t>Člověk a rostliny</a:t>
            </a:r>
            <a:r>
              <a:rPr lang="cs-CZ" dirty="0"/>
              <a:t>. Vyd.1. Praha : Práce, 1977. 269s</a:t>
            </a:r>
            <a:r>
              <a:rPr lang="cs-CZ" dirty="0" smtClean="0"/>
              <a:t>.</a:t>
            </a:r>
          </a:p>
          <a:p>
            <a:r>
              <a:rPr lang="cs-CZ" dirty="0" smtClean="0"/>
              <a:t>Citováno 25.10.2011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2719" y="515719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5117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333</TotalTime>
  <Words>183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Název školy: ZŠ Varnsdorf, Edisonova 2821, okres Děčín, příspěvková organizace Člověk a příroda, Přírodopis, Obiloviny Autor: Ing. Světlana Hřibalová Název a číslo materiálu: VY_52_INOVACE_22/IV.SADA</vt:lpstr>
      <vt:lpstr>OBILOVINY</vt:lpstr>
      <vt:lpstr>Přehled obilovin</vt:lpstr>
      <vt:lpstr>Pšenice setá</vt:lpstr>
      <vt:lpstr>Kukuřice setá</vt:lpstr>
      <vt:lpstr>Ječmen dvouřadý</vt:lpstr>
      <vt:lpstr>Rýže setá</vt:lpstr>
      <vt:lpstr>Procvičování- DoplŇ text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Varnsdorf, Edisonova 2821, okres Děčín, příspěvková organizace Autor: Světlana Hřibalová Název materiálu:</dc:title>
  <dc:creator>pc12</dc:creator>
  <cp:lastModifiedBy>Mami</cp:lastModifiedBy>
  <cp:revision>37</cp:revision>
  <dcterms:created xsi:type="dcterms:W3CDTF">2011-10-05T10:26:07Z</dcterms:created>
  <dcterms:modified xsi:type="dcterms:W3CDTF">2012-05-13T11:00:15Z</dcterms:modified>
</cp:coreProperties>
</file>