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D794332-553E-4016-B0AB-7B477591643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B085ABA-0EF9-4E5A-86CE-C9AC04EB0F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2609850"/>
          </a:xfrm>
          <a:solidFill>
            <a:schemeClr val="accent4">
              <a:lumMod val="75000"/>
            </a:schemeClr>
          </a:solidFill>
          <a:ln w="38100">
            <a:solidFill>
              <a:srgbClr val="0070C0"/>
            </a:solidFill>
          </a:ln>
        </p:spPr>
        <p:txBody>
          <a:bodyPr/>
          <a:lstStyle/>
          <a:p>
            <a: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Člověk a příroda, Přírodopis, </a:t>
            </a:r>
            <a:r>
              <a:rPr lang="cs-CZ" sz="22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Domácí kopytníci</a:t>
            </a:r>
            <a: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a číslo materiálu:</a:t>
            </a:r>
            <a:r>
              <a:rPr lang="cs-CZ" sz="220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20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20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VY_52_INOVACE_28/IV.SADA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923528"/>
          </a:xfr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70C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Prezentace je určena pro žáky 7. ročníku, slouží k procvičení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učiva Domácí kopytníci</a:t>
            </a:r>
          </a:p>
          <a:p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Období: </a:t>
            </a:r>
            <a:r>
              <a:rPr lang="cs-CZ" sz="2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září- prosinec 2011</a:t>
            </a:r>
            <a:endParaRPr lang="cs-CZ" sz="2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2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311" y="474932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882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chemeClr val="accent3"/>
            </a:solidFill>
          </a:ln>
        </p:spPr>
        <p:txBody>
          <a:bodyPr/>
          <a:lstStyle/>
          <a:p>
            <a:pPr algn="ctr"/>
            <a:r>
              <a:rPr lang="cs-CZ" b="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Rozdělení kopytníků</a:t>
            </a:r>
            <a:endParaRPr lang="cs-CZ" b="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3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Sudokopytníci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348879"/>
            <a:ext cx="4040188" cy="3777283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Došlapují na </a:t>
            </a:r>
            <a:r>
              <a:rPr lang="cs-CZ" u="sng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sudý</a:t>
            </a:r>
            <a:r>
              <a:rPr lang="cs-CZ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počet prstů</a:t>
            </a:r>
          </a:p>
          <a:p>
            <a:r>
              <a:rPr lang="cs-CZ" dirty="0" smtClean="0"/>
              <a:t>Tur domácí</a:t>
            </a:r>
          </a:p>
          <a:p>
            <a:r>
              <a:rPr lang="cs-CZ" dirty="0" smtClean="0"/>
              <a:t>Koza domácí</a:t>
            </a:r>
          </a:p>
          <a:p>
            <a:r>
              <a:rPr lang="cs-CZ" dirty="0" smtClean="0"/>
              <a:t>Prase domácí</a:t>
            </a:r>
          </a:p>
          <a:p>
            <a:r>
              <a:rPr lang="cs-CZ" dirty="0" smtClean="0"/>
              <a:t>Ovce domácí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60000"/>
              <a:lumOff val="40000"/>
            </a:schemeClr>
          </a:solidFill>
          <a:ln w="19050">
            <a:solidFill>
              <a:schemeClr val="accent3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Lichokopytníci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348879"/>
            <a:ext cx="4041775" cy="3777283"/>
          </a:xfrm>
          <a:ln w="38100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Došlapují na </a:t>
            </a:r>
            <a:r>
              <a:rPr lang="cs-CZ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lichý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počet prstů</a:t>
            </a:r>
          </a:p>
          <a:p>
            <a:r>
              <a:rPr lang="cs-CZ" dirty="0" smtClean="0">
                <a:cs typeface="Arial" pitchFamily="34" charset="0"/>
              </a:rPr>
              <a:t>Kůň domácí</a:t>
            </a:r>
          </a:p>
          <a:p>
            <a:r>
              <a:rPr lang="cs-CZ" dirty="0" smtClean="0">
                <a:cs typeface="Arial" pitchFamily="34" charset="0"/>
              </a:rPr>
              <a:t>Osel domácí</a:t>
            </a:r>
          </a:p>
          <a:p>
            <a:r>
              <a:rPr lang="cs-CZ" dirty="0" smtClean="0">
                <a:cs typeface="Arial" pitchFamily="34" charset="0"/>
              </a:rPr>
              <a:t>Mezek a mul (kříženci osla a koně</a:t>
            </a:r>
          </a:p>
          <a:p>
            <a:endParaRPr lang="cs-CZ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007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chemeClr val="accent3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 domácí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indent="0">
              <a:buNone/>
            </a:pPr>
            <a:endParaRPr lang="cs-CZ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 Samice- kráva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jalovice</a:t>
            </a:r>
          </a:p>
          <a:p>
            <a:pPr indent="0">
              <a:buNone/>
            </a:pPr>
            <a:r>
              <a:rPr lang="cs-CZ" dirty="0" smtClean="0"/>
              <a:t>- (ještě neměla tele)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Samec - býk</a:t>
            </a:r>
          </a:p>
          <a:p>
            <a:pPr indent="0">
              <a:buNone/>
            </a:pPr>
            <a:r>
              <a:rPr lang="cs-CZ" dirty="0" smtClean="0"/>
              <a:t>                    - vůl  (vykastrovaný samec)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Mládě- tele</a:t>
            </a:r>
          </a:p>
          <a:p>
            <a:pPr marL="457200" indent="-457200">
              <a:buClr>
                <a:schemeClr val="accent3">
                  <a:lumMod val="75000"/>
                </a:schemeClr>
              </a:buClr>
              <a:buFont typeface="Wingdings" pitchFamily="2" charset="2"/>
              <a:buChar char="§"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556792"/>
            <a:ext cx="4320480" cy="4968552"/>
          </a:xfrm>
          <a:prstGeom prst="rect">
            <a:avLst/>
          </a:prstGeom>
          <a:ln w="38100">
            <a:solidFill>
              <a:schemeClr val="accent1">
                <a:lumMod val="50000"/>
              </a:schemeClr>
            </a:solidFill>
          </a:ln>
          <a:scene3d>
            <a:camera prst="obliqueTopRigh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97875361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067718"/>
          </a:xfrm>
          <a:solidFill>
            <a:schemeClr val="accent4">
              <a:lumMod val="60000"/>
              <a:lumOff val="40000"/>
            </a:schemeClr>
          </a:solidFill>
          <a:ln w="28575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Využití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933711"/>
            <a:ext cx="3559820" cy="266986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 algn="l">
              <a:buFont typeface="Wingdings" pitchFamily="2" charset="2"/>
              <a:buChar char="§"/>
            </a:pPr>
            <a:r>
              <a:rPr lang="cs-CZ" sz="3600" dirty="0" smtClean="0"/>
              <a:t>Maso (hovězí)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cs-CZ" sz="3600" dirty="0" smtClean="0"/>
              <a:t>Mléko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cs-CZ" sz="3600" dirty="0" smtClean="0"/>
              <a:t>Kůže</a:t>
            </a:r>
          </a:p>
          <a:p>
            <a:pPr marL="285750" indent="-285750" algn="l">
              <a:buFont typeface="Wingdings" pitchFamily="2" charset="2"/>
              <a:buChar char="§"/>
            </a:pPr>
            <a:endParaRPr lang="cs-CZ" dirty="0" smtClean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275" y="260648"/>
            <a:ext cx="4692980" cy="34563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728" y="3957938"/>
            <a:ext cx="3567224" cy="267541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341900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556792"/>
            <a:ext cx="4523994" cy="3392996"/>
          </a:xfrm>
          <a:prstGeom prst="rect">
            <a:avLst/>
          </a:prstGeom>
          <a:ln w="28575">
            <a:solidFill>
              <a:schemeClr val="accent3"/>
            </a:solidFill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Koza domácí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Koza, kozel, kůzle</a:t>
            </a:r>
          </a:p>
          <a:p>
            <a:r>
              <a:rPr lang="cs-CZ" dirty="0" smtClean="0"/>
              <a:t>Chová se pro maso(skopové), mléko a kůži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429000"/>
            <a:ext cx="4038600" cy="3028950"/>
          </a:xfrm>
          <a:ln w="28575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val="24590280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i\Local Settings\Temporary Internet Files\Content.IE5\OP2L6N8H\MP90043179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196" y="2060848"/>
            <a:ext cx="5726810" cy="46805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Prase domácí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Samice-prasnice</a:t>
            </a:r>
          </a:p>
          <a:p>
            <a:r>
              <a:rPr lang="cs-CZ" dirty="0" smtClean="0"/>
              <a:t> samec- kanec</a:t>
            </a:r>
          </a:p>
          <a:p>
            <a:r>
              <a:rPr lang="cs-CZ" dirty="0" smtClean="0"/>
              <a:t> mládě – sele</a:t>
            </a:r>
          </a:p>
          <a:p>
            <a:r>
              <a:rPr lang="cs-CZ" dirty="0" smtClean="0"/>
              <a:t>Užitek- maso </a:t>
            </a:r>
          </a:p>
          <a:p>
            <a:pPr indent="0">
              <a:buNone/>
            </a:pPr>
            <a:r>
              <a:rPr lang="cs-CZ" dirty="0" smtClean="0"/>
              <a:t>( vepřové), kůže, </a:t>
            </a:r>
          </a:p>
          <a:p>
            <a:pPr indent="0">
              <a:buNone/>
            </a:pPr>
            <a:r>
              <a:rPr lang="cs-CZ" dirty="0" smtClean="0"/>
              <a:t>sádlo, štětiny</a:t>
            </a:r>
            <a:endParaRPr lang="cs-CZ" dirty="0"/>
          </a:p>
        </p:txBody>
      </p:sp>
      <p:pic>
        <p:nvPicPr>
          <p:cNvPr id="1035" name="Picture 11" descr="C:\Documents and Settings\Mami\Local Settings\Temporary Internet Files\Content.IE5\85U3KDM7\MC900026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1836115" cy="10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18008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rgbClr val="C00000"/>
            </a:solidFill>
          </a:ln>
        </p:spPr>
        <p:txBody>
          <a:bodyPr/>
          <a:lstStyle/>
          <a:p>
            <a:pPr algn="ctr"/>
            <a:r>
              <a:rPr lang="cs-CZ" dirty="0" smtClean="0"/>
              <a:t>Ovce domácí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Samec-beran</a:t>
            </a:r>
          </a:p>
          <a:p>
            <a:r>
              <a:rPr lang="cs-CZ" dirty="0" smtClean="0"/>
              <a:t> samice- ovce</a:t>
            </a:r>
          </a:p>
          <a:p>
            <a:r>
              <a:rPr lang="cs-CZ" dirty="0" smtClean="0"/>
              <a:t> mládě- jehně</a:t>
            </a:r>
          </a:p>
          <a:p>
            <a:r>
              <a:rPr lang="cs-CZ" dirty="0" smtClean="0"/>
              <a:t>Chová se pro maso (skopové, jehněčí), mléko, vlnu a kůži</a:t>
            </a:r>
            <a:endParaRPr lang="cs-CZ" dirty="0"/>
          </a:p>
        </p:txBody>
      </p:sp>
      <p:pic>
        <p:nvPicPr>
          <p:cNvPr id="2050" name="Picture 2" descr="C:\Documents and Settings\Mami\Local Settings\Temporary Internet Files\Content.IE5\Y50P6V43\MP9004393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51405"/>
            <a:ext cx="3499124" cy="4536504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Mami\Local Settings\Temporary Internet Files\Content.IE5\CTI9E9AH\MC9002972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93880"/>
            <a:ext cx="1480049" cy="135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Mami\Local Settings\Temporary Internet Files\Content.IE5\Y50P6V43\MP90026266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16884"/>
            <a:ext cx="3657600" cy="2438400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72213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rgbClr val="C00000"/>
            </a:solidFill>
          </a:ln>
        </p:spPr>
        <p:txBody>
          <a:bodyPr/>
          <a:lstStyle/>
          <a:p>
            <a:pPr algn="ctr"/>
            <a:r>
              <a:rPr lang="cs-CZ" dirty="0" smtClean="0"/>
              <a:t>Lichokopytníci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pPr algn="ctr"/>
            <a:r>
              <a:rPr lang="cs-CZ" sz="3200" dirty="0" smtClean="0"/>
              <a:t>Kůň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Dnes chován hlavně k jezdeckým soutěžím a pro práci v lese</a:t>
            </a:r>
          </a:p>
          <a:p>
            <a:r>
              <a:rPr lang="cs-CZ" dirty="0" smtClean="0"/>
              <a:t>Samec-hřebec, samice- klisna, mládě- hříbě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pPr algn="ctr"/>
            <a:r>
              <a:rPr lang="cs-CZ" sz="3200" dirty="0" smtClean="0"/>
              <a:t>OSEL</a:t>
            </a:r>
            <a:endParaRPr lang="cs-CZ" sz="3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Kříženec oslice a hřebce je </a:t>
            </a:r>
            <a:r>
              <a:rPr lang="cs-CZ" b="1" u="sng" dirty="0" smtClean="0"/>
              <a:t>mezek</a:t>
            </a:r>
          </a:p>
          <a:p>
            <a:r>
              <a:rPr lang="cs-CZ" dirty="0" smtClean="0"/>
              <a:t>Kříženec osla a klisny je </a:t>
            </a:r>
            <a:r>
              <a:rPr lang="cs-CZ" b="1" u="sng" dirty="0" smtClean="0"/>
              <a:t>mul</a:t>
            </a:r>
            <a:endParaRPr lang="cs-CZ" b="1" u="sng" dirty="0"/>
          </a:p>
        </p:txBody>
      </p:sp>
      <p:pic>
        <p:nvPicPr>
          <p:cNvPr id="3078" name="Picture 6" descr="C:\Documents and Settings\Mami\Local Settings\Temporary Internet Files\Content.IE5\H8Y5E3ZC\MC90035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32231"/>
            <a:ext cx="2033847" cy="238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59286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  <a:ln w="38100">
            <a:solidFill>
              <a:srgbClr val="C00000"/>
            </a:solidFill>
          </a:ln>
        </p:spPr>
        <p:txBody>
          <a:bodyPr/>
          <a:lstStyle/>
          <a:p>
            <a:pPr algn="ctr"/>
            <a:r>
              <a:rPr lang="cs-CZ" dirty="0" smtClean="0"/>
              <a:t>Jezdectví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41759"/>
          </a:xfrm>
          <a:solidFill>
            <a:schemeClr val="accent4">
              <a:lumMod val="60000"/>
              <a:lumOff val="4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Vybavení pro rekreační  jezdectví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7200" y="2348879"/>
            <a:ext cx="4040188" cy="3777283"/>
          </a:xfrm>
        </p:spPr>
        <p:txBody>
          <a:bodyPr/>
          <a:lstStyle/>
          <a:p>
            <a:r>
              <a:rPr lang="cs-CZ" dirty="0" smtClean="0"/>
              <a:t>Vysoké boty</a:t>
            </a:r>
          </a:p>
          <a:p>
            <a:r>
              <a:rPr lang="cs-CZ" dirty="0" smtClean="0"/>
              <a:t>Úzké kalhoty</a:t>
            </a:r>
          </a:p>
          <a:p>
            <a:r>
              <a:rPr lang="cs-CZ" dirty="0" smtClean="0"/>
              <a:t>Přilba</a:t>
            </a:r>
          </a:p>
          <a:p>
            <a:r>
              <a:rPr lang="cs-CZ" dirty="0" smtClean="0"/>
              <a:t>Rukavice</a:t>
            </a:r>
          </a:p>
          <a:p>
            <a:r>
              <a:rPr lang="cs-CZ" dirty="0" smtClean="0"/>
              <a:t>Bičík</a:t>
            </a:r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02886"/>
            <a:ext cx="5407183" cy="4055387"/>
          </a:xfrm>
        </p:spPr>
      </p:pic>
    </p:spTree>
    <p:extLst>
      <p:ext uri="{BB962C8B-B14F-4D97-AF65-F5344CB8AC3E}">
        <p14:creationId xmlns:p14="http://schemas.microsoft.com/office/powerpoint/2010/main" val="173683232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  <a:solidFill>
            <a:schemeClr val="accent4">
              <a:lumMod val="60000"/>
              <a:lumOff val="40000"/>
            </a:schemeClr>
          </a:solidFill>
          <a:ln w="38100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Test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Skopové maso je z</a:t>
            </a:r>
          </a:p>
          <a:p>
            <a:r>
              <a:rPr lang="cs-CZ" dirty="0" smtClean="0"/>
              <a:t>A) krávy</a:t>
            </a:r>
          </a:p>
          <a:p>
            <a:r>
              <a:rPr lang="cs-CZ" dirty="0" smtClean="0"/>
              <a:t>B) ovce nebo kozy</a:t>
            </a:r>
          </a:p>
          <a:p>
            <a:r>
              <a:rPr lang="cs-CZ" dirty="0" smtClean="0"/>
              <a:t>C) prasete</a:t>
            </a:r>
          </a:p>
          <a:p>
            <a:pPr indent="0">
              <a:buNone/>
            </a:pPr>
            <a:endParaRPr lang="cs-CZ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Kříženec oslice a hřebce je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A) mul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B) vůl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C) mezek</a:t>
            </a:r>
            <a:endParaRPr lang="cs-CZ" dirty="0"/>
          </a:p>
        </p:txBody>
      </p:sp>
      <p:pic>
        <p:nvPicPr>
          <p:cNvPr id="4099" name="Picture 3" descr="C:\Documents and Settings\Mami\Local Settings\Temporary Internet Files\Content.IE5\85U3KDM7\MM90028391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877272"/>
            <a:ext cx="809625" cy="609600"/>
          </a:xfrm>
          <a:prstGeom prst="rect">
            <a:avLst/>
          </a:prstGeom>
          <a:noFill/>
          <a:ln>
            <a:noFill/>
            <a:prstDash val="sysDot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Mami\Local Settings\Temporary Internet Files\Content.IE5\85U3KDM7\MM9002839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021288"/>
            <a:ext cx="809625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01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6.93802E-7 C -0.01025 -0.00277 -0.0033 -0.00046 -0.01615 -0.00671 C -0.01736 -0.0074 -0.0198 -0.00832 -0.0198 -0.00832 C -0.03056 -0.00786 -0.04115 -0.00763 -0.05191 -0.00671 C -0.06372 -0.00578 -0.07622 0.00255 -0.08768 0.00648 C -0.09757 0.00601 -0.10747 0.00578 -0.11736 0.00486 C -0.12674 0.00393 -0.13664 -0.00324 -0.14566 -0.00671 C -0.1599 -0.01873 -0.18212 -0.01411 -0.19636 -0.0148 C -0.25886 -0.02382 -0.32327 -0.01758 -0.38646 -0.01966 C -0.39427 -0.02104 -0.40105 -0.02313 -0.40868 -0.02474 C -0.41684 -0.02844 -0.40834 -0.02498 -0.42344 -0.02798 C -0.43507 -0.03029 -0.4467 -0.03585 -0.45816 -0.03955 C -0.46841 -0.04648 -0.48039 -0.04764 -0.4915 -0.05111 C -0.50521 -0.05527 -0.51841 -0.06175 -0.53212 -0.06591 C -0.5448 -0.07562 -0.5316 -0.06684 -0.54566 -0.07239 C -0.55851 -0.07747 -0.57066 -0.08464 -0.58403 -0.08719 C -0.59045 -0.08996 -0.59723 -0.09158 -0.60382 -0.09366 C -0.61181 -0.10037 -0.62153 -0.10268 -0.63091 -0.10523 C -0.64115 -0.1117 -0.65226 -0.11101 -0.66302 -0.11517 C -0.67639 -0.12026 -0.65712 -0.11193 -0.67535 -0.12003 C -0.67657 -0.12049 -0.679 -0.12165 -0.679 -0.12165 C -0.68125 -0.12373 -0.68629 -0.12303 -0.68646 -0.12673 C -0.68698 -0.14408 -0.6875 -0.2012 -0.68403 -0.23358 C -0.68299 -0.24352 -0.68351 -0.25624 -0.679 -0.2648 C -0.67726 -0.26804 -0.67292 -0.27313 -0.67292 -0.27313 C -0.67032 -0.28191 -0.66424 -0.29741 -0.65938 -0.30435 C -0.65625 -0.3166 -0.64896 -0.32747 -0.64445 -0.33881 C -0.64184 -0.35268 -0.63525 -0.36517 -0.63091 -0.37835 C -0.62795 -0.38714 -0.62761 -0.39662 -0.62344 -0.40449 C -0.62101 -0.41443 -0.60903 -0.42576 -0.60261 -0.43247 C -0.60018 -0.43501 -0.59809 -0.43871 -0.59514 -0.43918 C -0.5816 -0.44126 -0.58768 -0.4401 -0.57657 -0.44241 C -0.55191 -0.44195 -0.52726 -0.44172 -0.50261 -0.44079 C -0.49132 -0.44033 -0.48021 -0.43062 -0.46927 -0.42761 C -0.4592 -0.42114 -0.44931 -0.41859 -0.43837 -0.41605 C -0.43125 -0.41235 -0.42483 -0.40957 -0.41736 -0.40795 C -0.40382 -0.39755 -0.38611 -0.39153 -0.37049 -0.38807 C -0.35643 -0.38853 -0.34254 -0.38853 -0.32848 -0.38968 C -0.3198 -0.39038 -0.30261 -0.39315 -0.30261 -0.39315 C -0.29375 -0.39593 -0.28525 -0.39755 -0.27657 -0.40125 C -0.26997 -0.40703 -0.26181 -0.41281 -0.25434 -0.41605 C -0.24462 -0.42461 -0.23455 -0.43039 -0.22344 -0.43409 C -0.20834 -0.44496 -0.23004 -0.43016 -0.21233 -0.43918 C -0.19132 -0.44981 -0.21077 -0.44311 -0.19757 -0.44727 C -0.19011 -0.45259 -0.18125 -0.45652 -0.17292 -0.45883 C -0.17084 -0.45028 -0.1757 -0.44033 -0.18039 -0.43409 C -0.18177 -0.42831 -0.18334 -0.42368 -0.18646 -0.41929 C -0.18941 -0.40749 -0.18507 -0.42229 -0.1915 -0.40957 C -0.19219 -0.40819 -0.19219 -0.4061 -0.19271 -0.40449 C -0.19427 -0.40009 -0.19618 -0.39824 -0.19879 -0.39477 C -0.20209 -0.38113 -0.19757 -0.39732 -0.20261 -0.38645 C -0.2033 -0.38506 -0.20313 -0.38298 -0.20382 -0.38159 C -0.2073 -0.37303 -0.21233 -0.36633 -0.21615 -0.35846 C -0.21927 -0.35199 -0.22066 -0.34759 -0.22483 -0.34204 C -0.22639 -0.33603 -0.22882 -0.33487 -0.23212 -0.33048 C -0.24427 -0.31429 -0.25677 -0.31128 -0.27292 -0.30597 C -0.29983 -0.28793 -0.32917 -0.29371 -0.35938 -0.29278 C -0.36858 -0.28978 -0.379 -0.28816 -0.38768 -0.28284 C -0.39792 -0.27659 -0.40799 -0.26804 -0.41736 -0.25994 C -0.42049 -0.25717 -0.42205 -0.25185 -0.42483 -0.24838 C -0.42657 -0.24167 -0.43091 -0.23219 -0.43455 -0.22687 C -0.43716 -0.21485 -0.43924 -0.19449 -0.44566 -0.18594 " pathEditMode="relative" ptsTypes="fffffffffffffffffffffffffffffffffffffffffffffffffffffffffffffA">
                                      <p:cBhvr>
                                        <p:cTn id="6" dur="32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6.0407E-6 C -0.00625 -0.00417 -0.01511 -0.0088 -0.0198 -0.01643 C -0.02448 -0.02429 -0.02813 -0.03239 -0.03455 -0.03794 C -0.03664 -0.04649 -0.0349 -0.04164 -0.04202 -0.05112 L -0.04202 -0.05112 C -0.0441 -0.05713 -0.04601 -0.06129 -0.04931 -0.06592 C -0.05087 -0.07216 -0.05261 -0.07355 -0.05678 -0.07725 C -0.0599 -0.08373 -0.07362 -0.10061 -0.079 -0.10362 C -0.08264 -0.10593 -0.08646 -0.10709 -0.09011 -0.1087 C -0.1106 -0.10824 -0.13125 -0.10709 -0.15174 -0.10709 C -0.1698 -0.10709 -0.21823 -0.10269 -0.24688 -0.11194 C -0.26337 -0.11726 -0.275 -0.13322 -0.28507 -0.14964 C -0.28768 -0.15403 -0.28907 -0.1582 -0.29132 -0.16282 C -0.29358 -0.16745 -0.29879 -0.17623 -0.29879 -0.17623 C -0.30018 -0.18364 -0.30296 -0.1908 -0.30608 -0.19774 C -0.30573 -0.20792 -0.30556 -0.21833 -0.30487 -0.22873 C -0.30435 -0.2359 -0.29358 -0.26065 -0.28889 -0.26481 C -0.28855 -0.26643 -0.28872 -0.26874 -0.28768 -0.26967 C -0.2856 -0.27175 -0.28021 -0.27314 -0.28021 -0.27314 C -0.27396 -0.27198 -0.26875 -0.27059 -0.26285 -0.26805 C -0.25886 -0.26273 -0.25573 -0.26157 -0.25053 -0.25833 C -0.24723 -0.25371 -0.24393 -0.25348 -0.23941 -0.25163 C -0.23334 -0.24631 -0.22796 -0.2366 -0.22101 -0.23359 C -0.2158 -0.23128 -0.21685 -0.2322 -0.21112 -0.22711 C -0.2066 -0.22318 -0.20382 -0.21948 -0.19879 -0.21717 C -0.1941 -0.21139 -0.18959 -0.20746 -0.18386 -0.20399 C -0.18056 -0.20191 -0.17396 -0.19774 -0.17396 -0.19774 C -0.1698 -0.1915 -0.16146 -0.18687 -0.15556 -0.18433 C -0.15261 -0.17993 -0.14323 -0.17762 -0.14323 -0.17762 C -0.13525 -0.17092 -0.14185 -0.17531 -0.12587 -0.17277 C -0.1198 -0.17184 -0.11459 -0.16745 -0.10869 -0.16606 C -0.09705 -0.16305 -0.08455 -0.16259 -0.07275 -0.16143 C -0.06042 -0.16166 -0.0481 -0.1619 -0.03577 -0.16282 C -0.02639 -0.16375 -0.01875 -0.17161 -0.0099 -0.17438 C -0.00452 -0.17901 0.00052 -0.1841 0.00625 -0.18757 C 0.00746 -0.18919 0.0085 -0.19104 0.00989 -0.19242 C 0.01145 -0.19381 0.01354 -0.19381 0.01493 -0.19566 C 0.02031 -0.20283 0.02065 -0.21231 0.02465 -0.22041 C 0.0243 -0.24191 0.03177 -0.29557 0.01493 -0.31916 C 0.0125 -0.32725 0.00746 -0.3409 0.00121 -0.3439 C -0.01389 -0.36541 -0.03264 -0.37859 -0.05435 -0.38322 C -0.10174 -0.40426 -0.16424 -0.39409 -0.2073 -0.39478 C -0.22587 -0.39663 -0.24462 -0.39802 -0.26285 -0.40288 C -0.26459 -0.40403 -0.26615 -0.40542 -0.26789 -0.40635 C -0.2698 -0.40727 -0.27205 -0.40681 -0.27396 -0.40796 C -0.28542 -0.41467 -0.2948 -0.42647 -0.30487 -0.43595 C -0.30869 -0.44381 -0.3125 -0.45006 -0.31476 -0.45884 C -0.31355 -0.47272 -0.31528 -0.48983 -0.3073 -0.50001 C -0.30018 -0.51874 -0.2856 -0.53771 -0.27032 -0.54464 C -0.2658 -0.54395 -0.26129 -0.54372 -0.25678 -0.54302 C -0.25417 -0.5421 -0.24931 -0.53956 -0.24931 -0.53956 C -0.23941 -0.53007 -0.25487 -0.54464 -0.23698 -0.52961 C -0.23525 -0.52822 -0.23369 -0.5266 -0.23212 -0.52475 C -0.23073 -0.52314 -0.22987 -0.52105 -0.2283 -0.51967 C -0.22726 -0.51874 -0.22587 -0.51874 -0.22466 -0.51805 C -0.22327 -0.51712 -0.22223 -0.51597 -0.22101 -0.51481 C -0.21893 -0.51296 -0.21494 -0.50672 -0.21355 -0.50487 C -0.2033 -0.49261 -0.21146 -0.50394 -0.20122 -0.49353 C -0.18941 -0.48197 -0.17796 -0.46994 -0.16424 -0.46208 C -0.15921 -0.4526 -0.16476 -0.46092 -0.15678 -0.45561 C -0.14827 -0.45006 -0.15278 -0.4489 -0.14202 -0.44404 C -0.13803 -0.43919 -0.1323 -0.43641 -0.12709 -0.43433 C -0.11823 -0.426 -0.1066 -0.42161 -0.09619 -0.41768 C -0.0856 -0.4082 -0.06407 -0.39756 -0.05174 -0.39478 C -0.04862 -0.39339 -0.04514 -0.39293 -0.04202 -0.39154 C -0.04028 -0.39062 -0.03872 -0.389 -0.03698 -0.38808 C -0.03577 -0.38738 -0.03455 -0.38692 -0.03334 -0.38646 C -0.01893 -0.38692 -0.00452 -0.38715 0.00989 -0.38808 C 0.02256 -0.389 0.03402 -0.40126 0.04565 -0.40635 C 0.05173 -0.43086 0.03888 -0.47919 0.03333 -0.50487 C 0.02968 -0.52175 0.02708 -0.53909 0.02343 -0.55598 C 0.01788 -0.61009 0.01961 -0.58766 0.01736 -0.62327 C 0.01822 -0.65681 0.01996 -0.69011 0.021 -0.72364 C 0.02065 -0.73891 0.02083 -0.7544 0.01979 -0.76967 C 0.01944 -0.77522 0.0151 -0.78077 0.01232 -0.78447 C 0.00451 -0.79487 -0.00139 -0.80112 -0.01233 -0.80436 C -0.01719 -0.80852 -0.02275 -0.81153 -0.0283 -0.81407 C -0.04844 -0.83928 -0.07605 -0.8298 -0.10244 -0.83049 C -0.11667 -0.83211 -0.12935 -0.83743 -0.14323 -0.84043 C -0.16337 -0.83928 -0.16737 -0.83905 -0.18264 -0.83558 C -0.19011 -0.83049 -0.19792 -0.82679 -0.20608 -0.82401 C -0.21233 -0.8187 -0.21997 -0.81685 -0.22709 -0.81407 C -0.23438 -0.81106 -0.24341 -0.80898 -0.25053 -0.80598 C -0.25487 -0.80413 -0.25851 -0.80112 -0.26285 -0.79927 C -0.27188 -0.78794 -0.25834 -0.80389 -0.2691 -0.79441 C -0.27882 -0.78586 -0.26719 -0.79233 -0.27657 -0.78771 C -0.27865 -0.78493 -0.29098 -0.7699 -0.29132 -0.76967 C -0.29375 -0.76805 -0.29792 -0.7655 -0.3 -0.76319 C -0.30782 -0.7544 -0.29896 -0.76111 -0.30869 -0.75487 C -0.31424 -0.744 -0.32153 -0.7359 -0.3283 -0.72688 C -0.33507 -0.71786 -0.33976 -0.70699 -0.34566 -0.69728 C -0.35035 -0.68965 -0.35764 -0.68294 -0.36285 -0.676 C -0.36858 -0.66814 -0.36945 -0.65727 -0.37657 -0.65126 C -0.37813 -0.63808 -0.38178 -0.62466 -0.38768 -0.61356 C -0.39115 -0.59876 -0.4007 -0.59113 -0.4073 -0.57887 C -0.40938 -0.57517 -0.41355 -0.56754 -0.41355 -0.56754 C -0.41615 -0.55713 -0.42344 -0.54603 -0.42952 -0.53794 " pathEditMode="relative" ptsTypes="fffFffffffffffffffffffffffffffffffffffffffffffffffffffffffffffffffffffffffffffffffffffffffffffffA">
                                      <p:cBhvr>
                                        <p:cTn id="11" dur="5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38100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na snímcích 3, 4, 5,9-fotoarchiv autorky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na snímcích 6, 7 z </a:t>
            </a:r>
            <a:r>
              <a:rPr lang="cs-CZ" dirty="0" smtClean="0">
                <a:hlinkClick r:id="rId2"/>
              </a:rPr>
              <a:t>www.Office.com</a:t>
            </a:r>
            <a:endParaRPr lang="cs-CZ" dirty="0" smtClean="0"/>
          </a:p>
          <a:p>
            <a:r>
              <a:rPr lang="cs-CZ" dirty="0" smtClean="0"/>
              <a:t>Obrázky na snímcích 6, 7, 8, 10 z </a:t>
            </a:r>
            <a:r>
              <a:rPr lang="cs-CZ" dirty="0" smtClean="0">
                <a:hlinkClick r:id="rId2"/>
              </a:rPr>
              <a:t>www.Office.com</a:t>
            </a:r>
            <a:endParaRPr lang="cs-CZ" dirty="0" smtClean="0"/>
          </a:p>
          <a:p>
            <a:r>
              <a:rPr lang="cs-CZ" dirty="0" smtClean="0"/>
              <a:t>Použitá  literatura: KVASNIČKOVÁ</a:t>
            </a:r>
            <a:r>
              <a:rPr lang="cs-CZ" dirty="0"/>
              <a:t>, Danuše, et al. </a:t>
            </a:r>
            <a:r>
              <a:rPr lang="cs-CZ" i="1" dirty="0"/>
              <a:t>Ekologický přírodopis : pro 7. ročník 1. část</a:t>
            </a:r>
            <a:r>
              <a:rPr lang="cs-CZ" dirty="0"/>
              <a:t>. 2. upravené. Praha : Fortuna, 1997. 94 s. ISBN 80-7168-423-6</a:t>
            </a:r>
            <a:r>
              <a:rPr lang="cs-CZ" dirty="0" smtClean="0"/>
              <a:t>.</a:t>
            </a:r>
          </a:p>
          <a:p>
            <a:r>
              <a:rPr lang="cs-CZ" smtClean="0"/>
              <a:t>Citováno 25.10.2011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311" y="474932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2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149</TotalTime>
  <Words>283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Název školy: ZŠ Varnsdorf, Edisonova 2821, okres Děčín, příspěvková organizace Člověk a příroda, Přírodopis, Domácí kopytníci Autor: Ing. Světlana Hřibalová Název a číslo materiálu: VY_52_INOVACE_28/IV.SADA</vt:lpstr>
      <vt:lpstr>Rozdělení kopytníků</vt:lpstr>
      <vt:lpstr>Tur domácí</vt:lpstr>
      <vt:lpstr>Využití</vt:lpstr>
      <vt:lpstr>Koza domácí</vt:lpstr>
      <vt:lpstr>Prase domácí</vt:lpstr>
      <vt:lpstr>Ovce domácí</vt:lpstr>
      <vt:lpstr>Lichokopytníci</vt:lpstr>
      <vt:lpstr>Jezdectví</vt:lpstr>
      <vt:lpstr>Test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</dc:creator>
  <cp:lastModifiedBy>Mami</cp:lastModifiedBy>
  <cp:revision>20</cp:revision>
  <dcterms:created xsi:type="dcterms:W3CDTF">2011-10-23T15:51:08Z</dcterms:created>
  <dcterms:modified xsi:type="dcterms:W3CDTF">2012-05-13T11:02:22Z</dcterms:modified>
</cp:coreProperties>
</file>