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17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overOverlay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855EAB2-C80F-4C56-A651-9EC4C23BFFE9}" type="datetimeFigureOut">
              <a:rPr lang="cs-CZ" smtClean="0"/>
              <a:t>13.5.2012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EA4C6CD2-2701-40C6-AB58-3AE76A41AEBC}" type="slidenum">
              <a:rPr lang="cs-CZ" smtClean="0"/>
              <a:t>‹#›</a:t>
            </a:fld>
            <a:endParaRPr lang="cs-CZ"/>
          </a:p>
        </p:txBody>
      </p:sp>
      <p:grpSp>
        <p:nvGrpSpPr>
          <p:cNvPr id="8" name="Group 7"/>
          <p:cNvGrpSpPr/>
          <p:nvPr/>
        </p:nvGrpSpPr>
        <p:grpSpPr>
          <a:xfrm>
            <a:off x="1194101" y="2887530"/>
            <a:ext cx="6779110" cy="923330"/>
            <a:chOff x="1172584" y="1381459"/>
            <a:chExt cx="6779110" cy="923330"/>
          </a:xfrm>
          <a:effectLst>
            <a:outerShdw blurRad="38100" dist="12700" dir="16200000" rotWithShape="0">
              <a:prstClr val="black">
                <a:alpha val="30000"/>
              </a:prstClr>
            </a:outerShdw>
          </a:effectLst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ln w="3175">
                    <a:solidFill>
                      <a:schemeClr val="tx2">
                        <a:alpha val="60000"/>
                      </a:schemeClr>
                    </a:solidFill>
                  </a:ln>
                  <a:solidFill>
                    <a:schemeClr val="tx2">
                      <a:lumMod val="90000"/>
                    </a:schemeClr>
                  </a:solidFill>
                  <a:effectLst>
                    <a:outerShdw blurRad="34925" dist="12700" dir="14400000" algn="ctr" rotWithShape="0">
                      <a:srgbClr val="000000">
                        <a:alpha val="21000"/>
                      </a:srgbClr>
                    </a:outerShdw>
                  </a:effectLst>
                  <a:latin typeface="Wingdings" pitchFamily="2" charset="2"/>
                </a:rPr>
                <a:t></a:t>
              </a:r>
              <a:endParaRPr lang="en-US" sz="5400" dirty="0">
                <a:ln w="3175">
                  <a:solidFill>
                    <a:schemeClr val="tx2">
                      <a:alpha val="60000"/>
                    </a:schemeClr>
                  </a:solidFill>
                </a:ln>
                <a:solidFill>
                  <a:schemeClr val="tx2">
                    <a:lumMod val="90000"/>
                  </a:schemeClr>
                </a:solidFill>
                <a:effectLst>
                  <a:outerShdw blurRad="34925" dist="12700" dir="14400000" algn="ctr" rotWithShape="0">
                    <a:srgbClr val="000000">
                      <a:alpha val="21000"/>
                    </a:srgbClr>
                  </a:outerShdw>
                </a:effectLst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293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83341" y="1387737"/>
            <a:ext cx="6777318" cy="1731982"/>
          </a:xfrm>
        </p:spPr>
        <p:txBody>
          <a:bodyPr anchor="b"/>
          <a:lstStyle>
            <a:lvl1pPr>
              <a:defRPr>
                <a:ln w="3175">
                  <a:solidFill>
                    <a:schemeClr val="tx1">
                      <a:alpha val="65000"/>
                    </a:schemeClr>
                  </a:solidFill>
                </a:ln>
                <a:solidFill>
                  <a:schemeClr val="tx1"/>
                </a:solidFill>
                <a:effectLst>
                  <a:outerShdw blurRad="25400" dist="12700" dir="14220000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767862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  <a:effectLst>
                  <a:outerShdw blurRad="34925" dist="12700" dir="14400000" rotWithShape="0">
                    <a:prstClr val="black">
                      <a:alpha val="21000"/>
                    </a:prstClr>
                  </a:outerShdw>
                </a:effectLst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5EAB2-C80F-4C56-A651-9EC4C23BFFE9}" type="datetimeFigureOut">
              <a:rPr lang="cs-CZ" smtClean="0"/>
              <a:t>13.5.2012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4C6CD2-2701-40C6-AB58-3AE76A41AEBC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grpSp>
        <p:nvGrpSpPr>
          <p:cNvPr id="12" name="Group 11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3" name="TextBox 12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4" name="Straight Connector 13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CoverOverlay.png"/>
          <p:cNvPicPr>
            <a:picLocks noChangeAspect="1"/>
          </p:cNvPicPr>
          <p:nvPr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7" name="Group 7"/>
          <p:cNvGrpSpPr/>
          <p:nvPr/>
        </p:nvGrpSpPr>
        <p:grpSpPr>
          <a:xfrm>
            <a:off x="1172584" y="2887579"/>
            <a:ext cx="6779110" cy="923330"/>
            <a:chOff x="1172584" y="1381459"/>
            <a:chExt cx="6779110" cy="923330"/>
          </a:xfrm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7412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40" y="1204857"/>
            <a:ext cx="7754713" cy="1910716"/>
          </a:xfrm>
        </p:spPr>
        <p:txBody>
          <a:bodyPr anchor="b"/>
          <a:lstStyle>
            <a:lvl1pPr algn="ctr">
              <a:defRPr sz="5400" b="0" cap="none" baseline="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8" y="3767316"/>
            <a:ext cx="7734747" cy="15001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5EAB2-C80F-4C56-A651-9EC4C23BFFE9}" type="datetimeFigureOut">
              <a:rPr lang="cs-CZ" smtClean="0"/>
              <a:t>13.5.2012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4C6CD2-2701-40C6-AB58-3AE76A41AEB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5EAB2-C80F-4C56-A651-9EC4C23BFFE9}" type="datetimeFigureOut">
              <a:rPr lang="cs-CZ" smtClean="0"/>
              <a:t>13.5.2012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4C6CD2-2701-40C6-AB58-3AE76A41AEBC}" type="slidenum">
              <a:rPr lang="cs-CZ" smtClean="0"/>
              <a:t>‹#›</a:t>
            </a:fld>
            <a:endParaRPr lang="cs-CZ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grpSp>
        <p:nvGrpSpPr>
          <p:cNvPr id="13" name="Group 12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85800" y="2240280"/>
            <a:ext cx="3803904" cy="387705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4"/>
          </p:nvPr>
        </p:nvSpPr>
        <p:spPr>
          <a:xfrm>
            <a:off x="4645151" y="2240280"/>
            <a:ext cx="3803904" cy="387705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51560" y="2240280"/>
            <a:ext cx="3442446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8488" y="2947595"/>
            <a:ext cx="3803904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02306" y="2240280"/>
            <a:ext cx="3447288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944368"/>
            <a:ext cx="3799728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5EAB2-C80F-4C56-A651-9EC4C23BFFE9}" type="datetimeFigureOut">
              <a:rPr lang="cs-CZ" smtClean="0"/>
              <a:t>13.5.2012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4C6CD2-2701-40C6-AB58-3AE76A41AEBC}" type="slidenum">
              <a:rPr lang="cs-CZ" smtClean="0"/>
              <a:t>‹#›</a:t>
            </a:fld>
            <a:endParaRPr lang="cs-CZ"/>
          </a:p>
        </p:txBody>
      </p:sp>
      <p:grpSp>
        <p:nvGrpSpPr>
          <p:cNvPr id="14" name="Group 13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6" name="TextBox 15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7" name="Straight Connector 16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5EAB2-C80F-4C56-A651-9EC4C23BFFE9}" type="datetimeFigureOut">
              <a:rPr lang="cs-CZ" smtClean="0"/>
              <a:t>13.5.2012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4C6CD2-2701-40C6-AB58-3AE76A41AEBC}" type="slidenum">
              <a:rPr lang="cs-CZ" smtClean="0"/>
              <a:t>‹#›</a:t>
            </a:fld>
            <a:endParaRPr lang="cs-CZ"/>
          </a:p>
        </p:txBody>
      </p:sp>
      <p:grpSp>
        <p:nvGrpSpPr>
          <p:cNvPr id="10" name="Group 9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5EAB2-C80F-4C56-A651-9EC4C23BFFE9}" type="datetimeFigureOut">
              <a:rPr lang="cs-CZ" smtClean="0"/>
              <a:t>13.5.2012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4C6CD2-2701-40C6-AB58-3AE76A41AEB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34579" y="1678195"/>
            <a:ext cx="3422483" cy="1886921"/>
          </a:xfrm>
        </p:spPr>
        <p:txBody>
          <a:bodyPr anchor="b"/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2001" y="559398"/>
            <a:ext cx="4116667" cy="5566765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34579" y="3603812"/>
            <a:ext cx="3411725" cy="2517289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5EAB2-C80F-4C56-A651-9EC4C23BFFE9}" type="datetimeFigureOut">
              <a:rPr lang="cs-CZ" smtClean="0"/>
              <a:t>13.5.2012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4C6CD2-2701-40C6-AB58-3AE76A41AEB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731" y="4668818"/>
            <a:ext cx="7767021" cy="644729"/>
          </a:xfrm>
        </p:spPr>
        <p:txBody>
          <a:bodyPr anchor="b"/>
          <a:lstStyle>
            <a:lvl1pPr algn="ctr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240000">
            <a:off x="2183792" y="666965"/>
            <a:ext cx="4772156" cy="3598016"/>
          </a:xfr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24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8489" y="5324306"/>
            <a:ext cx="7756264" cy="80486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5EAB2-C80F-4C56-A651-9EC4C23BFFE9}" type="datetimeFigureOut">
              <a:rPr lang="cs-CZ" smtClean="0"/>
              <a:t>13.5.2012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4C6CD2-2701-40C6-AB58-3AE76A41AEB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5EAB2-C80F-4C56-A651-9EC4C23BFFE9}" type="datetimeFigureOut">
              <a:rPr lang="cs-CZ" smtClean="0"/>
              <a:t>13.5.2012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4C6CD2-2701-40C6-AB58-3AE76A41AEBC}" type="slidenum">
              <a:rPr lang="cs-CZ" smtClean="0"/>
              <a:t>‹#›</a:t>
            </a:fld>
            <a:endParaRPr lang="cs-CZ"/>
          </a:p>
        </p:txBody>
      </p:sp>
      <p:grpSp>
        <p:nvGrpSpPr>
          <p:cNvPr id="11" name="Group 10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5" name="TextBox 14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6" name="Straight Connector 15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6560" y="559398"/>
            <a:ext cx="1678193" cy="556676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8488" y="849854"/>
            <a:ext cx="5507917" cy="5023821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5EAB2-C80F-4C56-A651-9EC4C23BFFE9}" type="datetimeFigureOut">
              <a:rPr lang="cs-CZ" smtClean="0"/>
              <a:t>13.5.2012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4C6CD2-2701-40C6-AB58-3AE76A41AEBC}" type="slidenum">
              <a:rPr lang="cs-CZ" smtClean="0"/>
              <a:t>‹#›</a:t>
            </a:fld>
            <a:endParaRPr lang="cs-CZ"/>
          </a:p>
        </p:txBody>
      </p:sp>
      <p:grpSp>
        <p:nvGrpSpPr>
          <p:cNvPr id="11" name="Group 10"/>
          <p:cNvGrpSpPr/>
          <p:nvPr/>
        </p:nvGrpSpPr>
        <p:grpSpPr>
          <a:xfrm rot="5400000">
            <a:off x="3909050" y="2880823"/>
            <a:ext cx="5480154" cy="923330"/>
            <a:chOff x="1815339" y="1381459"/>
            <a:chExt cx="5480154" cy="923330"/>
          </a:xfrm>
        </p:grpSpPr>
        <p:sp>
          <p:nvSpPr>
            <p:cNvPr id="12" name="TextBox 11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3" name="Straight Connector 12"/>
            <p:cNvCxnSpPr/>
            <p:nvPr/>
          </p:nvCxnSpPr>
          <p:spPr>
            <a:xfrm flipH="1" flipV="1">
              <a:off x="1815339" y="1924709"/>
              <a:ext cx="2468880" cy="2505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0800000">
              <a:off x="4826613" y="1927417"/>
              <a:ext cx="2468880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83000">
                <a:schemeClr val="bg1">
                  <a:alpha val="11000"/>
                </a:schemeClr>
              </a:gs>
              <a:gs pos="100000">
                <a:schemeClr val="bg2">
                  <a:lumMod val="75000"/>
                  <a:alpha val="23000"/>
                </a:schemeClr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8490" y="570156"/>
            <a:ext cx="7756263" cy="105425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7" y="2248347"/>
            <a:ext cx="7745505" cy="387781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60378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A855EAB2-C80F-4C56-A651-9EC4C23BFFE9}" type="datetimeFigureOut">
              <a:rPr lang="cs-CZ" smtClean="0"/>
              <a:t>13.5.2012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16144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639264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EA4C6CD2-2701-40C6-AB58-3AE76A41AEBC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54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6576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77724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"/>
        <a:defRPr sz="22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114300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0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150876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82880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214884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78892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2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4.xml"/><Relationship Id="rId4" Type="http://schemas.microsoft.com/office/2007/relationships/hdphoto" Target="../media/hdphoto1.wdp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www.office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xfrm>
            <a:off x="899592" y="404664"/>
            <a:ext cx="7117180" cy="2592288"/>
          </a:xfrm>
          <a:solidFill>
            <a:schemeClr val="accent2">
              <a:lumMod val="60000"/>
              <a:lumOff val="40000"/>
            </a:schemeClr>
          </a:solidFill>
        </p:spPr>
        <p:txBody>
          <a:bodyPr>
            <a:noAutofit/>
          </a:bodyPr>
          <a:lstStyle/>
          <a:p>
            <a:r>
              <a:rPr lang="cs-CZ" sz="2200" b="0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Název školy: ZŠ Varnsdorf, Edisonova 2821, okres Děčín, příspěvková organizace</a:t>
            </a:r>
            <a:br>
              <a:rPr lang="cs-CZ" sz="2200" b="0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lang="cs-CZ" sz="2200" b="0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Člověk a příroda, Přírodopis, Chovaní živočichové- </a:t>
            </a:r>
            <a:r>
              <a:rPr lang="cs-CZ" sz="2200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kočka - </a:t>
            </a:r>
            <a:r>
              <a:rPr lang="cs-CZ" sz="2200" b="0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prezentace</a:t>
            </a:r>
            <a:br>
              <a:rPr lang="cs-CZ" sz="2200" b="0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lang="cs-CZ" sz="2200" b="0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Autor: Ing. Světlana Hřibalová</a:t>
            </a:r>
            <a:br>
              <a:rPr lang="cs-CZ" sz="2200" b="0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lang="cs-CZ" sz="2200" b="0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Název a číslo materiálu:</a:t>
            </a:r>
            <a:br>
              <a:rPr lang="cs-CZ" sz="2200" b="0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lang="cs-CZ" sz="2200" b="1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VY_52_INOVACE_35/IV.SADA</a:t>
            </a:r>
            <a:endParaRPr lang="cs-CZ" sz="22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5" name="Nadpis 3"/>
          <p:cNvSpPr>
            <a:spLocks noGrp="1"/>
          </p:cNvSpPr>
          <p:nvPr>
            <p:ph type="subTitle" idx="1"/>
          </p:nvPr>
        </p:nvSpPr>
        <p:spPr>
          <a:xfrm>
            <a:off x="899592" y="3645024"/>
            <a:ext cx="7116762" cy="1367780"/>
          </a:xfrm>
          <a:solidFill>
            <a:schemeClr val="accent2">
              <a:lumMod val="60000"/>
              <a:lumOff val="40000"/>
            </a:schemeClr>
          </a:solidFill>
        </p:spPr>
        <p:txBody>
          <a:bodyPr>
            <a:noAutofit/>
          </a:bodyPr>
          <a:lstStyle/>
          <a:p>
            <a:r>
              <a:rPr lang="cs-CZ" sz="2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Anotace</a:t>
            </a:r>
            <a:r>
              <a:rPr lang="cs-CZ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: Prezentace je určena pro žáky 7.ročníku, slouží k </a:t>
            </a:r>
            <a:r>
              <a:rPr lang="cs-CZ" sz="2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rozšíření  </a:t>
            </a:r>
            <a:r>
              <a:rPr lang="cs-CZ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učiva </a:t>
            </a:r>
            <a:r>
              <a:rPr lang="cs-CZ" sz="2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chovaní živočichové</a:t>
            </a:r>
          </a:p>
          <a:p>
            <a:r>
              <a:rPr lang="cs-CZ" sz="2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Období</a:t>
            </a:r>
            <a:r>
              <a:rPr lang="cs-CZ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: září – prosinec 2011</a:t>
            </a:r>
          </a:p>
          <a:p>
            <a:endParaRPr lang="cs-CZ" sz="20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9311" y="5157192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14476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xfrm>
            <a:off x="1259632" y="764704"/>
            <a:ext cx="6777318" cy="1440160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cs-CZ" sz="4800" dirty="0" smtClean="0"/>
              <a:t>Chovaní živočichové</a:t>
            </a:r>
            <a:endParaRPr lang="cs-CZ" sz="4800" dirty="0"/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/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sz="2800" dirty="0" smtClean="0"/>
              <a:t>Lidé chovají nejčastěji: psy, kočky, drobné hlodavce, papoušky, akvarijní rybky a plazy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985759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755576" y="2204864"/>
            <a:ext cx="7745505" cy="3877815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u="sng" dirty="0" smtClean="0"/>
              <a:t>Původ </a:t>
            </a:r>
            <a:r>
              <a:rPr lang="cs-CZ" dirty="0" smtClean="0"/>
              <a:t>: předkem je patrně africká kočka plavá</a:t>
            </a:r>
          </a:p>
          <a:p>
            <a:endParaRPr lang="cs-CZ" dirty="0" smtClean="0"/>
          </a:p>
          <a:p>
            <a:r>
              <a:rPr lang="cs-CZ" u="sng" dirty="0" smtClean="0"/>
              <a:t>Domestikace: </a:t>
            </a:r>
            <a:r>
              <a:rPr lang="cs-CZ" dirty="0" smtClean="0"/>
              <a:t>nejstarší doložené důkazy jsou z doby před 4000 lety ( divoké kočky žily v blízkosti člověka již mnohem dříve)</a:t>
            </a:r>
          </a:p>
          <a:p>
            <a:endParaRPr lang="cs-CZ" dirty="0" smtClean="0"/>
          </a:p>
          <a:p>
            <a:r>
              <a:rPr lang="cs-CZ" u="sng" dirty="0" smtClean="0"/>
              <a:t>Zařazení </a:t>
            </a:r>
            <a:r>
              <a:rPr lang="cs-CZ" dirty="0" smtClean="0"/>
              <a:t>: šelmy kočkovité podčeleď malé kočky</a:t>
            </a:r>
            <a:endParaRPr lang="cs-CZ" u="sng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cs-CZ" sz="3600" dirty="0" smtClean="0"/>
              <a:t/>
            </a:r>
            <a:br>
              <a:rPr lang="cs-CZ" sz="3600" dirty="0" smtClean="0"/>
            </a:br>
            <a:r>
              <a:rPr lang="cs-CZ" sz="3600" dirty="0" smtClean="0"/>
              <a:t>Kočka domácí</a:t>
            </a:r>
            <a:br>
              <a:rPr lang="cs-CZ" sz="3600" dirty="0" smtClean="0"/>
            </a:b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1366696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ln w="38100">
            <a:solidFill>
              <a:schemeClr val="accent1">
                <a:lumMod val="75000"/>
              </a:schemeClr>
            </a:solidFill>
          </a:ln>
          <a:effectLst>
            <a:outerShdw blurRad="63500" dist="25400" dir="5400000" rotWithShape="0">
              <a:srgbClr val="000000">
                <a:alpha val="43000"/>
              </a:srgbClr>
            </a:outerShdw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cs-CZ" sz="4800" dirty="0" smtClean="0"/>
              <a:t>Stavba těla</a:t>
            </a:r>
            <a:endParaRPr lang="cs-CZ" sz="4800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3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Výška v kohoutku asi 30 cm</a:t>
            </a:r>
          </a:p>
          <a:p>
            <a:r>
              <a:rPr lang="cs-CZ" dirty="0" smtClean="0"/>
              <a:t>Středně dlouhý ocas</a:t>
            </a:r>
          </a:p>
          <a:p>
            <a:r>
              <a:rPr lang="cs-CZ" dirty="0" smtClean="0"/>
              <a:t>Kulatá hlava s krátkým čenichem, hmatové vousky</a:t>
            </a:r>
          </a:p>
          <a:p>
            <a:r>
              <a:rPr lang="cs-CZ" dirty="0" smtClean="0"/>
              <a:t>Vztyčené uši</a:t>
            </a:r>
          </a:p>
          <a:p>
            <a:r>
              <a:rPr lang="cs-CZ" dirty="0" smtClean="0"/>
              <a:t>Váha 2,5- 4,5 kg</a:t>
            </a:r>
            <a:endParaRPr lang="cs-CZ" dirty="0"/>
          </a:p>
        </p:txBody>
      </p:sp>
      <p:pic>
        <p:nvPicPr>
          <p:cNvPr id="1028" name="Picture 4" descr="C:\Documents and Settings\Mami\Local Settings\Temporary Internet Files\Content.IE5\OP2L6N8H\MP900402444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2420888"/>
            <a:ext cx="3456384" cy="3456384"/>
          </a:xfrm>
          <a:prstGeom prst="rect">
            <a:avLst/>
          </a:prstGeom>
          <a:ln w="190500" cap="sq">
            <a:solidFill>
              <a:schemeClr val="bg2">
                <a:lumMod val="25000"/>
              </a:schemeClr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57735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Smysly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Skvělý zrak, čich i sluch</a:t>
            </a:r>
          </a:p>
          <a:p>
            <a:r>
              <a:rPr lang="cs-CZ" dirty="0" smtClean="0"/>
              <a:t>Zatažitelné drápy</a:t>
            </a:r>
          </a:p>
          <a:p>
            <a:pPr marL="0" indent="0">
              <a:buNone/>
            </a:pPr>
            <a:r>
              <a:rPr lang="cs-CZ" dirty="0" smtClean="0"/>
              <a:t>       dokonalý predátor</a:t>
            </a:r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Citlivá hmatová tělíska v tlapkách ( dokáží vycítit blížící se zemětřesení</a:t>
            </a:r>
            <a:r>
              <a:rPr lang="cs-CZ" b="1" dirty="0" smtClean="0"/>
              <a:t>)</a:t>
            </a:r>
          </a:p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Šipka doprava 4"/>
          <p:cNvSpPr/>
          <p:nvPr/>
        </p:nvSpPr>
        <p:spPr>
          <a:xfrm>
            <a:off x="755576" y="3251802"/>
            <a:ext cx="432048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050" name="Picture 2" descr="C:\Documents and Settings\Mami\Local Settings\Temporary Internet Files\Content.IE5\OCJQMXP5\MP900262250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2348880"/>
            <a:ext cx="3657600" cy="362712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bg2">
                <a:lumMod val="50000"/>
              </a:schemeClr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2225939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Výživa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Suchá strava (granule)</a:t>
            </a:r>
          </a:p>
          <a:p>
            <a:r>
              <a:rPr lang="cs-CZ" dirty="0" smtClean="0"/>
              <a:t>Konzervovaná strava</a:t>
            </a:r>
          </a:p>
          <a:p>
            <a:r>
              <a:rPr lang="cs-CZ" dirty="0" smtClean="0"/>
              <a:t>Kočky jsou vybíravé a dávají přednost určitému typu stravy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! Nikdy nedávejte kočce pít kravské mléko!</a:t>
            </a:r>
          </a:p>
          <a:p>
            <a:r>
              <a:rPr lang="cs-CZ" dirty="0" smtClean="0"/>
              <a:t>Ve zvláštní misce musí mít vždy čerstvou vodu</a:t>
            </a:r>
            <a:endParaRPr lang="cs-CZ" dirty="0"/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sz="quarter" idx="14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7039" y="3356992"/>
            <a:ext cx="3803650" cy="2852737"/>
          </a:xfrm>
          <a:ln w="57150">
            <a:solidFill>
              <a:schemeClr val="accent1">
                <a:lumMod val="75000"/>
              </a:schemeClr>
            </a:solidFill>
          </a:ln>
        </p:spPr>
      </p:pic>
      <p:pic>
        <p:nvPicPr>
          <p:cNvPr id="5122" name="Picture 2" descr="C:\Documents and Settings\Mami\Local Settings\Temporary Internet Files\Content.IE5\OCJQMXP5\MC90043816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7407" y="260648"/>
            <a:ext cx="1368926" cy="17324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Documents and Settings\Mami\Local Settings\Temporary Internet Files\Content.IE5\OP2L6N8H\MP900446582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226037"/>
            <a:ext cx="2230648" cy="2880320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86646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2423" y="3140968"/>
            <a:ext cx="2646293" cy="3528392"/>
          </a:xfrm>
          <a:prstGeom prst="rect">
            <a:avLst/>
          </a:prstGeom>
          <a:ln w="38100">
            <a:solidFill>
              <a:schemeClr val="accent1">
                <a:lumMod val="75000"/>
              </a:schemeClr>
            </a:solidFill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Hra a odpočinek</a:t>
            </a:r>
            <a:endParaRPr lang="cs-CZ" dirty="0"/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04435">
            <a:off x="6516668" y="1692236"/>
            <a:ext cx="2585466" cy="1939099"/>
          </a:xfrm>
          <a:ln w="38100">
            <a:solidFill>
              <a:schemeClr val="tx2">
                <a:lumMod val="60000"/>
                <a:lumOff val="40000"/>
              </a:schemeClr>
            </a:solidFill>
          </a:ln>
        </p:spPr>
      </p:pic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79512" y="2276872"/>
            <a:ext cx="3803904" cy="3877056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Kočka chovaná doma potřebuje zábavu </a:t>
            </a:r>
          </a:p>
          <a:p>
            <a:pPr marL="0" indent="0">
              <a:buNone/>
            </a:pPr>
            <a:r>
              <a:rPr lang="cs-CZ" dirty="0" smtClean="0"/>
              <a:t>( hračky)</a:t>
            </a:r>
          </a:p>
          <a:p>
            <a:pPr marL="0" indent="0">
              <a:buNone/>
            </a:pPr>
            <a:r>
              <a:rPr lang="cs-CZ" dirty="0" smtClean="0"/>
              <a:t>Kočky mají rády vyvýšená místa</a:t>
            </a:r>
          </a:p>
          <a:p>
            <a:pPr marL="0" indent="0">
              <a:buNone/>
            </a:pPr>
            <a:r>
              <a:rPr lang="cs-CZ" dirty="0" smtClean="0"/>
              <a:t>Rády odpočívají v teple a na měkkých suchých místech doma či venku</a:t>
            </a:r>
            <a:endParaRPr lang="cs-CZ" dirty="0"/>
          </a:p>
        </p:txBody>
      </p:sp>
      <p:pic>
        <p:nvPicPr>
          <p:cNvPr id="3076" name="Picture 4" descr="C:\Documents and Settings\Mami\Local Settings\Temporary Internet Files\Content.IE5\H8Y5E3ZC\MC900434591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764704"/>
            <a:ext cx="1797050" cy="1231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51683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260648"/>
            <a:ext cx="7756263" cy="1054250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Zdravotní péče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Základem je:</a:t>
            </a:r>
          </a:p>
          <a:p>
            <a:r>
              <a:rPr lang="cs-CZ" dirty="0" smtClean="0"/>
              <a:t> pravidelné očkování </a:t>
            </a:r>
          </a:p>
          <a:p>
            <a:r>
              <a:rPr lang="cs-CZ" dirty="0" smtClean="0"/>
              <a:t>Zbavování parazitů (vnitřních i vnějších)</a:t>
            </a:r>
          </a:p>
          <a:p>
            <a:r>
              <a:rPr lang="cs-CZ" dirty="0" smtClean="0"/>
              <a:t>Čištění uší, očí a zubů</a:t>
            </a:r>
          </a:p>
          <a:p>
            <a:r>
              <a:rPr lang="cs-CZ" dirty="0" smtClean="0"/>
              <a:t>Kartáčování je nezbytné u dlouhosrstých plemen</a:t>
            </a:r>
            <a:endParaRPr lang="cs-CZ" dirty="0"/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sz="quarter" idx="14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0112" y="1484784"/>
            <a:ext cx="3072342" cy="230425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4149080"/>
            <a:ext cx="3131840" cy="23488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880096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Plemena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u="sng" dirty="0" smtClean="0"/>
              <a:t>Perská kočka </a:t>
            </a:r>
            <a:r>
              <a:rPr lang="cs-CZ" dirty="0" smtClean="0"/>
              <a:t>( nutná pečlivá péče o srst)</a:t>
            </a:r>
          </a:p>
          <a:p>
            <a:r>
              <a:rPr lang="cs-CZ" u="sng" dirty="0" smtClean="0"/>
              <a:t>Turecká kočka van- </a:t>
            </a:r>
            <a:r>
              <a:rPr lang="cs-CZ" dirty="0" smtClean="0"/>
              <a:t>výjimka mezi kočkami –má ráda vodu</a:t>
            </a:r>
          </a:p>
          <a:p>
            <a:r>
              <a:rPr lang="cs-CZ" u="sng" dirty="0" smtClean="0"/>
              <a:t>Mainská kočka</a:t>
            </a:r>
            <a:r>
              <a:rPr lang="cs-CZ" dirty="0" smtClean="0"/>
              <a:t>- velká dlouhosrstá kočka (kocouři mohou mít hmotnost  až 8 kg)</a:t>
            </a:r>
          </a:p>
          <a:p>
            <a:r>
              <a:rPr lang="cs-CZ" u="sng" dirty="0" smtClean="0"/>
              <a:t>Britská modrá</a:t>
            </a:r>
          </a:p>
          <a:p>
            <a:r>
              <a:rPr lang="cs-CZ" u="sng" dirty="0" smtClean="0"/>
              <a:t>Kříženci- mourci  míci….</a:t>
            </a:r>
          </a:p>
          <a:p>
            <a:endParaRPr lang="cs-CZ" dirty="0"/>
          </a:p>
        </p:txBody>
      </p:sp>
      <p:pic>
        <p:nvPicPr>
          <p:cNvPr id="4099" name="Picture 3" descr="C:\Documents and Settings\Mami\Local Settings\Temporary Internet Files\Content.IE5\85U3KDM7\MP900444793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922477">
            <a:off x="4427984" y="2037248"/>
            <a:ext cx="1761611" cy="2311152"/>
          </a:xfrm>
          <a:prstGeom prst="rect">
            <a:avLst/>
          </a:prstGeom>
          <a:ln w="190500" cap="sq">
            <a:solidFill>
              <a:schemeClr val="tx2">
                <a:lumMod val="60000"/>
                <a:lumOff val="40000"/>
              </a:schemeClr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Documents and Settings\Mami\Local Settings\Temporary Internet Files\Content.IE5\H8Y5E3ZC\MP900427890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300192" y="3972107"/>
            <a:ext cx="1969752" cy="2852936"/>
          </a:xfrm>
          <a:prstGeom prst="rect">
            <a:avLst/>
          </a:prstGeom>
          <a:ln w="190500" cap="sq">
            <a:solidFill>
              <a:schemeClr val="accent6">
                <a:lumMod val="60000"/>
                <a:lumOff val="40000"/>
              </a:schemeClr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3" name="Picture 7" descr="C:\Documents and Settings\Mami\Local Settings\Temporary Internet Files\Content.IE5\85U3KDM7\MP900402078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476672"/>
            <a:ext cx="2081784" cy="3121152"/>
          </a:xfrm>
          <a:prstGeom prst="rect">
            <a:avLst/>
          </a:prstGeom>
          <a:ln w="190500" cap="sq">
            <a:solidFill>
              <a:schemeClr val="accent2">
                <a:lumMod val="60000"/>
                <a:lumOff val="40000"/>
              </a:schemeClr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58196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title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Kočičí </a:t>
            </a:r>
            <a:r>
              <a:rPr lang="cs-CZ" dirty="0" err="1" smtClean="0"/>
              <a:t>minitest</a:t>
            </a:r>
            <a:endParaRPr lang="cs-CZ" dirty="0"/>
          </a:p>
        </p:txBody>
      </p:sp>
      <p:sp>
        <p:nvSpPr>
          <p:cNvPr id="10" name="Zástupný symbol pro obsah 9"/>
          <p:cNvSpPr>
            <a:spLocks noGrp="1"/>
          </p:cNvSpPr>
          <p:nvPr>
            <p:ph sz="quarter" idx="13"/>
          </p:nvPr>
        </p:nvSpPr>
        <p:spPr>
          <a:xfrm>
            <a:off x="539552" y="1988840"/>
            <a:ext cx="3947920" cy="4608512"/>
          </a:xfrm>
        </p:spPr>
        <p:txBody>
          <a:bodyPr/>
          <a:lstStyle/>
          <a:p>
            <a:r>
              <a:rPr lang="cs-CZ" dirty="0" smtClean="0"/>
              <a:t>Kravské mléko kočkám</a:t>
            </a:r>
          </a:p>
          <a:p>
            <a:r>
              <a:rPr lang="cs-CZ" dirty="0" smtClean="0"/>
              <a:t>A) prospívá</a:t>
            </a:r>
          </a:p>
          <a:p>
            <a:r>
              <a:rPr lang="cs-CZ" dirty="0" smtClean="0"/>
              <a:t>B) nevadí</a:t>
            </a:r>
          </a:p>
          <a:p>
            <a:r>
              <a:rPr lang="cs-CZ" dirty="0" smtClean="0"/>
              <a:t>C) škodí</a:t>
            </a:r>
          </a:p>
          <a:p>
            <a:endParaRPr lang="cs-CZ" dirty="0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14"/>
          </p:nvPr>
        </p:nvSpPr>
        <p:spPr>
          <a:xfrm>
            <a:off x="4645150" y="1988840"/>
            <a:ext cx="3815281" cy="4128496"/>
          </a:xfrm>
        </p:spPr>
        <p:txBody>
          <a:bodyPr/>
          <a:lstStyle/>
          <a:p>
            <a:r>
              <a:rPr lang="cs-CZ" dirty="0"/>
              <a:t>Pravidelné očkování a veterinární prohlídku potřebuje</a:t>
            </a:r>
          </a:p>
          <a:p>
            <a:r>
              <a:rPr lang="cs-CZ" dirty="0"/>
              <a:t>A) každá kočka</a:t>
            </a:r>
          </a:p>
          <a:p>
            <a:r>
              <a:rPr lang="cs-CZ" dirty="0"/>
              <a:t>B) jenom kočka chovaná doma</a:t>
            </a:r>
          </a:p>
          <a:p>
            <a:r>
              <a:rPr lang="cs-CZ" dirty="0"/>
              <a:t>C) jenom toulavé kočky </a:t>
            </a:r>
          </a:p>
          <a:p>
            <a:endParaRPr lang="cs-CZ" dirty="0"/>
          </a:p>
        </p:txBody>
      </p:sp>
      <p:pic>
        <p:nvPicPr>
          <p:cNvPr id="7170" name="Picture 2" descr="C:\Documents and Settings\Mami\Local Settings\Temporary Internet Files\Content.IE5\85U3KDM7\MC900436209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5639378"/>
            <a:ext cx="863190" cy="12186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80" name="Picture 12" descr="C:\Documents and Settings\Mami\Local Settings\Temporary Internet Files\Content.IE5\H8Y5E3ZC\MP900446588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5577578"/>
            <a:ext cx="941047" cy="12186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57170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17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9.16667E-6 2.83071E-6 C 0.00868 -0.00764 0.0059 -0.00324 0.00989 -0.01134 C 0.0158 -0.03585 0.00816 -0.06453 0.00382 -0.08881 C 0.00347 -0.09598 0.0033 -0.10292 0.0026 -0.11009 C 0.00243 -0.11286 0.0026 -0.1161 0.00121 -0.11841 C -0.00416 -0.12697 -0.01093 -0.12905 -0.01719 -0.13483 C -0.021 -0.1383 -0.0243 -0.14524 -0.0283 -0.14802 C -0.03437 -0.15218 -0.0415 -0.15333 -0.04809 -0.15449 C -0.06355 -0.15287 -0.06667 -0.1538 -0.07657 -0.14131 C -0.0776 -0.13738 -0.07917 -0.13368 -0.08021 -0.12975 C -0.08125 -0.12558 -0.08264 -0.11679 -0.08264 -0.11679 C -0.08385 -0.09922 -0.08334 -0.08442 -0.08021 -0.0673 C -0.07987 -0.06522 -0.07987 -0.06268 -0.07899 -0.06083 C -0.07813 -0.05921 -0.07639 -0.05875 -0.07518 -0.05759 C -0.07431 -0.05667 -0.07362 -0.05505 -0.07275 -0.05412 C -0.06996 -0.05111 -0.06684 -0.0488 -0.06407 -0.04603 C -0.05921 -0.0414 -0.05486 -0.03539 -0.0493 -0.03284 C -0.03749 -0.03469 -0.04079 -0.03377 -0.03454 -0.04279 C -0.0309 -0.05713 -0.03159 -0.07332 -0.0394 -0.08372 C -0.0467 -0.10384 -0.05242 -0.10685 -0.06789 -0.11333 C -0.1007 -0.14455 -0.16198 -0.12928 -0.19011 -0.12975 C -0.19601 -0.1383 -0.20261 -0.13599 -0.20851 -0.14293 C -0.2132 -0.14848 -0.21598 -0.15495 -0.22101 -0.15935 C -0.22188 -0.16097 -0.22223 -0.16328 -0.22344 -0.16444 C -0.22552 -0.16629 -0.23073 -0.16767 -0.23073 -0.16767 C -0.23872 -0.17531 -0.24844 -0.17831 -0.25799 -0.18086 C -0.26997 -0.19149 -0.2658 -0.19011 -0.28264 -0.19242 C -0.30313 -0.20144 -0.33282 -0.1982 -0.35174 -0.19889 C -0.35816 -0.20421 -0.36181 -0.21208 -0.3691 -0.21531 C -0.37257 -0.22017 -0.37535 -0.22549 -0.379 -0.23012 C -0.38368 -0.2433 -0.38785 -0.25648 -0.39254 -0.26966 C -0.39393 -0.27845 -0.39653 -0.28585 -0.39879 -0.29441 C -0.40087 -0.30227 -0.40157 -0.31083 -0.40365 -0.31892 C -0.4033 -0.36818 -0.40313 -0.41767 -0.40243 -0.46693 C -0.40226 -0.48012 -0.40157 -0.4933 -0.40122 -0.50648 C -0.40035 -0.53562 -0.40157 -0.58118 -0.38021 -0.60014 C -0.37587 -0.60939 -0.36806 -0.61078 -0.36285 -0.61818 C -0.36112 -0.62073 -0.36007 -0.6242 -0.35799 -0.62651 C -0.35226 -0.63298 -0.34757 -0.63414 -0.34063 -0.63645 C -0.32292 -0.64825 -0.31285 -0.64825 -0.29132 -0.64963 C -0.28334 -0.6531 -0.27483 -0.65542 -0.26667 -0.65773 C -0.25348 -0.66166 -0.25122 -0.66444 -0.23698 -0.66605 C -0.22257 -0.66559 -0.20816 -0.66559 -0.19375 -0.66444 C -0.1875 -0.66397 -0.17518 -0.65935 -0.17518 -0.65935 C -0.15747 -0.65148 -0.15018 -0.6568 -0.12466 -0.65773 C -0.1066 -0.65727 -0.08837 -0.65773 -0.07032 -0.65611 C -0.06684 -0.65588 -0.06094 -0.64848 -0.05799 -0.64617 C -0.05139 -0.64108 -0.0441 -0.63807 -0.03697 -0.63483 C -0.02118 -0.6198 -0.00313 -0.61888 0.01233 -0.60523 C 0.01545 -0.58997 0.01163 -0.60616 0.01615 -0.59367 C 0.01858 -0.58696 0.01893 -0.57771 0.0198 -0.57054 C 0.01945 -0.55181 0.01928 -0.53331 0.01858 -0.51457 C 0.01824 -0.50509 0.0158 -0.49584 0.01371 -0.48682 C 0.00955 -0.46832 0.00643 -0.43941 -0.00989 -0.43247 C -0.01545 -0.42739 -0.01874 -0.42716 -0.02586 -0.42577 C -0.03334 -0.42854 -0.04045 -0.42924 -0.04809 -0.42924 " pathEditMode="relative" ptsTypes="fffffffffffffffffffffffffffffffffffffffffffffffffffffffA">
                                      <p:cBhvr>
                                        <p:cTn id="6" dur="325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170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718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417 0.06505 C -0.00851 0.04653 -0.00382 0.06806 -0.0066 0.02061 C -0.00729 0.00926 -0.01684 -0.00277 -0.02396 -0.0074 C -0.02847 -0.01389 -0.03386 -0.0162 -0.03993 -0.01898 C -0.04601 -0.01782 -0.05139 -0.01666 -0.05729 -0.01412 C -0.06268 -0.00301 -0.05643 -0.01365 -0.06354 -0.0074 C -0.06615 -0.00509 -0.06702 -3.33333E-6 -0.06962 0.00232 C -0.07188 0.00417 -0.07709 0.00579 -0.07709 0.00602 C -0.07952 0.01065 -0.08577 0.01875 -0.08577 0.01898 C -0.08872 0.03125 -0.08438 0.01667 -0.09063 0.02709 C -0.0915 0.02848 -0.09115 0.03056 -0.09184 0.03195 C -0.09427 0.03727 -0.09792 0.04144 -0.10052 0.04676 C -0.10313 0.05209 -0.10591 0.06065 -0.1092 0.06505 C -0.11198 0.07593 -0.10816 0.06412 -0.11407 0.07315 C -0.12188 0.08519 -0.12101 0.08912 -0.13143 0.09792 C -0.1283 0.07269 -0.12709 0.04699 -0.13264 0.02223 C -0.13438 0.01412 -0.13663 0.00324 -0.14132 -0.00254 C -0.14167 -0.00416 -0.14184 -0.00602 -0.14254 -0.0074 C -0.14306 -0.00879 -0.14445 -0.00949 -0.14497 -0.01088 C -0.14618 -0.01389 -0.14532 -0.01875 -0.1474 -0.0206 C -0.15382 -0.02639 -0.15851 -0.03472 -0.16597 -0.03703 C -0.17014 -0.04097 -0.17327 -0.04213 -0.1783 -0.04375 C -0.18438 -0.04166 -0.18854 -0.03796 -0.19427 -0.03541 C -0.20157 -0.02615 -0.19167 -0.03912 -0.19931 -0.02731 C -0.20122 -0.0243 -0.20538 -0.01898 -0.20538 -0.01875 C -0.20573 -0.01736 -0.20591 -0.01551 -0.2066 -0.01412 C -0.20729 -0.01273 -0.20868 -0.01227 -0.2092 -0.01088 C -0.21198 -0.00347 -0.21129 0.00162 -0.21528 0.00741 C -0.21788 0.0176 -0.22205 0.02732 -0.22518 0.03704 C -0.22622 0.04028 -0.22674 0.04352 -0.22761 0.04676 C -0.22795 0.04838 -0.22917 0.05348 -0.22882 0.05186 C -0.22847 0.04954 -0.22795 0.04746 -0.22761 0.04514 C -0.22882 -0.04676 -0.2158 -0.03194 -0.24375 -0.07152 C -0.24601 -0.08032 -0.24809 -0.08426 -0.25486 -0.08634 C -0.25608 -0.08796 -0.25695 -0.09004 -0.25851 -0.0912 C -0.26077 -0.09282 -0.26597 -0.09444 -0.26597 -0.09421 C -0.27101 -0.09375 -0.27691 -0.09537 -0.28073 -0.0912 C -0.28386 -0.08796 -0.28611 -0.08078 -0.2882 -0.07639 C -0.29097 -0.07037 -0.29202 -0.0706 -0.29427 -0.06481 C -0.2974 -0.05671 -0.29913 -0.04814 -0.30295 -0.04051 C -0.30538 -0.03055 -0.30591 -0.02685 -0.31042 -0.01898 C -0.31181 -0.01111 -0.31545 -0.00231 -0.3191 0.00394 C -0.31979 0.00764 -0.32084 0.02315 -0.32396 0.01065 C -0.32344 -0.01944 -0.32691 -0.06088 -0.3191 -0.09282 C -0.31823 -0.09629 -0.31441 -0.09676 -0.31285 -0.09953 C -0.30834 -0.1074 -0.30712 -0.11342 -0.30052 -0.11921 C -0.29254 -0.13518 -0.27986 -0.12592 -0.26719 -0.12407 C -0.25816 -0.12106 -0.25157 -0.11389 -0.24254 -0.11088 C -0.18282 -0.11203 -0.17379 -0.10856 -0.13386 -0.11921 C -0.13108 -0.12176 -0.12795 -0.12314 -0.12518 -0.12569 C -0.12413 -0.12662 -0.12361 -0.12824 -0.12275 -0.12916 C -0.1217 -0.13032 -0.12032 -0.13125 -0.1191 -0.1324 C -0.11615 -0.15 -0.11285 -0.17245 -0.12518 -0.18333 C -0.12952 -0.19236 -0.13872 -0.1993 -0.14618 -0.20324 C -0.15139 -0.20602 -0.1566 -0.20995 -0.16216 -0.21134 C -0.17778 -0.21551 -0.19393 -0.21805 -0.2092 -0.22453 C -0.21163 -0.22939 -0.21389 -0.23217 -0.21528 -0.23773 C -0.21493 -0.24166 -0.21684 -0.24838 -0.21407 -0.2493 C -0.20695 -0.25185 -0.18733 -0.24768 -0.17709 -0.24583 C -0.16285 -0.23379 -0.15469 -0.24166 -0.13264 -0.24259 C -0.10122 -0.23865 -0.11528 -0.23842 -0.09063 -0.24097 C -0.08247 -0.24305 -0.07413 -0.24421 -0.06597 -0.24583 C -0.06042 -0.24861 -0.05452 -0.24907 -0.04861 -0.25092 C -0.04115 -0.2574 -0.04132 -0.26666 -0.03872 -0.27731 C -0.03907 -0.28495 -0.03924 -0.29259 -0.03993 -0.30023 C -0.04045 -0.30532 -0.04167 -0.30463 -0.04375 -0.30833 C -0.04913 -0.31759 -0.04792 -0.3206 -0.05608 -0.32801 C -0.06146 -0.33889 -0.0625 -0.3412 -0.07205 -0.34444 C -0.07292 -0.34606 -0.07344 -0.34814 -0.07466 -0.3493 C -0.0757 -0.35046 -0.07743 -0.35 -0.0783 -0.35115 C -0.08542 -0.36111 -0.07604 -0.35555 -0.08438 -0.35926 C -0.0882 -0.36389 -0.09045 -0.36597 -0.09549 -0.36759 C -0.10782 -0.37801 -0.12413 -0.37152 -0.1375 -0.37083 C -0.14966 -0.36689 -0.14844 -0.36782 -0.16597 -0.36921 C -0.175 -0.36875 -0.19306 -0.36759 -0.19306 -0.36736 " pathEditMode="relative" rAng="0" ptsTypes="ffffffffffffffffffffffffffffffffffffffffffffffffffffffffffffffffffffffffffA">
                                      <p:cBhvr>
                                        <p:cTn id="11" dur="4250" fill="hold"/>
                                        <p:tgtEl>
                                          <p:spTgt spid="718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128" y="-205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180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cs-CZ" sz="4800" dirty="0" smtClean="0"/>
              <a:t>Zdroje</a:t>
            </a:r>
            <a:endParaRPr lang="cs-CZ" sz="4800" dirty="0"/>
          </a:p>
        </p:txBody>
      </p:sp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>
          <a:xfrm>
            <a:off x="738263" y="2060848"/>
            <a:ext cx="7745505" cy="3877815"/>
          </a:xfrm>
        </p:spPr>
        <p:txBody>
          <a:bodyPr/>
          <a:lstStyle/>
          <a:p>
            <a:r>
              <a:rPr lang="cs-CZ" dirty="0" smtClean="0"/>
              <a:t>Fotografie na snímcích 6, 7, 8 – fotoarchiv autorky</a:t>
            </a:r>
          </a:p>
          <a:p>
            <a:r>
              <a:rPr lang="cs-CZ" dirty="0" smtClean="0"/>
              <a:t>Veškeré další fotografie a obrázky archiv </a:t>
            </a:r>
            <a:r>
              <a:rPr lang="cs-CZ" dirty="0" smtClean="0">
                <a:hlinkClick r:id="rId2"/>
              </a:rPr>
              <a:t>www.Office.com</a:t>
            </a:r>
            <a:endParaRPr lang="cs-CZ" dirty="0" smtClean="0"/>
          </a:p>
          <a:p>
            <a:r>
              <a:rPr lang="cs-CZ" dirty="0"/>
              <a:t>EDNEY, Andrew. </a:t>
            </a:r>
            <a:r>
              <a:rPr lang="cs-CZ" i="1" dirty="0"/>
              <a:t>Já-kočka</a:t>
            </a:r>
            <a:r>
              <a:rPr lang="cs-CZ" dirty="0"/>
              <a:t>. první. Praha : </a:t>
            </a:r>
            <a:r>
              <a:rPr lang="cs-CZ" dirty="0" smtClean="0"/>
              <a:t>Nakladatelství </a:t>
            </a:r>
            <a:r>
              <a:rPr lang="cs-CZ" dirty="0"/>
              <a:t>a vydavatelství Cesty, 1994. 191 s. ISBN 80-85363-84-4</a:t>
            </a:r>
            <a:r>
              <a:rPr lang="cs-CZ" dirty="0" smtClean="0"/>
              <a:t>.</a:t>
            </a:r>
          </a:p>
          <a:p>
            <a:r>
              <a:rPr lang="cs-CZ" dirty="0" smtClean="0"/>
              <a:t>Citováno 3.11.2011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  <a:p>
            <a:endParaRPr lang="cs-CZ" dirty="0"/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3516" y="5085184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43511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vrdý obal">
  <a:themeElements>
    <a:clrScheme name="Papí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Tvrdý obal">
      <a:maj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궁서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Došky">
      <a:fillStyleLst>
        <a:solidFill>
          <a:schemeClr val="phClr"/>
        </a:solidFill>
        <a:gradFill rotWithShape="1">
          <a:gsLst>
            <a:gs pos="0">
              <a:schemeClr val="phClr">
                <a:tint val="79000"/>
                <a:satMod val="180000"/>
              </a:schemeClr>
            </a:gs>
            <a:gs pos="65000">
              <a:schemeClr val="phClr">
                <a:tint val="52000"/>
                <a:satMod val="250000"/>
              </a:schemeClr>
            </a:gs>
            <a:gs pos="100000">
              <a:schemeClr val="phClr">
                <a:tint val="29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8700000"/>
            </a:lightRig>
          </a:scene3d>
          <a:sp3d contourW="12700" prstMaterial="dkEdge">
            <a:bevelT w="0" h="0" prst="relaxedInset"/>
            <a:contourClr>
              <a:schemeClr val="phClr">
                <a:shade val="65000"/>
                <a:satMod val="15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13200000"/>
            </a:lightRig>
          </a:scene3d>
          <a:sp3d prstMaterial="dkEdge">
            <a:bevelT w="63500" h="50800" prst="relaxedInset"/>
          </a:sp3d>
        </a:effectStyle>
      </a:effectStyleLst>
      <a:bgFillStyleLst>
        <a:solidFill>
          <a:schemeClr val="phClr">
            <a:tint val="96000"/>
            <a:lumMod val="11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3000"/>
                <a:shade val="20000"/>
              </a:schemeClr>
              <a:schemeClr val="phClr">
                <a:tint val="90000"/>
                <a:shade val="85000"/>
                <a:satMod val="115000"/>
              </a:schemeClr>
            </a:duotone>
          </a:blip>
          <a:tile tx="0" ty="0" sx="60000" sy="6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shade val="50000"/>
                <a:satMod val="340000"/>
                <a:lumMod val="40000"/>
              </a:schemeClr>
              <a:schemeClr val="phClr">
                <a:tint val="92000"/>
                <a:shade val="94000"/>
                <a:hueMod val="110000"/>
                <a:satMod val="236000"/>
                <a:lum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Hardcover</Template>
  <TotalTime>153</TotalTime>
  <Words>321</Words>
  <Application>Microsoft Office PowerPoint</Application>
  <PresentationFormat>Předvádění na obrazovce (4:3)</PresentationFormat>
  <Paragraphs>62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Tvrdý obal</vt:lpstr>
      <vt:lpstr>Název školy: ZŠ Varnsdorf, Edisonova 2821, okres Děčín, příspěvková organizace Člověk a příroda, Přírodopis, Chovaní živočichové- kočka - prezentace Autor: Ing. Světlana Hřibalová Název a číslo materiálu: VY_52_INOVACE_35/IV.SADA</vt:lpstr>
      <vt:lpstr>Chovaní živočichové</vt:lpstr>
      <vt:lpstr> Kočka domácí </vt:lpstr>
      <vt:lpstr>Stavba těla</vt:lpstr>
      <vt:lpstr>Smysly</vt:lpstr>
      <vt:lpstr>Výživa</vt:lpstr>
      <vt:lpstr>Hra a odpočinek</vt:lpstr>
      <vt:lpstr>Zdravotní péče</vt:lpstr>
      <vt:lpstr>Plemena</vt:lpstr>
      <vt:lpstr>Kočičí minitest</vt:lpstr>
      <vt:lpstr>Zdroje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školy: ZŠ Varnsdorf, Edisonova 2821, okres Děčín, příspěvková organizace Člověk a příroda, Přírodopis, Plody -  prezentace Autor: Ing. Světlana Hřibalová Název a číslo materiálu: VY_52_INOVACE_30/IV.SADA</dc:title>
  <dc:creator>Mami</dc:creator>
  <cp:lastModifiedBy>Mami</cp:lastModifiedBy>
  <cp:revision>19</cp:revision>
  <dcterms:created xsi:type="dcterms:W3CDTF">2011-11-03T17:20:30Z</dcterms:created>
  <dcterms:modified xsi:type="dcterms:W3CDTF">2012-05-13T11:10:29Z</dcterms:modified>
</cp:coreProperties>
</file>