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58" r:id="rId4"/>
    <p:sldId id="260" r:id="rId5"/>
    <p:sldId id="263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59" r:id="rId24"/>
    <p:sldId id="279" r:id="rId25"/>
    <p:sldId id="257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D2B348-68C4-42ED-B15D-B3827CBFD505}" type="doc">
      <dgm:prSet loTypeId="urn:microsoft.com/office/officeart/2005/8/layout/default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230697D6-2B20-44D1-A2EE-C6D50370466E}">
      <dgm:prSet phldrT="[Text]"/>
      <dgm:spPr/>
      <dgm:t>
        <a:bodyPr/>
        <a:lstStyle/>
        <a:p>
          <a:r>
            <a:rPr lang="cs-CZ" dirty="0" smtClean="0"/>
            <a:t>JEDNODĚLOŽNÉ</a:t>
          </a:r>
          <a:endParaRPr lang="cs-CZ" dirty="0"/>
        </a:p>
      </dgm:t>
    </dgm:pt>
    <dgm:pt modelId="{CCFA5199-D950-464D-89A5-BB19F38DA548}" type="parTrans" cxnId="{33B05FF2-9449-4CBA-B313-41E2301C8343}">
      <dgm:prSet/>
      <dgm:spPr/>
      <dgm:t>
        <a:bodyPr/>
        <a:lstStyle/>
        <a:p>
          <a:endParaRPr lang="cs-CZ"/>
        </a:p>
      </dgm:t>
    </dgm:pt>
    <dgm:pt modelId="{74A023D5-F468-41C7-9B96-4AACDDCB4C20}" type="sibTrans" cxnId="{33B05FF2-9449-4CBA-B313-41E2301C8343}">
      <dgm:prSet/>
      <dgm:spPr/>
      <dgm:t>
        <a:bodyPr/>
        <a:lstStyle/>
        <a:p>
          <a:endParaRPr lang="cs-CZ"/>
        </a:p>
      </dgm:t>
    </dgm:pt>
    <dgm:pt modelId="{E8DB257C-3885-4093-82BC-6B2245EC763E}">
      <dgm:prSet phldrT="[Text]"/>
      <dgm:spPr/>
      <dgm:t>
        <a:bodyPr/>
        <a:lstStyle/>
        <a:p>
          <a:r>
            <a:rPr lang="cs-CZ" dirty="0" smtClean="0"/>
            <a:t>DVOUDĚLOŽNÉ</a:t>
          </a:r>
          <a:endParaRPr lang="cs-CZ" dirty="0"/>
        </a:p>
      </dgm:t>
    </dgm:pt>
    <dgm:pt modelId="{72EEAB8C-7276-4F1F-B7C8-3C56E278A04B}" type="parTrans" cxnId="{211C9CD4-5AAC-4542-9264-807DD07679DF}">
      <dgm:prSet/>
      <dgm:spPr/>
      <dgm:t>
        <a:bodyPr/>
        <a:lstStyle/>
        <a:p>
          <a:endParaRPr lang="cs-CZ"/>
        </a:p>
      </dgm:t>
    </dgm:pt>
    <dgm:pt modelId="{185AF342-88FE-42A7-9144-1BB657A658C6}" type="sibTrans" cxnId="{211C9CD4-5AAC-4542-9264-807DD07679DF}">
      <dgm:prSet/>
      <dgm:spPr/>
      <dgm:t>
        <a:bodyPr/>
        <a:lstStyle/>
        <a:p>
          <a:endParaRPr lang="cs-CZ"/>
        </a:p>
      </dgm:t>
    </dgm:pt>
    <dgm:pt modelId="{7DF99411-70A7-4642-B470-08B6857CA775}" type="pres">
      <dgm:prSet presAssocID="{23D2B348-68C4-42ED-B15D-B3827CBFD50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21D802D-2A92-4001-86FA-2607E3DEDC14}" type="pres">
      <dgm:prSet presAssocID="{230697D6-2B20-44D1-A2EE-C6D50370466E}" presName="node" presStyleLbl="node1" presStyleIdx="0" presStyleCnt="2" custLinFactY="653" custLinFactNeighborX="-7441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7C4957-9DB2-448B-97D3-CBD7003B1F47}" type="pres">
      <dgm:prSet presAssocID="{74A023D5-F468-41C7-9B96-4AACDDCB4C20}" presName="sibTrans" presStyleCnt="0"/>
      <dgm:spPr/>
    </dgm:pt>
    <dgm:pt modelId="{D99D0591-F480-4D63-9092-7994FF64F88F}" type="pres">
      <dgm:prSet presAssocID="{E8DB257C-3885-4093-82BC-6B2245EC763E}" presName="node" presStyleLbl="node1" presStyleIdx="1" presStyleCnt="2" custLinFactNeighborX="59216" custLinFactNeighborY="-27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1C9CD4-5AAC-4542-9264-807DD07679DF}" srcId="{23D2B348-68C4-42ED-B15D-B3827CBFD505}" destId="{E8DB257C-3885-4093-82BC-6B2245EC763E}" srcOrd="1" destOrd="0" parTransId="{72EEAB8C-7276-4F1F-B7C8-3C56E278A04B}" sibTransId="{185AF342-88FE-42A7-9144-1BB657A658C6}"/>
    <dgm:cxn modelId="{80F8381D-6883-4898-8699-BFAF932B9855}" type="presOf" srcId="{230697D6-2B20-44D1-A2EE-C6D50370466E}" destId="{021D802D-2A92-4001-86FA-2607E3DEDC14}" srcOrd="0" destOrd="0" presId="urn:microsoft.com/office/officeart/2005/8/layout/default"/>
    <dgm:cxn modelId="{33B05FF2-9449-4CBA-B313-41E2301C8343}" srcId="{23D2B348-68C4-42ED-B15D-B3827CBFD505}" destId="{230697D6-2B20-44D1-A2EE-C6D50370466E}" srcOrd="0" destOrd="0" parTransId="{CCFA5199-D950-464D-89A5-BB19F38DA548}" sibTransId="{74A023D5-F468-41C7-9B96-4AACDDCB4C20}"/>
    <dgm:cxn modelId="{50ADEBB9-5646-44BD-8AEE-CA10E1C1CAF0}" type="presOf" srcId="{E8DB257C-3885-4093-82BC-6B2245EC763E}" destId="{D99D0591-F480-4D63-9092-7994FF64F88F}" srcOrd="0" destOrd="0" presId="urn:microsoft.com/office/officeart/2005/8/layout/default"/>
    <dgm:cxn modelId="{94471E46-8482-468A-8426-B82C7F72B3B1}" type="presOf" srcId="{23D2B348-68C4-42ED-B15D-B3827CBFD505}" destId="{7DF99411-70A7-4642-B470-08B6857CA775}" srcOrd="0" destOrd="0" presId="urn:microsoft.com/office/officeart/2005/8/layout/default"/>
    <dgm:cxn modelId="{09496588-17A6-4719-B3B7-46B3C244411E}" type="presParOf" srcId="{7DF99411-70A7-4642-B470-08B6857CA775}" destId="{021D802D-2A92-4001-86FA-2607E3DEDC14}" srcOrd="0" destOrd="0" presId="urn:microsoft.com/office/officeart/2005/8/layout/default"/>
    <dgm:cxn modelId="{16FDDAA0-9294-4970-BAF7-7D5C77BD5A33}" type="presParOf" srcId="{7DF99411-70A7-4642-B470-08B6857CA775}" destId="{6E7C4957-9DB2-448B-97D3-CBD7003B1F47}" srcOrd="1" destOrd="0" presId="urn:microsoft.com/office/officeart/2005/8/layout/default"/>
    <dgm:cxn modelId="{411D32D2-2184-4DB5-A7C3-3CD88A43856C}" type="presParOf" srcId="{7DF99411-70A7-4642-B470-08B6857CA775}" destId="{D99D0591-F480-4D63-9092-7994FF64F88F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FB07E5-F5D1-4788-A841-24766B75F6B5}" type="doc">
      <dgm:prSet loTypeId="urn:microsoft.com/office/officeart/2005/8/layout/default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DD70A185-D5A5-408B-95CA-13833FE60524}">
      <dgm:prSet phldrT="[Text]"/>
      <dgm:spPr/>
      <dgm:t>
        <a:bodyPr/>
        <a:lstStyle/>
        <a:p>
          <a:r>
            <a:rPr lang="cs-CZ" dirty="0" smtClean="0"/>
            <a:t>KOŘEN</a:t>
          </a:r>
          <a:endParaRPr lang="cs-CZ" dirty="0"/>
        </a:p>
      </dgm:t>
    </dgm:pt>
    <dgm:pt modelId="{6EA20B9A-D7C8-46F7-9747-A4E0675D4C52}" type="parTrans" cxnId="{79888DEE-642E-4ED1-AF4E-E64CCD3C940F}">
      <dgm:prSet/>
      <dgm:spPr/>
      <dgm:t>
        <a:bodyPr/>
        <a:lstStyle/>
        <a:p>
          <a:endParaRPr lang="cs-CZ"/>
        </a:p>
      </dgm:t>
    </dgm:pt>
    <dgm:pt modelId="{A4D30DB4-82A0-421B-9A04-32D9046AC542}" type="sibTrans" cxnId="{79888DEE-642E-4ED1-AF4E-E64CCD3C940F}">
      <dgm:prSet/>
      <dgm:spPr/>
      <dgm:t>
        <a:bodyPr/>
        <a:lstStyle/>
        <a:p>
          <a:endParaRPr lang="cs-CZ"/>
        </a:p>
      </dgm:t>
    </dgm:pt>
    <dgm:pt modelId="{84791F48-CDE1-4F2E-A3FF-2789EDE088D8}">
      <dgm:prSet phldrT="[Text]"/>
      <dgm:spPr/>
      <dgm:t>
        <a:bodyPr/>
        <a:lstStyle/>
        <a:p>
          <a:r>
            <a:rPr lang="cs-CZ" dirty="0" smtClean="0"/>
            <a:t>STONEK</a:t>
          </a:r>
          <a:endParaRPr lang="cs-CZ" dirty="0"/>
        </a:p>
      </dgm:t>
    </dgm:pt>
    <dgm:pt modelId="{B5937F8E-540C-47B4-AC08-7C9F18B8D49F}" type="parTrans" cxnId="{A908AAE3-5EDC-486C-A479-E15AACCC25BB}">
      <dgm:prSet/>
      <dgm:spPr/>
      <dgm:t>
        <a:bodyPr/>
        <a:lstStyle/>
        <a:p>
          <a:endParaRPr lang="cs-CZ"/>
        </a:p>
      </dgm:t>
    </dgm:pt>
    <dgm:pt modelId="{81F02C64-FB3E-4BCF-BE6A-013FEDCB400B}" type="sibTrans" cxnId="{A908AAE3-5EDC-486C-A479-E15AACCC25BB}">
      <dgm:prSet/>
      <dgm:spPr/>
      <dgm:t>
        <a:bodyPr/>
        <a:lstStyle/>
        <a:p>
          <a:endParaRPr lang="cs-CZ"/>
        </a:p>
      </dgm:t>
    </dgm:pt>
    <dgm:pt modelId="{BC0F533E-9665-4BBB-9F58-8F9F417C4B3E}">
      <dgm:prSet phldrT="[Text]"/>
      <dgm:spPr/>
      <dgm:t>
        <a:bodyPr/>
        <a:lstStyle/>
        <a:p>
          <a:r>
            <a:rPr lang="cs-CZ" dirty="0" smtClean="0"/>
            <a:t>LIST</a:t>
          </a:r>
          <a:endParaRPr lang="cs-CZ" dirty="0"/>
        </a:p>
      </dgm:t>
    </dgm:pt>
    <dgm:pt modelId="{A86749DF-265F-4F6E-9D92-34F98739ED90}" type="parTrans" cxnId="{79676169-E61F-4F91-83D8-24EFA9CE12FD}">
      <dgm:prSet/>
      <dgm:spPr/>
      <dgm:t>
        <a:bodyPr/>
        <a:lstStyle/>
        <a:p>
          <a:endParaRPr lang="cs-CZ"/>
        </a:p>
      </dgm:t>
    </dgm:pt>
    <dgm:pt modelId="{DBB307FE-BCC9-489A-B278-E1429708BD85}" type="sibTrans" cxnId="{79676169-E61F-4F91-83D8-24EFA9CE12FD}">
      <dgm:prSet/>
      <dgm:spPr/>
      <dgm:t>
        <a:bodyPr/>
        <a:lstStyle/>
        <a:p>
          <a:endParaRPr lang="cs-CZ"/>
        </a:p>
      </dgm:t>
    </dgm:pt>
    <dgm:pt modelId="{0D7EEBF9-DD37-46C2-8B3C-F27F6294F0E5}">
      <dgm:prSet phldrT="[Text]"/>
      <dgm:spPr/>
      <dgm:t>
        <a:bodyPr/>
        <a:lstStyle/>
        <a:p>
          <a:r>
            <a:rPr lang="cs-CZ" dirty="0" smtClean="0"/>
            <a:t>KVĚT</a:t>
          </a:r>
          <a:endParaRPr lang="cs-CZ" dirty="0"/>
        </a:p>
      </dgm:t>
    </dgm:pt>
    <dgm:pt modelId="{EEAA9C19-B200-4B52-8D7C-51559C477819}" type="parTrans" cxnId="{2B2181D4-7186-41CD-AE5D-11CE35B18793}">
      <dgm:prSet/>
      <dgm:spPr/>
      <dgm:t>
        <a:bodyPr/>
        <a:lstStyle/>
        <a:p>
          <a:endParaRPr lang="cs-CZ"/>
        </a:p>
      </dgm:t>
    </dgm:pt>
    <dgm:pt modelId="{5EBEDC39-9FE7-4729-8877-AA0CBEC7062A}" type="sibTrans" cxnId="{2B2181D4-7186-41CD-AE5D-11CE35B18793}">
      <dgm:prSet/>
      <dgm:spPr/>
      <dgm:t>
        <a:bodyPr/>
        <a:lstStyle/>
        <a:p>
          <a:endParaRPr lang="cs-CZ"/>
        </a:p>
      </dgm:t>
    </dgm:pt>
    <dgm:pt modelId="{124DC364-0A16-4640-A215-61F1D587A28A}">
      <dgm:prSet phldrT="[Text]"/>
      <dgm:spPr/>
      <dgm:t>
        <a:bodyPr/>
        <a:lstStyle/>
        <a:p>
          <a:r>
            <a:rPr lang="cs-CZ" dirty="0" smtClean="0"/>
            <a:t>SEMENO</a:t>
          </a:r>
          <a:endParaRPr lang="cs-CZ" dirty="0"/>
        </a:p>
      </dgm:t>
    </dgm:pt>
    <dgm:pt modelId="{CE33ED47-2AC9-4EB3-B8C8-959FCDAC424F}" type="parTrans" cxnId="{73F02D4A-E929-48D6-801B-AFA202431678}">
      <dgm:prSet/>
      <dgm:spPr/>
      <dgm:t>
        <a:bodyPr/>
        <a:lstStyle/>
        <a:p>
          <a:endParaRPr lang="cs-CZ"/>
        </a:p>
      </dgm:t>
    </dgm:pt>
    <dgm:pt modelId="{C59F00A3-7353-49AE-97DC-BC351F44F2E2}" type="sibTrans" cxnId="{73F02D4A-E929-48D6-801B-AFA202431678}">
      <dgm:prSet/>
      <dgm:spPr/>
      <dgm:t>
        <a:bodyPr/>
        <a:lstStyle/>
        <a:p>
          <a:endParaRPr lang="cs-CZ"/>
        </a:p>
      </dgm:t>
    </dgm:pt>
    <dgm:pt modelId="{D13767B1-4A37-4FDE-8E47-787B265AA0E1}" type="pres">
      <dgm:prSet presAssocID="{B1FB07E5-F5D1-4788-A841-24766B75F6B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D43D94-472A-44C3-8ADD-2373B2942F53}" type="pres">
      <dgm:prSet presAssocID="{DD70A185-D5A5-408B-95CA-13833FE6052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F77BEC-7DF1-4F65-931B-821006D98060}" type="pres">
      <dgm:prSet presAssocID="{A4D30DB4-82A0-421B-9A04-32D9046AC542}" presName="sibTrans" presStyleCnt="0"/>
      <dgm:spPr/>
    </dgm:pt>
    <dgm:pt modelId="{460AE3AD-D572-47E4-984B-68F3CE09FD9E}" type="pres">
      <dgm:prSet presAssocID="{84791F48-CDE1-4F2E-A3FF-2789EDE088D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CA58B-8351-47AF-99CD-DA060544A303}" type="pres">
      <dgm:prSet presAssocID="{81F02C64-FB3E-4BCF-BE6A-013FEDCB400B}" presName="sibTrans" presStyleCnt="0"/>
      <dgm:spPr/>
    </dgm:pt>
    <dgm:pt modelId="{9798A637-51E6-41AA-BDBD-313CFAD04562}" type="pres">
      <dgm:prSet presAssocID="{BC0F533E-9665-4BBB-9F58-8F9F417C4B3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6EF675-934A-4EFE-AFB1-F3FDBF9FDB19}" type="pres">
      <dgm:prSet presAssocID="{DBB307FE-BCC9-489A-B278-E1429708BD85}" presName="sibTrans" presStyleCnt="0"/>
      <dgm:spPr/>
    </dgm:pt>
    <dgm:pt modelId="{76E22AA4-FC3D-4D66-BD09-AE4ECA2B9D6C}" type="pres">
      <dgm:prSet presAssocID="{0D7EEBF9-DD37-46C2-8B3C-F27F6294F0E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40F52E-2A11-420B-B3B2-C0AA75541416}" type="pres">
      <dgm:prSet presAssocID="{5EBEDC39-9FE7-4729-8877-AA0CBEC7062A}" presName="sibTrans" presStyleCnt="0"/>
      <dgm:spPr/>
    </dgm:pt>
    <dgm:pt modelId="{1B00D58B-F73B-4D1C-91C9-E8672153796D}" type="pres">
      <dgm:prSet presAssocID="{124DC364-0A16-4640-A215-61F1D587A28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F02D4A-E929-48D6-801B-AFA202431678}" srcId="{B1FB07E5-F5D1-4788-A841-24766B75F6B5}" destId="{124DC364-0A16-4640-A215-61F1D587A28A}" srcOrd="4" destOrd="0" parTransId="{CE33ED47-2AC9-4EB3-B8C8-959FCDAC424F}" sibTransId="{C59F00A3-7353-49AE-97DC-BC351F44F2E2}"/>
    <dgm:cxn modelId="{79888DEE-642E-4ED1-AF4E-E64CCD3C940F}" srcId="{B1FB07E5-F5D1-4788-A841-24766B75F6B5}" destId="{DD70A185-D5A5-408B-95CA-13833FE60524}" srcOrd="0" destOrd="0" parTransId="{6EA20B9A-D7C8-46F7-9747-A4E0675D4C52}" sibTransId="{A4D30DB4-82A0-421B-9A04-32D9046AC542}"/>
    <dgm:cxn modelId="{2B2181D4-7186-41CD-AE5D-11CE35B18793}" srcId="{B1FB07E5-F5D1-4788-A841-24766B75F6B5}" destId="{0D7EEBF9-DD37-46C2-8B3C-F27F6294F0E5}" srcOrd="3" destOrd="0" parTransId="{EEAA9C19-B200-4B52-8D7C-51559C477819}" sibTransId="{5EBEDC39-9FE7-4729-8877-AA0CBEC7062A}"/>
    <dgm:cxn modelId="{A908AAE3-5EDC-486C-A479-E15AACCC25BB}" srcId="{B1FB07E5-F5D1-4788-A841-24766B75F6B5}" destId="{84791F48-CDE1-4F2E-A3FF-2789EDE088D8}" srcOrd="1" destOrd="0" parTransId="{B5937F8E-540C-47B4-AC08-7C9F18B8D49F}" sibTransId="{81F02C64-FB3E-4BCF-BE6A-013FEDCB400B}"/>
    <dgm:cxn modelId="{79676169-E61F-4F91-83D8-24EFA9CE12FD}" srcId="{B1FB07E5-F5D1-4788-A841-24766B75F6B5}" destId="{BC0F533E-9665-4BBB-9F58-8F9F417C4B3E}" srcOrd="2" destOrd="0" parTransId="{A86749DF-265F-4F6E-9D92-34F98739ED90}" sibTransId="{DBB307FE-BCC9-489A-B278-E1429708BD85}"/>
    <dgm:cxn modelId="{FBC09ED3-2526-4055-8CB1-05809A7A3395}" type="presOf" srcId="{DD70A185-D5A5-408B-95CA-13833FE60524}" destId="{32D43D94-472A-44C3-8ADD-2373B2942F53}" srcOrd="0" destOrd="0" presId="urn:microsoft.com/office/officeart/2005/8/layout/default"/>
    <dgm:cxn modelId="{BCF0617B-C2FB-41E7-B221-8A6B7ACD92BB}" type="presOf" srcId="{B1FB07E5-F5D1-4788-A841-24766B75F6B5}" destId="{D13767B1-4A37-4FDE-8E47-787B265AA0E1}" srcOrd="0" destOrd="0" presId="urn:microsoft.com/office/officeart/2005/8/layout/default"/>
    <dgm:cxn modelId="{3EC63CC4-7091-41C7-B600-0F09C13F77FB}" type="presOf" srcId="{0D7EEBF9-DD37-46C2-8B3C-F27F6294F0E5}" destId="{76E22AA4-FC3D-4D66-BD09-AE4ECA2B9D6C}" srcOrd="0" destOrd="0" presId="urn:microsoft.com/office/officeart/2005/8/layout/default"/>
    <dgm:cxn modelId="{012AF4D4-64AF-42E9-8180-43561047AF9D}" type="presOf" srcId="{BC0F533E-9665-4BBB-9F58-8F9F417C4B3E}" destId="{9798A637-51E6-41AA-BDBD-313CFAD04562}" srcOrd="0" destOrd="0" presId="urn:microsoft.com/office/officeart/2005/8/layout/default"/>
    <dgm:cxn modelId="{6F39814C-CC55-4F53-AB03-6B68074314AC}" type="presOf" srcId="{124DC364-0A16-4640-A215-61F1D587A28A}" destId="{1B00D58B-F73B-4D1C-91C9-E8672153796D}" srcOrd="0" destOrd="0" presId="urn:microsoft.com/office/officeart/2005/8/layout/default"/>
    <dgm:cxn modelId="{34B1F5C7-404B-4D12-B613-08E58F94E026}" type="presOf" srcId="{84791F48-CDE1-4F2E-A3FF-2789EDE088D8}" destId="{460AE3AD-D572-47E4-984B-68F3CE09FD9E}" srcOrd="0" destOrd="0" presId="urn:microsoft.com/office/officeart/2005/8/layout/default"/>
    <dgm:cxn modelId="{117ADC71-354A-4862-99DD-72D05F11A284}" type="presParOf" srcId="{D13767B1-4A37-4FDE-8E47-787B265AA0E1}" destId="{32D43D94-472A-44C3-8ADD-2373B2942F53}" srcOrd="0" destOrd="0" presId="urn:microsoft.com/office/officeart/2005/8/layout/default"/>
    <dgm:cxn modelId="{6EB8E914-43CB-4000-899E-16E664503D9D}" type="presParOf" srcId="{D13767B1-4A37-4FDE-8E47-787B265AA0E1}" destId="{FEF77BEC-7DF1-4F65-931B-821006D98060}" srcOrd="1" destOrd="0" presId="urn:microsoft.com/office/officeart/2005/8/layout/default"/>
    <dgm:cxn modelId="{423EA558-50CC-4727-94D9-4B835F8297CF}" type="presParOf" srcId="{D13767B1-4A37-4FDE-8E47-787B265AA0E1}" destId="{460AE3AD-D572-47E4-984B-68F3CE09FD9E}" srcOrd="2" destOrd="0" presId="urn:microsoft.com/office/officeart/2005/8/layout/default"/>
    <dgm:cxn modelId="{9FFDDF1E-7C2E-4133-A215-D473068081F9}" type="presParOf" srcId="{D13767B1-4A37-4FDE-8E47-787B265AA0E1}" destId="{D3CCA58B-8351-47AF-99CD-DA060544A303}" srcOrd="3" destOrd="0" presId="urn:microsoft.com/office/officeart/2005/8/layout/default"/>
    <dgm:cxn modelId="{E35A843B-8B74-4A98-8856-D6E72B9EB01E}" type="presParOf" srcId="{D13767B1-4A37-4FDE-8E47-787B265AA0E1}" destId="{9798A637-51E6-41AA-BDBD-313CFAD04562}" srcOrd="4" destOrd="0" presId="urn:microsoft.com/office/officeart/2005/8/layout/default"/>
    <dgm:cxn modelId="{A9610158-EB8F-46E5-82AF-F20DA7BE81EE}" type="presParOf" srcId="{D13767B1-4A37-4FDE-8E47-787B265AA0E1}" destId="{316EF675-934A-4EFE-AFB1-F3FDBF9FDB19}" srcOrd="5" destOrd="0" presId="urn:microsoft.com/office/officeart/2005/8/layout/default"/>
    <dgm:cxn modelId="{65D93578-456C-46F2-A65A-DA4483978713}" type="presParOf" srcId="{D13767B1-4A37-4FDE-8E47-787B265AA0E1}" destId="{76E22AA4-FC3D-4D66-BD09-AE4ECA2B9D6C}" srcOrd="6" destOrd="0" presId="urn:microsoft.com/office/officeart/2005/8/layout/default"/>
    <dgm:cxn modelId="{0B628FA6-FBF9-445B-A798-451F1ADF7FB3}" type="presParOf" srcId="{D13767B1-4A37-4FDE-8E47-787B265AA0E1}" destId="{B840F52E-2A11-420B-B3B2-C0AA75541416}" srcOrd="7" destOrd="0" presId="urn:microsoft.com/office/officeart/2005/8/layout/default"/>
    <dgm:cxn modelId="{B688C166-5E71-4D9B-A71B-643AC4C9FCC5}" type="presParOf" srcId="{D13767B1-4A37-4FDE-8E47-787B265AA0E1}" destId="{1B00D58B-F73B-4D1C-91C9-E8672153796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A5852B-A234-4E1E-81AE-F3130E4FF906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A55E1BAB-056D-4475-AFEC-E071C7D46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3AB51-D089-4D6A-B174-6FF808596A7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9C8D0-87B9-4263-8E07-DCCF7CFC2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F2B95-058C-443A-9EE8-506FB69B9EF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0A14D-6CE3-42C9-9894-C636B55AC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5DE03-9C59-42C0-8707-F2001844FB1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1C86C-A21E-476C-AC28-99E7FDDFA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0A1AAB1-7B4C-4A82-A804-FF29D9C0F02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67F53D5-18AE-42B7-BEA8-15E97762D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B6D2B8-7638-44F7-9ECF-388951F3DF9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D8C84-476D-49CB-A572-10B26B09B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7E8C-99A0-40A2-9CC7-F7C1C2BE0CD7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A0C79-D6B1-4F79-B02C-176DB7818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77EA4-C89F-48E3-AC5A-DD5176B518E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DEE72-075D-41B5-848C-8A030F1A6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0BDB5-B574-40AD-8A05-7C5A3AA248D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1524E-A288-41C1-83AE-C5A8BDEA0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B32FF-B7F2-4942-A556-107AB05C17F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61CA5-2358-421B-812F-EBD6EB1AF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10BC1-5DB5-48AF-87A7-3F099C412D9B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7A729-9A82-4533-86AF-FA0EB129F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9E2A7-753E-4535-A224-ED2FB1B6F09C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61686-A733-4F7F-9576-5ED330C45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3A1ED-54B0-4938-916E-E34FD411373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CFB96-0EE1-4C54-89BD-C1D0C36DF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27C12-0C5D-4A02-BE7F-DE264D1CAF8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7F2FC-7EAD-445B-8E5F-0DAB7FEF3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8E09C-7B4F-416B-8E04-5BD2125C64F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74E1A-0D1C-4E36-A2BB-B18FDBC36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C5A40-14EB-4EBB-979D-5FB8CCC2707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7C23A-21A9-4994-8C73-CBED8203C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9EBB9-165B-41E2-9412-7774093763C9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663E6-4EE0-4DD2-B1FE-98A551D061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17C70-2E95-491A-B961-9E3C3EF9B61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8CCB6-0331-4A00-8BD2-831F36F81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F40C5-A1E3-4F47-9808-3DAEC0504EA8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6A459-EA72-449B-9AED-9E3DDEA4F8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4BA1C-56A0-4DD6-93DB-A6CA2A38616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CE04-8492-4979-A595-F60745133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C20EB-4C44-4D1F-9628-60E448DFBC7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5D142-1F08-401D-82BD-50099BBF6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6D9F2-5AEE-4C77-8FFB-C998F55585F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90609-085D-4155-9C5D-82B5547311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03CC4E-3B03-4916-8F7E-6BA40C8FD5D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41C20E-F5D1-468F-B4FA-1633498A4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19" r:id="rId2"/>
    <p:sldLayoutId id="2147483718" r:id="rId3"/>
    <p:sldLayoutId id="2147483717" r:id="rId4"/>
    <p:sldLayoutId id="2147483732" r:id="rId5"/>
    <p:sldLayoutId id="2147483733" r:id="rId6"/>
    <p:sldLayoutId id="2147483716" r:id="rId7"/>
    <p:sldLayoutId id="2147483715" r:id="rId8"/>
    <p:sldLayoutId id="2147483714" r:id="rId9"/>
    <p:sldLayoutId id="2147483713" r:id="rId10"/>
    <p:sldLayoutId id="214748371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B932DF-3649-4BE6-8479-F568539D227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AADE4D-6DA1-422C-A020-C77F00416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9" r:id="rId2"/>
    <p:sldLayoutId id="2147483728" r:id="rId3"/>
    <p:sldLayoutId id="2147483727" r:id="rId4"/>
    <p:sldLayoutId id="2147483726" r:id="rId5"/>
    <p:sldLayoutId id="2147483725" r:id="rId6"/>
    <p:sldLayoutId id="2147483724" r:id="rId7"/>
    <p:sldLayoutId id="2147483723" r:id="rId8"/>
    <p:sldLayoutId id="2147483722" r:id="rId9"/>
    <p:sldLayoutId id="2147483721" r:id="rId10"/>
    <p:sldLayoutId id="214748372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Plantago_lanceolata_08_ies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rimary_and_secondary_cotton_roots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Monocot_vs_dicot_crop_Pengo.jpg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Monocot_vs_dicot_crop_Pengo.jpg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imary_and_secondary_cotton_roots.jpg" TargetMode="External"/><Relationship Id="rId2" Type="http://schemas.openxmlformats.org/officeDocument/2006/relationships/hyperlink" Target="http://cs.wikipedia.org/wiki/Soubor:Plantago_lanceolata_08_ie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0/01/Monocot_vs_dicot_crop_Peng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 VY_52_INOVACE_34_1_SROVNÁNÍ JEDNODĚLOŽNÝCH A DVOUDĚLOŽNÝCH ROSTLIN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Zopakování pojmu krytosemenná rostlina, vysvětlení pojmů jednoděložná  a dvouděložná rostlina, popisování rozdílů mezi jednoděložnými a dvouděložnými rostlinami. Uvádění příkladů těchto rostlin. Zápis do sešitu. Určování  rostlin podle atlasu.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16.5.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3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r>
              <a:rPr lang="cs-CZ" smtClean="0"/>
              <a:t>SROVNÁNÍ JEDNODĚLOŽNÝCH A DVOUDĚLOŽNÝCH ROSTLIN</a:t>
            </a:r>
          </a:p>
        </p:txBody>
      </p:sp>
      <p:sp>
        <p:nvSpPr>
          <p:cNvPr id="26626" name="Podnadpis 4"/>
          <p:cNvSpPr>
            <a:spLocks noGrp="1"/>
          </p:cNvSpPr>
          <p:nvPr>
            <p:ph type="subTitle" idx="1"/>
          </p:nvPr>
        </p:nvSpPr>
        <p:spPr>
          <a:xfrm>
            <a:off x="457200" y="3900488"/>
            <a:ext cx="4953000" cy="1752600"/>
          </a:xfrm>
        </p:spPr>
        <p:txBody>
          <a:bodyPr/>
          <a:lstStyle/>
          <a:p>
            <a:pPr marL="63500"/>
            <a:r>
              <a:rPr lang="cs-CZ" smtClean="0"/>
              <a:t>SEMENNÉ ROSTLINY - BOTANIKA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KRYTOSEMENNÉ 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smtClean="0"/>
          </a:p>
          <a:p>
            <a:pPr algn="ctr"/>
            <a:endParaRPr lang="cs-CZ" smtClean="0"/>
          </a:p>
          <a:p>
            <a:pPr algn="ctr"/>
            <a:r>
              <a:rPr lang="cs-CZ" smtClean="0"/>
              <a:t>SEMENA UKRYTA V PLODECH</a:t>
            </a:r>
          </a:p>
          <a:p>
            <a:pPr algn="ctr"/>
            <a:endParaRPr lang="cs-CZ" smtClean="0"/>
          </a:p>
          <a:p>
            <a:pPr algn="ctr">
              <a:buFont typeface="Georgia" pitchFamily="18" charset="0"/>
              <a:buNone/>
            </a:pPr>
            <a:endParaRPr lang="cs-CZ" smtClean="0"/>
          </a:p>
          <a:p>
            <a:pPr algn="ctr"/>
            <a:r>
              <a:rPr lang="cs-CZ" smtClean="0"/>
              <a:t>NEJMLADŠÍ A NEJPOČETNĚJŠÍ SKUPINOU ROSTLIN</a:t>
            </a:r>
          </a:p>
          <a:p>
            <a:pPr algn="ctr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975"/>
          </a:xfrm>
        </p:spPr>
        <p:txBody>
          <a:bodyPr/>
          <a:lstStyle/>
          <a:p>
            <a:r>
              <a:rPr lang="cs-CZ" smtClean="0"/>
              <a:t>POROVNÁNÍ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81000" y="2244725"/>
            <a:ext cx="4041775" cy="457200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/>
              <a:t>NAHOSEMENNÉ ROSTLINY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21225" y="2244725"/>
            <a:ext cx="4041775" cy="457200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/>
              <a:t>KRYTOSEMENNÉ ROSTLINY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275"/>
            <a:ext cx="4041775" cy="1657350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SEMENA LEŽÍ VOLNĚ NA ŠIŠTICI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8050" y="2708275"/>
            <a:ext cx="4041775" cy="1584325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SEMENA JSOU UKRYTA V PLODECH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Georgia" pitchFamily="18" charset="0"/>
              <a:buNone/>
            </a:pPr>
            <a:endParaRPr lang="cs-CZ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4868863"/>
            <a:ext cx="4032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NEVYTVÁŘÍ PRAVÉ KVĚTY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787900" y="4941888"/>
            <a:ext cx="4032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VYTVÁŘÍ PRAVÉ KVĚTY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  <p:bldP spid="6" grpId="0" build="p" animBg="1"/>
      <p:bldP spid="5" grpId="0" build="p"/>
      <p:bldP spid="7" grpId="0" build="p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5160963"/>
          </a:xfrm>
        </p:spPr>
        <p:txBody>
          <a:bodyPr/>
          <a:lstStyle/>
          <a:p>
            <a:pPr algn="ctr"/>
            <a:r>
              <a:rPr lang="cs-CZ" smtClean="0"/>
              <a:t>NA CELÉ ZEMI EXISTUJE ASI 250 000 DRUHŮ KRYTOSEMENNÝCH ROSTLIN,  KTERÉ BOTANICI ROZDĚLILI NA: </a:t>
            </a:r>
          </a:p>
          <a:p>
            <a:pPr algn="ctr"/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3284984"/>
          <a:ext cx="7704856" cy="219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1D802D-2A92-4001-86FA-2607E3DEDC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21D802D-2A92-4001-86FA-2607E3DEDC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21D802D-2A92-4001-86FA-2607E3DEDC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9D0591-F480-4D63-9092-7994FF64F8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99D0591-F480-4D63-9092-7994FF64F8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99D0591-F480-4D63-9092-7994FF64F8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ORGÁNY, KTERÝMI SE JEDNODĚLOŽNÉ  ROSTLINY LIŠÍ OD DVOUDĚLOŽNÝCH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D43D94-472A-44C3-8ADD-2373B2942F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32D43D94-472A-44C3-8ADD-2373B2942F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32D43D94-472A-44C3-8ADD-2373B2942F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0AE3AD-D572-47E4-984B-68F3CE09FD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460AE3AD-D572-47E4-984B-68F3CE09FD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460AE3AD-D572-47E4-984B-68F3CE09FD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98A637-51E6-41AA-BDBD-313CFAD045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9798A637-51E6-41AA-BDBD-313CFAD045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9798A637-51E6-41AA-BDBD-313CFAD045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E22AA4-FC3D-4D66-BD09-AE4ECA2B9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76E22AA4-FC3D-4D66-BD09-AE4ECA2B9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76E22AA4-FC3D-4D66-BD09-AE4ECA2B9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00D58B-F73B-4D1C-91C9-E867215379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1B00D58B-F73B-4D1C-91C9-E867215379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1B00D58B-F73B-4D1C-91C9-E867215379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KOŘEN JEDNODĚLOŽNÉ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4525962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z="4000" smtClean="0"/>
          </a:p>
          <a:p>
            <a:pPr algn="ctr">
              <a:buFont typeface="Georgia" pitchFamily="18" charset="0"/>
              <a:buNone/>
            </a:pPr>
            <a:r>
              <a:rPr lang="cs-CZ" sz="4000" smtClean="0"/>
              <a:t>SVAZČITÝ</a:t>
            </a:r>
          </a:p>
        </p:txBody>
      </p:sp>
      <p:sp>
        <p:nvSpPr>
          <p:cNvPr id="31747" name="TextovéPole 5"/>
          <p:cNvSpPr txBox="1">
            <a:spLocks noChangeArrowheads="1"/>
          </p:cNvSpPr>
          <p:nvPr/>
        </p:nvSpPr>
        <p:spPr bwMode="auto">
          <a:xfrm>
            <a:off x="3059113" y="5949950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OBR.1</a:t>
            </a:r>
          </a:p>
        </p:txBody>
      </p:sp>
      <p:pic>
        <p:nvPicPr>
          <p:cNvPr id="31748" name="Zástupný symbol pro obsah 7" descr="http://upload.wikimedia.org/wikipedia/commons/thumb/2/2b/Plantago_lanceolata_08_ies.jpg/220px-Plantago_lanceolata_08_ies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79500" y="3287713"/>
            <a:ext cx="2794000" cy="24511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KOŘEN DVOUDĚLOŽNÉ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4525962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4000" smtClean="0"/>
              <a:t>HLAVNÍ + POSTRANNÍ</a:t>
            </a:r>
          </a:p>
        </p:txBody>
      </p:sp>
      <p:sp>
        <p:nvSpPr>
          <p:cNvPr id="32771" name="TextovéPole 5"/>
          <p:cNvSpPr txBox="1">
            <a:spLocks noChangeArrowheads="1"/>
          </p:cNvSpPr>
          <p:nvPr/>
        </p:nvSpPr>
        <p:spPr bwMode="auto">
          <a:xfrm>
            <a:off x="3059113" y="5949950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OBR.2</a:t>
            </a:r>
          </a:p>
        </p:txBody>
      </p:sp>
      <p:pic>
        <p:nvPicPr>
          <p:cNvPr id="32772" name="Zástupný symbol pro obsah 7" descr="http://upload.wikimedia.org/wikipedia/commons/thumb/a/ab/Primary_and_secondary_cotton_roots.jpg/220px-Primary_and_secondary_cotton_roots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900113" y="2636838"/>
            <a:ext cx="3240087" cy="28082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STONEK JEDNODĚLOŽNÉ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84333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3200" smtClean="0"/>
              <a:t>CÉVNÍ SVAZKY  VE STONKU NEUSPOŘÁDANÉ</a:t>
            </a:r>
          </a:p>
        </p:txBody>
      </p:sp>
      <p:sp>
        <p:nvSpPr>
          <p:cNvPr id="33795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2249488"/>
            <a:ext cx="4038600" cy="3627437"/>
          </a:xfrm>
        </p:spPr>
        <p:txBody>
          <a:bodyPr/>
          <a:lstStyle/>
          <a:p>
            <a:pPr>
              <a:buFont typeface="Georgia" pitchFamily="18" charset="0"/>
              <a:buNone/>
            </a:pPr>
            <a:endParaRPr lang="cs-CZ" smtClean="0"/>
          </a:p>
        </p:txBody>
      </p:sp>
      <p:sp>
        <p:nvSpPr>
          <p:cNvPr id="9" name="Vývojový diagram: spojka 8"/>
          <p:cNvSpPr/>
          <p:nvPr/>
        </p:nvSpPr>
        <p:spPr>
          <a:xfrm>
            <a:off x="1619250" y="3068638"/>
            <a:ext cx="2016125" cy="194468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771775" y="3284538"/>
            <a:ext cx="287338" cy="288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411413" y="4076700"/>
            <a:ext cx="288925" cy="288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2411413" y="4508500"/>
            <a:ext cx="288925" cy="288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2916238" y="4221163"/>
            <a:ext cx="287337" cy="28733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555875" y="3716338"/>
            <a:ext cx="287338" cy="288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3132138" y="3789363"/>
            <a:ext cx="257175" cy="25717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908175" y="3716338"/>
            <a:ext cx="287338" cy="288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908175" y="4149725"/>
            <a:ext cx="287338" cy="28733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195513" y="3357563"/>
            <a:ext cx="288925" cy="28733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STONEK DVOUDĚLOŽNÉ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84333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3200" smtClean="0"/>
              <a:t>CÉVNÍ SVAZKY  JSOU USPOŘÁDANÉ V KRUHU</a:t>
            </a:r>
          </a:p>
        </p:txBody>
      </p:sp>
      <p:sp>
        <p:nvSpPr>
          <p:cNvPr id="34819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2249488"/>
            <a:ext cx="4038600" cy="3627437"/>
          </a:xfrm>
        </p:spPr>
        <p:txBody>
          <a:bodyPr/>
          <a:lstStyle/>
          <a:p>
            <a:pPr>
              <a:buFont typeface="Georgia" pitchFamily="18" charset="0"/>
              <a:buNone/>
            </a:pPr>
            <a:endParaRPr lang="cs-CZ" smtClean="0"/>
          </a:p>
        </p:txBody>
      </p:sp>
      <p:sp>
        <p:nvSpPr>
          <p:cNvPr id="9" name="Vývojový diagram: spojka 8"/>
          <p:cNvSpPr/>
          <p:nvPr/>
        </p:nvSpPr>
        <p:spPr>
          <a:xfrm>
            <a:off x="1619250" y="3068638"/>
            <a:ext cx="2016125" cy="194468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2700338" y="3284538"/>
            <a:ext cx="287337" cy="288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2627313" y="4437063"/>
            <a:ext cx="288925" cy="28733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059113" y="4149725"/>
            <a:ext cx="288925" cy="28733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3059113" y="3644900"/>
            <a:ext cx="258762" cy="25876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908175" y="3789363"/>
            <a:ext cx="287338" cy="28733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2051050" y="4292600"/>
            <a:ext cx="288925" cy="288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195513" y="3357563"/>
            <a:ext cx="288925" cy="28733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LIST JEDNODĚLOŽNÉ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84333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3200" smtClean="0"/>
              <a:t>ŽILNATINA JE SOUBĚŽNÁ</a:t>
            </a:r>
          </a:p>
        </p:txBody>
      </p:sp>
      <p:sp>
        <p:nvSpPr>
          <p:cNvPr id="35843" name="TextovéPole 19"/>
          <p:cNvSpPr txBox="1">
            <a:spLocks noChangeArrowheads="1"/>
          </p:cNvSpPr>
          <p:nvPr/>
        </p:nvSpPr>
        <p:spPr bwMode="auto">
          <a:xfrm>
            <a:off x="4211638" y="5805488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OBR.3</a:t>
            </a:r>
          </a:p>
        </p:txBody>
      </p:sp>
      <p:pic>
        <p:nvPicPr>
          <p:cNvPr id="35844" name="Zástupný symbol pro obsah 6" descr="P1080156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2347913"/>
            <a:ext cx="3028950" cy="4038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LIST DVOUDĚLOŽNÉ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84333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3200" smtClean="0"/>
              <a:t>ŽILNATINA JE ZPEŘENÁ</a:t>
            </a:r>
          </a:p>
        </p:txBody>
      </p:sp>
      <p:sp>
        <p:nvSpPr>
          <p:cNvPr id="36867" name="TextovéPole 19"/>
          <p:cNvSpPr txBox="1">
            <a:spLocks noChangeArrowheads="1"/>
          </p:cNvSpPr>
          <p:nvPr/>
        </p:nvSpPr>
        <p:spPr bwMode="auto">
          <a:xfrm>
            <a:off x="4211638" y="6021388"/>
            <a:ext cx="1152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OBR.4</a:t>
            </a:r>
          </a:p>
        </p:txBody>
      </p:sp>
      <p:pic>
        <p:nvPicPr>
          <p:cNvPr id="36868" name="Zástupný symbol pro obsah 7" descr="P1080171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2276475"/>
            <a:ext cx="3028950" cy="4038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KVĚT JEDNODĚLOŽNÉ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84333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2800" smtClean="0"/>
              <a:t>TROJČETNÉ KVĚTY</a:t>
            </a:r>
          </a:p>
          <a:p>
            <a:pPr algn="ctr">
              <a:buFont typeface="Georgia" pitchFamily="18" charset="0"/>
              <a:buNone/>
            </a:pPr>
            <a:endParaRPr lang="cs-CZ" sz="3200" smtClean="0"/>
          </a:p>
          <a:p>
            <a:pPr algn="ctr">
              <a:buFont typeface="Georgia" pitchFamily="18" charset="0"/>
              <a:buNone/>
            </a:pPr>
            <a:r>
              <a:rPr lang="cs-CZ" sz="3200" smtClean="0"/>
              <a:t>OKVĚTÍ</a:t>
            </a:r>
          </a:p>
          <a:p>
            <a:pPr algn="ctr">
              <a:buFont typeface="Georgia" pitchFamily="18" charset="0"/>
              <a:buNone/>
            </a:pPr>
            <a:r>
              <a:rPr lang="cs-CZ" sz="1800" smtClean="0"/>
              <a:t>(NEROZLIŠENÉ KVĚTNÍ OBALY)</a:t>
            </a:r>
          </a:p>
        </p:txBody>
      </p:sp>
      <p:sp>
        <p:nvSpPr>
          <p:cNvPr id="37891" name="TextovéPole 19"/>
          <p:cNvSpPr txBox="1">
            <a:spLocks noChangeArrowheads="1"/>
          </p:cNvSpPr>
          <p:nvPr/>
        </p:nvSpPr>
        <p:spPr bwMode="auto">
          <a:xfrm>
            <a:off x="4211638" y="6165850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OBR.5</a:t>
            </a:r>
          </a:p>
        </p:txBody>
      </p:sp>
      <p:pic>
        <p:nvPicPr>
          <p:cNvPr id="37892" name="Zástupný symbol pro obsah 9" descr="P1080233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62025" y="2493963"/>
            <a:ext cx="3028950" cy="4038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KVĚT DVOUDĚLOŽNÉ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267075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2800" smtClean="0"/>
              <a:t>PĚTIČETNÉ KVĚTY</a:t>
            </a:r>
            <a:endParaRPr lang="cs-CZ" sz="3200" smtClean="0"/>
          </a:p>
          <a:p>
            <a:pPr algn="ctr">
              <a:buFont typeface="Georgia" pitchFamily="18" charset="0"/>
              <a:buNone/>
            </a:pPr>
            <a:endParaRPr lang="cs-CZ" sz="2800" smtClean="0"/>
          </a:p>
          <a:p>
            <a:pPr algn="ctr">
              <a:buFont typeface="Georgia" pitchFamily="18" charset="0"/>
              <a:buNone/>
            </a:pPr>
            <a:r>
              <a:rPr lang="cs-CZ" sz="2800" smtClean="0"/>
              <a:t>KALICH + KORUNA</a:t>
            </a:r>
          </a:p>
          <a:p>
            <a:pPr algn="ctr">
              <a:buFont typeface="Georgia" pitchFamily="18" charset="0"/>
              <a:buNone/>
            </a:pPr>
            <a:r>
              <a:rPr lang="cs-CZ" smtClean="0"/>
              <a:t>(ROZLIŠENÉ KVĚTNÍ OBALY)</a:t>
            </a:r>
          </a:p>
        </p:txBody>
      </p:sp>
      <p:sp>
        <p:nvSpPr>
          <p:cNvPr id="38915" name="TextovéPole 19"/>
          <p:cNvSpPr txBox="1">
            <a:spLocks noChangeArrowheads="1"/>
          </p:cNvSpPr>
          <p:nvPr/>
        </p:nvSpPr>
        <p:spPr bwMode="auto">
          <a:xfrm>
            <a:off x="4284663" y="6021388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OBR.6</a:t>
            </a:r>
          </a:p>
        </p:txBody>
      </p:sp>
      <p:pic>
        <p:nvPicPr>
          <p:cNvPr id="38916" name="Zástupný symbol pro obsah 6" descr="P1080163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2276475"/>
            <a:ext cx="3028950" cy="4038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SEMENO JEDNODĚLOŽNÉ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124200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2800" smtClean="0"/>
              <a:t>SEMENO MÁ JEDNU DĚLOHU</a:t>
            </a:r>
            <a:endParaRPr lang="cs-CZ" sz="3200" smtClean="0"/>
          </a:p>
        </p:txBody>
      </p:sp>
      <p:sp>
        <p:nvSpPr>
          <p:cNvPr id="39939" name="TextovéPole 19"/>
          <p:cNvSpPr txBox="1">
            <a:spLocks noChangeArrowheads="1"/>
          </p:cNvSpPr>
          <p:nvPr/>
        </p:nvSpPr>
        <p:spPr bwMode="auto">
          <a:xfrm>
            <a:off x="2843213" y="5661025"/>
            <a:ext cx="1008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OBR.7</a:t>
            </a:r>
          </a:p>
        </p:txBody>
      </p:sp>
      <p:pic>
        <p:nvPicPr>
          <p:cNvPr id="39940" name="Zástupný symbol pro obsah 7" descr="http://upload.wikimedia.org/wikipedia/commons/thumb/0/01/Monocot_vs_dicot_crop_Pengo.jpg/220px-Monocot_vs_dicot_crop_Pengo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/>
          <a:srcRect r="52827"/>
          <a:stretch>
            <a:fillRect/>
          </a:stretch>
        </p:blipFill>
        <p:spPr>
          <a:xfrm>
            <a:off x="1433513" y="2249488"/>
            <a:ext cx="1625600" cy="341153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SEMENO DVOUDĚLOŽNÉ ROSTLINY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49488"/>
            <a:ext cx="4038600" cy="3124200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Georgia" pitchFamily="18" charset="0"/>
              <a:buNone/>
            </a:pPr>
            <a:r>
              <a:rPr lang="cs-CZ" sz="2800" smtClean="0"/>
              <a:t>SEMENO MÁ DVĚ DĚLOHY</a:t>
            </a:r>
            <a:endParaRPr lang="cs-CZ" sz="3200" smtClean="0"/>
          </a:p>
        </p:txBody>
      </p:sp>
      <p:sp>
        <p:nvSpPr>
          <p:cNvPr id="40963" name="TextovéPole 19"/>
          <p:cNvSpPr txBox="1">
            <a:spLocks noChangeArrowheads="1"/>
          </p:cNvSpPr>
          <p:nvPr/>
        </p:nvSpPr>
        <p:spPr bwMode="auto">
          <a:xfrm>
            <a:off x="2843213" y="5661025"/>
            <a:ext cx="1008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OBR.7</a:t>
            </a:r>
          </a:p>
        </p:txBody>
      </p:sp>
      <p:pic>
        <p:nvPicPr>
          <p:cNvPr id="40964" name="Zástupný symbol pro obsah 7" descr="http://upload.wikimedia.org/wikipedia/commons/thumb/0/01/Monocot_vs_dicot_crop_Pengo.jpg/220px-Monocot_vs_dicot_crop_Pengo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/>
          <a:srcRect l="46385"/>
          <a:stretch>
            <a:fillRect/>
          </a:stretch>
        </p:blipFill>
        <p:spPr>
          <a:xfrm>
            <a:off x="1116013" y="2205038"/>
            <a:ext cx="1847850" cy="341153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SROVNÁNÍ</a:t>
            </a:r>
          </a:p>
        </p:txBody>
      </p:sp>
      <p:sp>
        <p:nvSpPr>
          <p:cNvPr id="4198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cs-CZ" smtClean="0">
              <a:ea typeface="Calibri" pitchFamily="34" charset="0"/>
              <a:cs typeface="Times New Roman" pitchFamily="18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55650" y="2276475"/>
          <a:ext cx="7200900" cy="4176713"/>
        </p:xfrm>
        <a:graphic>
          <a:graphicData uri="http://schemas.openxmlformats.org/drawingml/2006/table">
            <a:tbl>
              <a:tblPr/>
              <a:tblGrid>
                <a:gridCol w="1437836"/>
                <a:gridCol w="2704759"/>
                <a:gridCol w="3058204"/>
              </a:tblGrid>
              <a:tr h="417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JEDNODĚLOŽNÁ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DVOUDĚLOŽNÁ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SEMENO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1 děloha v semeni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2 dělohy v semeni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2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KOŘEN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áhradní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(svazčitý)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ozdělen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na hlavní a postranní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2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STONEK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évní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svazky </a:t>
                      </a:r>
                      <a:endParaRPr lang="cs-CZ" sz="18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neuspořádané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évní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svazky </a:t>
                      </a:r>
                      <a:endParaRPr lang="cs-CZ" sz="18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uspořádané do kruhu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2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LIST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ilnatina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souběžná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ilnatina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zpeřená (bohatě rozvětvena)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2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KVĚT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rojčetný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, okvětí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ětičetný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, rozlišen na kalich a korunu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PRO LEPŠÍ PŘEHLEDNOST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smtClean="0"/>
          </a:p>
          <a:p>
            <a:pPr algn="ctr"/>
            <a:r>
              <a:rPr lang="cs-CZ" smtClean="0"/>
              <a:t>PRO LEPŠÍ PŘEHLEDNOST SE PŘÍBUZNÉ DRUHY ZAŘAZUJÍ PODLE SPOLEČNÝCH ZNAKŮ A VLASTNOSTÍ DO MENŠÍCH SKUPIN</a:t>
            </a:r>
          </a:p>
          <a:p>
            <a:pPr algn="ctr">
              <a:buFont typeface="Georgia" pitchFamily="18" charset="0"/>
              <a:buNone/>
            </a:pPr>
            <a:r>
              <a:rPr lang="cs-CZ" b="1" smtClean="0"/>
              <a:t>Jak myslíš, že se skupiny označují? </a:t>
            </a:r>
          </a:p>
          <a:p>
            <a:pPr algn="ctr">
              <a:buFont typeface="Georgia" pitchFamily="18" charset="0"/>
              <a:buNone/>
            </a:pPr>
            <a:endParaRPr lang="cs-CZ" smtClean="0"/>
          </a:p>
          <a:p>
            <a:pPr algn="ctr"/>
            <a:r>
              <a:rPr lang="cs-CZ" smtClean="0"/>
              <a:t>ČELEDI</a:t>
            </a:r>
          </a:p>
          <a:p>
            <a:pPr algn="ctr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STEJNĚ JAKO U ŽIVOČICHŮ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STEJNĚ JAKO U ŽIVOČICHŮ MÁ KAŽDÁ ROSTLINA JMÉNO SLOŽENO ZE DVOU ČÁSTÍ..</a:t>
            </a:r>
          </a:p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/>
              <a:t>VZPOMENEŠ SI, JAK SE ŘÍKÁ PODSTATNÉMU  A PŘÍDAVNÉMU JMÉNU?</a:t>
            </a:r>
          </a:p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ROD A DRUH</a:t>
            </a:r>
          </a:p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/>
              <a:t>VZPOMĚNEŠ SI, JAK SE JMENUJE ZAKLADATEL SYSTÉMU ORGANISMŮ?</a:t>
            </a:r>
          </a:p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algn="ctr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CARL VON LINNÉ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JEDNODĚLOŽNÝCH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mtClean="0"/>
              <a:t>OCÚN JESENNÍ</a:t>
            </a:r>
          </a:p>
          <a:p>
            <a:pPr algn="ctr"/>
            <a:r>
              <a:rPr lang="cs-CZ" smtClean="0"/>
              <a:t>LILIE ZLATOHLAVÁ</a:t>
            </a:r>
          </a:p>
          <a:p>
            <a:pPr algn="ctr"/>
            <a:r>
              <a:rPr lang="cs-CZ" smtClean="0"/>
              <a:t>KOSATEC ŽLUTÝ</a:t>
            </a:r>
          </a:p>
          <a:p>
            <a:pPr algn="ctr"/>
            <a:r>
              <a:rPr lang="cs-CZ" smtClean="0"/>
              <a:t>KONVALINKA VONNÁ</a:t>
            </a:r>
          </a:p>
          <a:p>
            <a:pPr algn="ctr"/>
            <a:r>
              <a:rPr lang="cs-CZ" smtClean="0"/>
              <a:t>TULIPÁN ZAHRADNÍ</a:t>
            </a:r>
          </a:p>
          <a:p>
            <a:pPr algn="ctr"/>
            <a:r>
              <a:rPr lang="cs-CZ" smtClean="0"/>
              <a:t>BOJÍNEK LUČNÍ</a:t>
            </a:r>
          </a:p>
          <a:p>
            <a:pPr algn="ctr"/>
            <a:r>
              <a:rPr lang="cs-CZ" smtClean="0"/>
              <a:t>PŠENICE SETÁ</a:t>
            </a:r>
          </a:p>
          <a:p>
            <a:pPr algn="ctr"/>
            <a:r>
              <a:rPr lang="cs-CZ" smtClean="0"/>
              <a:t>VRANÍ OKO ČTYŘLISTÉ</a:t>
            </a:r>
          </a:p>
          <a:p>
            <a:pPr algn="ctr"/>
            <a:r>
              <a:rPr lang="cs-CZ" smtClean="0"/>
              <a:t>OSTŘICE OSTRÁ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DVOUDĚLOŽNÝCH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mtClean="0"/>
              <a:t>PRYSKYŘNÍK PRUDKÝ</a:t>
            </a:r>
          </a:p>
          <a:p>
            <a:pPr algn="ctr"/>
            <a:r>
              <a:rPr lang="cs-CZ" smtClean="0"/>
              <a:t>JETEL PLAZIVÝ</a:t>
            </a:r>
          </a:p>
          <a:p>
            <a:pPr algn="ctr"/>
            <a:r>
              <a:rPr lang="cs-CZ" smtClean="0"/>
              <a:t>JITROCEL VĚTŠÍ</a:t>
            </a:r>
          </a:p>
          <a:p>
            <a:pPr algn="ctr"/>
            <a:r>
              <a:rPr lang="cs-CZ" smtClean="0"/>
              <a:t>PAMPELIŠKA OBECNÁ</a:t>
            </a:r>
          </a:p>
          <a:p>
            <a:pPr algn="ctr"/>
            <a:r>
              <a:rPr lang="cs-CZ" smtClean="0"/>
              <a:t>KOPŘIVA DVOUDOMÁ</a:t>
            </a:r>
          </a:p>
          <a:p>
            <a:pPr algn="ctr"/>
            <a:r>
              <a:rPr lang="cs-CZ" smtClean="0"/>
              <a:t>HVOZDÍK KARTOUZEK</a:t>
            </a:r>
          </a:p>
          <a:p>
            <a:pPr algn="ctr"/>
            <a:r>
              <a:rPr lang="cs-CZ" smtClean="0"/>
              <a:t>VLAŠTOVIČNÍK VĚTŠÍ</a:t>
            </a:r>
          </a:p>
          <a:p>
            <a:pPr algn="ctr"/>
            <a:r>
              <a:rPr lang="cs-CZ" smtClean="0"/>
              <a:t>KOKOŠKA PASTUŠÍ TOBOLKA</a:t>
            </a:r>
          </a:p>
          <a:p>
            <a:pPr algn="ctr"/>
            <a:r>
              <a:rPr lang="cs-CZ" smtClean="0"/>
              <a:t>STULÍK ŽLUTÝ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>
              <a:buFont typeface="Georgia" pitchFamily="18" charset="0"/>
              <a:buNone/>
            </a:pPr>
            <a:r>
              <a:rPr lang="cs-CZ" sz="1800" smtClean="0"/>
              <a:t>ZÁPIS DO SEŠITU:</a:t>
            </a:r>
          </a:p>
          <a:p>
            <a:pPr>
              <a:buFont typeface="Georgia" pitchFamily="18" charset="0"/>
              <a:buNone/>
            </a:pPr>
            <a:r>
              <a:rPr lang="cs-CZ" b="1" smtClean="0"/>
              <a:t>2. KRYTOSEMENNÉ ROSTLINY</a:t>
            </a:r>
            <a:endParaRPr lang="cs-CZ" smtClean="0"/>
          </a:p>
          <a:p>
            <a:r>
              <a:rPr lang="cs-CZ" smtClean="0"/>
              <a:t>semena jsou ukryta v plodech</a:t>
            </a:r>
          </a:p>
          <a:p>
            <a:r>
              <a:rPr lang="cs-CZ" smtClean="0"/>
              <a:t>dělí se na rostliny jednoděložné a dvouděložné: </a:t>
            </a:r>
          </a:p>
          <a:p>
            <a:pPr>
              <a:buFont typeface="Georgia" pitchFamily="18" charset="0"/>
              <a:buNone/>
            </a:pPr>
            <a:endParaRPr lang="cs-CZ" smtClean="0"/>
          </a:p>
          <a:p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2988" y="2625725"/>
          <a:ext cx="6284912" cy="3557588"/>
        </p:xfrm>
        <a:graphic>
          <a:graphicData uri="http://schemas.openxmlformats.org/drawingml/2006/table">
            <a:tbl>
              <a:tblPr/>
              <a:tblGrid>
                <a:gridCol w="1254767"/>
                <a:gridCol w="2360382"/>
                <a:gridCol w="2668825"/>
              </a:tblGrid>
              <a:tr h="365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JEDNODĚLOŽNÁ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DVOUDĚLOŽNÁ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SEMENO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1 děloha v semeni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2 dělohy v semeni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KOŘEN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áhradní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(svazčitý)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ozdělen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na hlavní a postranní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STONEK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évní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svazky neuspořádané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évní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svazky </a:t>
                      </a:r>
                      <a:endParaRPr lang="cs-CZ" sz="18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uspořádané do kruhu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LIST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ilnatina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souběžná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ilnatina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zpeřená (bohatě rozvětvena)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53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KVĚT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rojčetný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, okvětí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ětičetný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, rozlišen na kalich a korunu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PRACUJ S ATLASEM A URČI PODLE VEGETATIVNÍCH ORGÁNŮ ROSTLINY, ZDA JE JEDNODĚLOŽNÁ NEBO DVOUDĚLOŽNÁ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2400" b="1" smtClean="0"/>
              <a:t>KOPŘIVA DVOUDOMÁ</a:t>
            </a:r>
          </a:p>
          <a:p>
            <a:pPr algn="ctr">
              <a:buFont typeface="Georgia" pitchFamily="18" charset="0"/>
              <a:buNone/>
            </a:pPr>
            <a:r>
              <a:rPr lang="cs-CZ" sz="2400" smtClean="0"/>
              <a:t>DVOUDĚLOŽNÁ</a:t>
            </a:r>
          </a:p>
          <a:p>
            <a:pPr algn="ctr"/>
            <a:r>
              <a:rPr lang="cs-CZ" sz="2400" b="1" smtClean="0"/>
              <a:t>BOJÍNEK LUČNÍ</a:t>
            </a:r>
          </a:p>
          <a:p>
            <a:pPr algn="ctr">
              <a:buFont typeface="Georgia" pitchFamily="18" charset="0"/>
              <a:buNone/>
            </a:pPr>
            <a:r>
              <a:rPr lang="cs-CZ" sz="2400" smtClean="0"/>
              <a:t>JEDNODĚLOŽNÁ</a:t>
            </a:r>
          </a:p>
          <a:p>
            <a:pPr algn="ctr">
              <a:buFont typeface="Georgia" pitchFamily="18" charset="0"/>
              <a:buNone/>
            </a:pPr>
            <a:r>
              <a:rPr lang="cs-CZ" sz="2400" b="1" smtClean="0"/>
              <a:t>LIPNICE LUČNÍ</a:t>
            </a:r>
          </a:p>
          <a:p>
            <a:pPr algn="ctr"/>
            <a:r>
              <a:rPr lang="cs-CZ" sz="2400" smtClean="0"/>
              <a:t>JEDNODĚLOŽNÁ</a:t>
            </a:r>
          </a:p>
          <a:p>
            <a:pPr algn="ctr">
              <a:buFont typeface="Georgia" pitchFamily="18" charset="0"/>
              <a:buNone/>
            </a:pPr>
            <a:r>
              <a:rPr lang="cs-CZ" sz="2400" b="1" smtClean="0"/>
              <a:t>KOPRETINA BÍLÁ</a:t>
            </a:r>
          </a:p>
          <a:p>
            <a:pPr algn="ctr"/>
            <a:r>
              <a:rPr lang="cs-CZ" sz="2400" smtClean="0"/>
              <a:t>DVOUDĚLOŽNÁ</a:t>
            </a:r>
          </a:p>
          <a:p>
            <a:pPr algn="ctr">
              <a:buFont typeface="Georgia" pitchFamily="18" charset="0"/>
              <a:buNone/>
            </a:pPr>
            <a:r>
              <a:rPr lang="cs-CZ" sz="2400" b="1" smtClean="0"/>
              <a:t>VLČÍ MÁK</a:t>
            </a:r>
          </a:p>
          <a:p>
            <a:pPr algn="ctr"/>
            <a:r>
              <a:rPr lang="cs-CZ" sz="2400" smtClean="0"/>
              <a:t>DVOUDĚLOŽNÁ</a:t>
            </a:r>
          </a:p>
          <a:p>
            <a:pPr>
              <a:buFont typeface="Georgia" pitchFamily="18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 </a:t>
            </a:r>
          </a:p>
        </p:txBody>
      </p:sp>
      <p:sp>
        <p:nvSpPr>
          <p:cNvPr id="491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Georgia" pitchFamily="18" charset="0"/>
              <a:buNone/>
            </a:pPr>
            <a:r>
              <a:rPr lang="cs-CZ" sz="1200" smtClean="0"/>
              <a:t>není-li uvedeno jinak</a:t>
            </a:r>
            <a:r>
              <a:rPr lang="cs-CZ" sz="1200" smtClean="0">
                <a:latin typeface="Arial" charset="0"/>
              </a:rPr>
              <a:t>, jde o </a:t>
            </a:r>
            <a:r>
              <a:rPr lang="cs-CZ" sz="1200" smtClean="0"/>
              <a:t>vlastní prác</a:t>
            </a:r>
            <a:r>
              <a:rPr lang="cs-CZ" sz="1200" smtClean="0">
                <a:latin typeface="Arial" charset="0"/>
              </a:rPr>
              <a:t>i</a:t>
            </a:r>
            <a:r>
              <a:rPr lang="cs-CZ" sz="1200" smtClean="0"/>
              <a:t> autora</a:t>
            </a:r>
          </a:p>
          <a:p>
            <a:pPr>
              <a:buFont typeface="Georgia" pitchFamily="18" charset="0"/>
              <a:buNone/>
            </a:pPr>
            <a:r>
              <a:rPr lang="cs-CZ" sz="1200" smtClean="0"/>
              <a:t>Čabradová,V. a kol.:Přírodopis učebnice pro 7. ročník, Fraus,2005</a:t>
            </a:r>
          </a:p>
          <a:p>
            <a:pPr>
              <a:buFont typeface="Georgia" pitchFamily="18" charset="0"/>
              <a:buNone/>
            </a:pPr>
            <a:r>
              <a:rPr lang="cs-CZ" sz="1200" smtClean="0"/>
              <a:t>/cit. 2012-04-22/. Dostupný pod licencí public domain na WWW:</a:t>
            </a:r>
          </a:p>
          <a:p>
            <a:pPr>
              <a:buFont typeface="Georgia" pitchFamily="18" charset="0"/>
              <a:buNone/>
            </a:pPr>
            <a:r>
              <a:rPr lang="cs-CZ" sz="1200" smtClean="0"/>
              <a:t>OBR. 1 - </a:t>
            </a:r>
            <a:r>
              <a:rPr lang="cs-CZ" sz="1200" smtClean="0">
                <a:hlinkClick r:id="rId2"/>
              </a:rPr>
              <a:t>http://cs.wikipedia.org/wiki/Soubor:Plantago_lanceolata_08_ies.jpg</a:t>
            </a:r>
            <a:endParaRPr lang="cs-CZ" sz="1200" smtClean="0"/>
          </a:p>
          <a:p>
            <a:pPr>
              <a:buFont typeface="Georgia" pitchFamily="18" charset="0"/>
              <a:buNone/>
            </a:pPr>
            <a:r>
              <a:rPr lang="cs-CZ" sz="1200" smtClean="0"/>
              <a:t>OBR.2-  </a:t>
            </a:r>
            <a:r>
              <a:rPr lang="cs-CZ" sz="1200" smtClean="0">
                <a:hlinkClick r:id="rId3"/>
              </a:rPr>
              <a:t>http://cs.wikipedia.org/wiki/Soubor:Primary_and_secondary_cotton_roots.jpg</a:t>
            </a:r>
            <a:endParaRPr lang="cs-CZ" sz="1200" smtClean="0"/>
          </a:p>
          <a:p>
            <a:pPr>
              <a:buFont typeface="Georgia" pitchFamily="18" charset="0"/>
              <a:buNone/>
            </a:pPr>
            <a:r>
              <a:rPr lang="cs-CZ" sz="1200" smtClean="0"/>
              <a:t>OBR.3 -6  – vlastní archiv Jana Střížková</a:t>
            </a:r>
          </a:p>
          <a:p>
            <a:pPr>
              <a:buFont typeface="Georgia" pitchFamily="18" charset="0"/>
              <a:buNone/>
            </a:pPr>
            <a:r>
              <a:rPr lang="cs-CZ" sz="1200" smtClean="0"/>
              <a:t>OBR.7- </a:t>
            </a:r>
            <a:r>
              <a:rPr lang="cs-CZ" sz="1200" smtClean="0">
                <a:hlinkClick r:id="rId4"/>
              </a:rPr>
              <a:t>http://upload.wikimedia.org/wikipedia/commons/0/01/Monocot_vs_dicot_crop_Pengo.jpg</a:t>
            </a:r>
            <a:endParaRPr lang="cs-CZ" sz="1200" smtClean="0"/>
          </a:p>
          <a:p>
            <a:pPr>
              <a:buFont typeface="Georgia" pitchFamily="18" charset="0"/>
              <a:buNone/>
            </a:pPr>
            <a:endParaRPr lang="cs-CZ" sz="1200" smtClean="0"/>
          </a:p>
          <a:p>
            <a:pPr>
              <a:buFont typeface="Georgia" pitchFamily="18" charset="0"/>
              <a:buNone/>
            </a:pPr>
            <a:endParaRPr lang="cs-CZ" sz="1200" smtClean="0"/>
          </a:p>
          <a:p>
            <a:pPr>
              <a:buFont typeface="Georgia" pitchFamily="18" charset="0"/>
              <a:buNone/>
            </a:pPr>
            <a:endParaRPr lang="cs-CZ" sz="1200" smtClean="0"/>
          </a:p>
          <a:p>
            <a:pPr>
              <a:buFont typeface="Georgia" pitchFamily="18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126</TotalTime>
  <Words>632</Words>
  <Application>Microsoft Office PowerPoint</Application>
  <PresentationFormat>On-screen Show (4:3)</PresentationFormat>
  <Paragraphs>218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24</vt:i4>
      </vt:variant>
    </vt:vector>
  </HeadingPairs>
  <TitlesOfParts>
    <vt:vector size="35" baseType="lpstr">
      <vt:lpstr>Georgia</vt:lpstr>
      <vt:lpstr>Arial</vt:lpstr>
      <vt:lpstr>Trebuchet MS</vt:lpstr>
      <vt:lpstr>Wingdings 2</vt:lpstr>
      <vt:lpstr>Calibri</vt:lpstr>
      <vt:lpstr>Times New Roman</vt:lpstr>
      <vt:lpstr>Urbanistický</vt:lpstr>
      <vt:lpstr>Motiv sady Office</vt:lpstr>
      <vt:lpstr>Urbanistický</vt:lpstr>
      <vt:lpstr>Urbanistický</vt:lpstr>
      <vt:lpstr>Urbanistický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SROVNÁNÍ JEDNODĚLOŽNÝCH A DVOUDĚLOŽNÝCH ROSTLIN</vt:lpstr>
      <vt:lpstr>KRYTOSEMENNÉ ROSTLINY</vt:lpstr>
      <vt:lpstr>POROVNÁNÍ</vt:lpstr>
      <vt:lpstr>Snímek 5</vt:lpstr>
      <vt:lpstr>ORGÁNY, KTERÝMI SE JEDNODĚLOŽNÉ  ROSTLINY LIŠÍ OD DVOUDĚLOŽNÝCH </vt:lpstr>
      <vt:lpstr>KOŘEN JEDNODĚLOŽNÉ ROSTLINY</vt:lpstr>
      <vt:lpstr>KOŘEN DVOUDĚLOŽNÉ ROSTLINY</vt:lpstr>
      <vt:lpstr>STONEK JEDNODĚLOŽNÉ ROSTLINY</vt:lpstr>
      <vt:lpstr>STONEK DVOUDĚLOŽNÉ ROSTLINY</vt:lpstr>
      <vt:lpstr>LIST JEDNODĚLOŽNÉ ROSTLINY</vt:lpstr>
      <vt:lpstr>LIST DVOUDĚLOŽNÉ ROSTLINY</vt:lpstr>
      <vt:lpstr>KVĚT JEDNODĚLOŽNÉ ROSTLINY</vt:lpstr>
      <vt:lpstr>KVĚT DVOUDĚLOŽNÉ ROSTLINY</vt:lpstr>
      <vt:lpstr>SEMENO JEDNODĚLOŽNÉ ROSTLINY</vt:lpstr>
      <vt:lpstr>SEMENO DVOUDĚLOŽNÉ ROSTLINY</vt:lpstr>
      <vt:lpstr>SROVNÁNÍ</vt:lpstr>
      <vt:lpstr>PRO LEPŠÍ PŘEHLEDNOST</vt:lpstr>
      <vt:lpstr>STEJNĚ JAKO U ŽIVOČICHŮ</vt:lpstr>
      <vt:lpstr>PŘÍKLADY JEDNODĚLOŽNÝCH ROSTLIN</vt:lpstr>
      <vt:lpstr>PŘÍKLADY DVOUDĚLOŽNÝCH ROSTLIN</vt:lpstr>
      <vt:lpstr>Snímek 22</vt:lpstr>
      <vt:lpstr>PRACUJ S ATLASEM A URČI PODLE VEGETATIVNÍCH ORGÁNŮ ROSTLINY, ZDA JE JEDNODĚLOŽNÁ NEBO DVOUDĚLOŽNÁ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21</cp:revision>
  <dcterms:modified xsi:type="dcterms:W3CDTF">2012-05-16T17:46:52Z</dcterms:modified>
</cp:coreProperties>
</file>