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82" r:id="rId3"/>
    <p:sldId id="256" r:id="rId4"/>
    <p:sldId id="257" r:id="rId5"/>
    <p:sldId id="258" r:id="rId6"/>
    <p:sldId id="259" r:id="rId7"/>
    <p:sldId id="260" r:id="rId8"/>
    <p:sldId id="261" r:id="rId9"/>
    <p:sldId id="274" r:id="rId10"/>
    <p:sldId id="275" r:id="rId11"/>
    <p:sldId id="276" r:id="rId12"/>
    <p:sldId id="273" r:id="rId13"/>
    <p:sldId id="277" r:id="rId14"/>
    <p:sldId id="278" r:id="rId15"/>
    <p:sldId id="262" r:id="rId16"/>
    <p:sldId id="271" r:id="rId17"/>
    <p:sldId id="269" r:id="rId18"/>
    <p:sldId id="265" r:id="rId19"/>
    <p:sldId id="266" r:id="rId20"/>
    <p:sldId id="268" r:id="rId21"/>
    <p:sldId id="279" r:id="rId22"/>
    <p:sldId id="267" r:id="rId2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58" d="100"/>
          <a:sy n="58" d="100"/>
        </p:scale>
        <p:origin x="-846"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36E84C4C-2314-49D6-98B5-3EBFDA3A61BD}" type="datetimeFigureOut">
              <a:rPr lang="cs-CZ"/>
              <a:pPr>
                <a:defRPr/>
              </a:pPr>
              <a:t>18.5.2012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DC32F7B-4C79-42AB-847A-279348015D5E}"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07F9A72-FCB5-47A8-9693-00B3510EF42C}" type="datetimeFigureOut">
              <a:rPr lang="cs-CZ"/>
              <a:pPr>
                <a:defRPr/>
              </a:pPr>
              <a:t>18.5.2012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6797D2D-50EE-4E82-8666-B53EC824D546}"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F2A0AA97-08BA-4464-AA67-2C83B35387BC}" type="datetimeFigureOut">
              <a:rPr lang="cs-CZ"/>
              <a:pPr>
                <a:defRPr/>
              </a:pPr>
              <a:t>18.5.2012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3C26660-8C1D-4A0D-AF6E-1F709ACC0B58}"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36AF3450-5290-4CD2-B479-E274196DFE3E}" type="datetimeFigureOut">
              <a:rPr lang="cs-CZ"/>
              <a:pPr>
                <a:defRPr/>
              </a:pPr>
              <a:t>18.5.2012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005DB19-B2A6-4CB2-B525-C6F23DB553B1}"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8A1F07A-9551-46AC-AA25-B49BD390E319}" type="datetimeFigureOut">
              <a:rPr lang="cs-CZ"/>
              <a:pPr>
                <a:defRPr/>
              </a:pPr>
              <a:t>18.5.2012</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648884F8-6AC2-4203-9C04-EE0E8CC9542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012454B2-3388-4A66-8D5E-D4AE0BB86B41}" type="datetimeFigureOut">
              <a:rPr lang="cs-CZ"/>
              <a:pPr>
                <a:defRPr/>
              </a:pPr>
              <a:t>18.5.2012</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06659C44-B7CF-4F22-B376-C623E7BA3C1D}"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6BEFF486-DA0C-40F5-AA58-A0F160E8FCD0}" type="datetimeFigureOut">
              <a:rPr lang="cs-CZ"/>
              <a:pPr>
                <a:defRPr/>
              </a:pPr>
              <a:t>18.5.2012</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7355E903-A404-48B1-B6C3-34306656B85B}"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8426CD0-C286-426D-BA7F-76D377A9CD40}" type="datetimeFigureOut">
              <a:rPr lang="cs-CZ"/>
              <a:pPr>
                <a:defRPr/>
              </a:pPr>
              <a:t>18.5.2012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BB6F572-E679-4D56-A304-E85251E56EFC}"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9A7EB92-CD36-4B2B-8113-186DBC41B55B}" type="datetimeFigureOut">
              <a:rPr lang="cs-CZ"/>
              <a:pPr>
                <a:defRPr/>
              </a:pPr>
              <a:t>18.5.2012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87415F83-F9AA-49A5-B6F9-9CFD341C27B8}"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AFD7F9C-A796-4389-8883-A8BB6C109804}" type="datetimeFigureOut">
              <a:rPr lang="cs-CZ"/>
              <a:pPr>
                <a:defRPr/>
              </a:pPr>
              <a:t>18.5.2012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90D5D81-4C8F-445B-8BDB-9DB41D79D980}"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A74DF8C-F497-4AFD-8F9F-63B884333F37}" type="datetimeFigureOut">
              <a:rPr lang="cs-CZ"/>
              <a:pPr>
                <a:defRPr/>
              </a:pPr>
              <a:t>18.5.2012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0DBC750-64A2-4C08-AE3A-BD4499F4D431}"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1DD0BAD1-4E3B-4192-852D-50D37DC02A84}" type="datetimeFigureOut">
              <a:rPr lang="cs-CZ"/>
              <a:pPr>
                <a:defRPr/>
              </a:pPr>
              <a:t>18.5.2012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67A63738-A14C-4D9B-9774-FBBA57DA6D08}" type="slidenum">
              <a:rPr lang="cs-CZ"/>
              <a:pPr>
                <a:defRPr/>
              </a:pPr>
              <a:t>‹#›</a:t>
            </a:fld>
            <a:endParaRPr lang="cs-CZ"/>
          </a:p>
        </p:txBody>
      </p:sp>
    </p:spTree>
  </p:cSld>
  <p:clrMap bg1="dk1" tx1="lt1" bg2="dk2" tx2="lt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gif"/></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cs.wikipedia.org/wiki/Soubor:Anton%C3%ADn_Va%C5%A1ek.jp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upload.wikimedia.org/wikipedia/commons/8/83/Pomn%C3%ADk_Mary%C4%8Dky_Magdonov%C3%A9.jpg" TargetMode="Externa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hyperlink" Target="http://cs.wikipedia.org/wiki/Soubor:Pam%C4%9Btn%C3%AD_s%C3%AD%C5%88_Petra_Bezru%C4%8De,_Kostelec_na_Han%C3%A9,_okres_Prost%C4%9Bjov.jpg"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www.opava.biz/info/images/osobnosti/135b.jpg" TargetMode="External"/><Relationship Id="rId13" Type="http://schemas.openxmlformats.org/officeDocument/2006/relationships/hyperlink" Target="http://data.regiony24.cz/foto/clanky/stare/220409_divadlopetrabezruceostrava.jpg?width=500&amp;bgcolor=black" TargetMode="External"/><Relationship Id="rId18" Type="http://schemas.openxmlformats.org/officeDocument/2006/relationships/hyperlink" Target="http://img.mf.cz/559/817/op_2406_01_bezrucpoutak_60x60.jpg" TargetMode="External"/><Relationship Id="rId3" Type="http://schemas.openxmlformats.org/officeDocument/2006/relationships/hyperlink" Target="http://www.ceskydomov.cz/nase-ostrava/clanek/jaromir-nohavica-vyvraci-bezrucovo-autorstvi-slezskych-pisni" TargetMode="External"/><Relationship Id="rId7" Type="http://schemas.openxmlformats.org/officeDocument/2006/relationships/hyperlink" Target="http://olomoucky.rej.cz/fotky/2009/Petr%20Bezru%C4%8D1.gif" TargetMode="External"/><Relationship Id="rId12" Type="http://schemas.openxmlformats.org/officeDocument/2006/relationships/hyperlink" Target="http://nc-zpevnik.wz.cz/images3/bezruc.jpg" TargetMode="External"/><Relationship Id="rId17" Type="http://schemas.openxmlformats.org/officeDocument/2006/relationships/hyperlink" Target="http://www.ostravice.net/storage/080300/12_mohe_www.jpg" TargetMode="External"/><Relationship Id="rId2" Type="http://schemas.openxmlformats.org/officeDocument/2006/relationships/hyperlink" Target="http://cs.wikipedia.org/wiki/Petr_Bezru%C4%8D" TargetMode="External"/><Relationship Id="rId16" Type="http://schemas.openxmlformats.org/officeDocument/2006/relationships/hyperlink" Target="http://www.advenio.cz/advenio/data/own_modules/chaty/2505.jpg" TargetMode="External"/><Relationship Id="rId20" Type="http://schemas.openxmlformats.org/officeDocument/2006/relationships/hyperlink" Target="http://upload.wikimedia.org/wikipedia/commons/8/8a/Pam%C4%9Btn%C3%AD_s%C3%AD%C5%88_Petra_Bezru%C4%8De,_Kostelec_na_Han%C3%A9,_okres_Prost%C4%9Bjov.jpg" TargetMode="External"/><Relationship Id="rId1" Type="http://schemas.openxmlformats.org/officeDocument/2006/relationships/slideLayout" Target="../slideLayouts/slideLayout2.xml"/><Relationship Id="rId6" Type="http://schemas.openxmlformats.org/officeDocument/2006/relationships/hyperlink" Target="http://mm.denik.cz/71/40/bezruc_hlava_basnik_denik_clanek_solo.jpg" TargetMode="External"/><Relationship Id="rId11" Type="http://schemas.openxmlformats.org/officeDocument/2006/relationships/hyperlink" Target="http://www.streliceubrna.cz/files/1/pictures/42/osobnosti11ae.jpg" TargetMode="External"/><Relationship Id="rId5" Type="http://schemas.openxmlformats.org/officeDocument/2006/relationships/hyperlink" Target="http://www.muzeumpv.cz/assets/images/10_Petr_Bezrue_v_portretu_O._Lasaka.jpg" TargetMode="External"/><Relationship Id="rId15" Type="http://schemas.openxmlformats.org/officeDocument/2006/relationships/hyperlink" Target="http://www.gpbfm.cz/images/bezruc1.jpg" TargetMode="External"/><Relationship Id="rId10" Type="http://schemas.openxmlformats.org/officeDocument/2006/relationships/hyperlink" Target="http://www.antikopava.cz/upload/ee16bakol.jpg" TargetMode="External"/><Relationship Id="rId19" Type="http://schemas.openxmlformats.org/officeDocument/2006/relationships/hyperlink" Target="http://upload.wikimedia.org/wikipedia/commons/8/83/Pomn%C3%ADk_Mary%C4%8Dky_Magdonov%C3%A9.jpg" TargetMode="External"/><Relationship Id="rId4" Type="http://schemas.openxmlformats.org/officeDocument/2006/relationships/hyperlink" Target="http://www.cesky-jazyk.cz/citanka/petr-bezruc/marycka-magdonova-slezske-pisne.html" TargetMode="External"/><Relationship Id="rId9" Type="http://schemas.openxmlformats.org/officeDocument/2006/relationships/hyperlink" Target="http://upload.wikimedia.org/wikipedia/commons/3/3e/Anton%C3%ADn_Va%C5%A1ek.jpg" TargetMode="External"/><Relationship Id="rId14" Type="http://schemas.openxmlformats.org/officeDocument/2006/relationships/hyperlink" Target="http://www.odaha.com/sites/default/files/divadlo-petra-bezruce.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il_fi" descr="ANd9GcRjgkvD6ouRqBIQhISS0v6ffxFYBbKyU983P7dvtKDmg2IdZrkjRqDgPrU"/>
          <p:cNvPicPr>
            <a:picLocks noChangeAspect="1" noChangeArrowheads="1"/>
          </p:cNvPicPr>
          <p:nvPr/>
        </p:nvPicPr>
        <p:blipFill>
          <a:blip r:embed="rId2"/>
          <a:srcRect/>
          <a:stretch>
            <a:fillRect/>
          </a:stretch>
        </p:blipFill>
        <p:spPr bwMode="auto">
          <a:xfrm>
            <a:off x="2268538" y="404813"/>
            <a:ext cx="4572000" cy="990600"/>
          </a:xfrm>
          <a:prstGeom prst="rect">
            <a:avLst/>
          </a:prstGeom>
          <a:noFill/>
          <a:ln w="9525">
            <a:noFill/>
            <a:miter lim="800000"/>
            <a:headEnd/>
            <a:tailEnd/>
          </a:ln>
        </p:spPr>
      </p:pic>
      <p:sp>
        <p:nvSpPr>
          <p:cNvPr id="13314" name="TextovéPole 6"/>
          <p:cNvSpPr txBox="1">
            <a:spLocks noChangeArrowheads="1"/>
          </p:cNvSpPr>
          <p:nvPr/>
        </p:nvSpPr>
        <p:spPr bwMode="auto">
          <a:xfrm>
            <a:off x="539750" y="1916113"/>
            <a:ext cx="7632700" cy="2838450"/>
          </a:xfrm>
          <a:prstGeom prst="rect">
            <a:avLst/>
          </a:prstGeom>
          <a:noFill/>
          <a:ln w="9525">
            <a:noFill/>
            <a:miter lim="800000"/>
            <a:headEnd/>
            <a:tailEnd/>
          </a:ln>
        </p:spPr>
        <p:txBody>
          <a:bodyPr>
            <a:spAutoFit/>
          </a:bodyPr>
          <a:lstStyle/>
          <a:p>
            <a:r>
              <a:rPr lang="cs-CZ" b="1">
                <a:latin typeface="Calibri" pitchFamily="34" charset="0"/>
              </a:rPr>
              <a:t>                         Základní škola Frýdlant nad Ostravicí, Komenského 420,</a:t>
            </a:r>
          </a:p>
          <a:p>
            <a:r>
              <a:rPr lang="cs-CZ" b="1">
                <a:latin typeface="Calibri" pitchFamily="34" charset="0"/>
              </a:rPr>
              <a:t>                                                   příspěvková organizace </a:t>
            </a:r>
            <a:endParaRPr lang="cs-CZ">
              <a:latin typeface="Calibri" pitchFamily="34" charset="0"/>
            </a:endParaRPr>
          </a:p>
          <a:p>
            <a:r>
              <a:rPr lang="cs-CZ" b="1">
                <a:latin typeface="Calibri" pitchFamily="34" charset="0"/>
              </a:rPr>
              <a:t> </a:t>
            </a:r>
            <a:endParaRPr lang="cs-CZ">
              <a:latin typeface="Calibri" pitchFamily="34" charset="0"/>
            </a:endParaRPr>
          </a:p>
          <a:p>
            <a:r>
              <a:rPr lang="cs-CZ" b="1">
                <a:latin typeface="Calibri" pitchFamily="34" charset="0"/>
              </a:rPr>
              <a:t>	     Název projektu:    Učíme obrazem </a:t>
            </a:r>
            <a:endParaRPr lang="cs-CZ">
              <a:latin typeface="Calibri" pitchFamily="34" charset="0"/>
            </a:endParaRPr>
          </a:p>
          <a:p>
            <a:r>
              <a:rPr lang="cs-CZ" b="1">
                <a:latin typeface="Calibri" pitchFamily="34" charset="0"/>
              </a:rPr>
              <a:t>	     Šablona:	   III/2 </a:t>
            </a:r>
            <a:endParaRPr lang="cs-CZ">
              <a:latin typeface="Calibri" pitchFamily="34" charset="0"/>
            </a:endParaRPr>
          </a:p>
          <a:p>
            <a:r>
              <a:rPr lang="cs-CZ" b="1">
                <a:latin typeface="Calibri" pitchFamily="34" charset="0"/>
              </a:rPr>
              <a:t>	     Název výstupu:	   Pracovní list – literatura</a:t>
            </a:r>
          </a:p>
          <a:p>
            <a:r>
              <a:rPr lang="cs-CZ">
                <a:latin typeface="Calibri" pitchFamily="34" charset="0"/>
              </a:rPr>
              <a:t>                                                       Petr Bezruč</a:t>
            </a:r>
            <a:r>
              <a:rPr lang="cs-CZ" b="1"/>
              <a:t> (EUPŠČj15), Čj 9. r.</a:t>
            </a:r>
            <a:r>
              <a:rPr lang="cs-CZ" b="1">
                <a:latin typeface="Calibri" pitchFamily="34" charset="0"/>
              </a:rPr>
              <a:t> </a:t>
            </a:r>
            <a:endParaRPr lang="cs-CZ">
              <a:latin typeface="Calibri" pitchFamily="34" charset="0"/>
            </a:endParaRPr>
          </a:p>
          <a:p>
            <a:r>
              <a:rPr lang="cs-CZ" b="1">
                <a:latin typeface="Calibri" pitchFamily="34" charset="0"/>
              </a:rPr>
              <a:t>	     Zpracoval:              Mgr. Petra Pánková</a:t>
            </a:r>
            <a:endParaRPr lang="cs-CZ">
              <a:latin typeface="Calibri" pitchFamily="34" charset="0"/>
            </a:endParaRPr>
          </a:p>
          <a:p>
            <a:r>
              <a:rPr lang="cs-CZ" b="1">
                <a:latin typeface="Calibri" pitchFamily="34" charset="0"/>
              </a:rPr>
              <a:t> </a:t>
            </a:r>
            <a:endParaRPr lang="cs-CZ">
              <a:latin typeface="Calibri" pitchFamily="34" charset="0"/>
            </a:endParaRPr>
          </a:p>
          <a:p>
            <a:endParaRPr lang="cs-CZ">
              <a:latin typeface="Calibri" pitchFamily="34" charset="0"/>
            </a:endParaRPr>
          </a:p>
        </p:txBody>
      </p:sp>
      <p:pic>
        <p:nvPicPr>
          <p:cNvPr id="13315" name="Picture 4"/>
          <p:cNvPicPr>
            <a:picLocks noChangeAspect="1" noChangeArrowheads="1"/>
          </p:cNvPicPr>
          <p:nvPr/>
        </p:nvPicPr>
        <p:blipFill>
          <a:blip r:embed="rId3">
            <a:clrChange>
              <a:clrFrom>
                <a:srgbClr val="7D5C33"/>
              </a:clrFrom>
              <a:clrTo>
                <a:srgbClr val="7D5C33">
                  <a:alpha val="0"/>
                </a:srgbClr>
              </a:clrTo>
            </a:clrChange>
            <a:lum bright="42000" contrast="-48000"/>
          </a:blip>
          <a:srcRect/>
          <a:stretch>
            <a:fillRect/>
          </a:stretch>
        </p:blipFill>
        <p:spPr bwMode="auto">
          <a:xfrm>
            <a:off x="3059113" y="4508500"/>
            <a:ext cx="2954337" cy="206692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Zástupný symbol pro obsah 2"/>
          <p:cNvSpPr>
            <a:spLocks noGrp="1"/>
          </p:cNvSpPr>
          <p:nvPr>
            <p:ph idx="1"/>
          </p:nvPr>
        </p:nvSpPr>
        <p:spPr>
          <a:xfrm>
            <a:off x="539750" y="333375"/>
            <a:ext cx="8208963" cy="6264275"/>
          </a:xfrm>
        </p:spPr>
        <p:txBody>
          <a:bodyPr/>
          <a:lstStyle/>
          <a:p>
            <a:pPr eaLnBrk="1" hangingPunct="1">
              <a:buFont typeface="Arial" charset="0"/>
              <a:buNone/>
            </a:pPr>
            <a:r>
              <a:rPr lang="cs-CZ" smtClean="0"/>
              <a:t>      </a:t>
            </a:r>
          </a:p>
          <a:p>
            <a:pPr eaLnBrk="1" hangingPunct="1">
              <a:buFont typeface="Arial" charset="0"/>
              <a:buNone/>
            </a:pPr>
            <a:r>
              <a:rPr lang="cs-CZ" smtClean="0"/>
              <a:t>      Anotace:</a:t>
            </a:r>
          </a:p>
          <a:p>
            <a:pPr eaLnBrk="1" hangingPunct="1">
              <a:buFont typeface="Arial" charset="0"/>
              <a:buNone/>
            </a:pPr>
            <a:endParaRPr lang="cs-CZ" smtClean="0"/>
          </a:p>
          <a:p>
            <a:pPr eaLnBrk="1" hangingPunct="1">
              <a:buFont typeface="Arial" charset="0"/>
              <a:buNone/>
            </a:pPr>
            <a:r>
              <a:rPr lang="cs-CZ" smtClean="0"/>
              <a:t>      DUM  je zaměřen na osobnost P. Bezruče</a:t>
            </a:r>
          </a:p>
          <a:p>
            <a:pPr eaLnBrk="1" hangingPunct="1">
              <a:buFont typeface="Arial" charset="0"/>
              <a:buNone/>
            </a:pPr>
            <a:r>
              <a:rPr lang="cs-CZ" smtClean="0"/>
              <a:t>      a jeho dílo (Slezské písně).</a:t>
            </a:r>
          </a:p>
          <a:p>
            <a:pPr eaLnBrk="1" hangingPunct="1">
              <a:buFont typeface="Arial" charset="0"/>
              <a:buNone/>
            </a:pPr>
            <a:endParaRPr lang="cs-CZ" smtClean="0"/>
          </a:p>
          <a:p>
            <a:pPr eaLnBrk="1" hangingPunct="1">
              <a:buFont typeface="Arial" charset="0"/>
              <a:buNone/>
            </a:pPr>
            <a:endParaRPr lang="cs-CZ" smtClean="0"/>
          </a:p>
          <a:p>
            <a:pPr eaLnBrk="1" hangingPunct="1">
              <a:buFont typeface="Arial" charset="0"/>
              <a:buNone/>
            </a:pPr>
            <a:r>
              <a:rPr lang="cs-CZ" smtClean="0"/>
              <a:t>      DUM vytvořen: 15. 11. 2011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750" y="115888"/>
            <a:ext cx="7918450" cy="1512887"/>
          </a:xfrm>
        </p:spPr>
        <p:txBody>
          <a:bodyPr rtlCol="0">
            <a:normAutofit/>
          </a:bodyPr>
          <a:lstStyle/>
          <a:p>
            <a:pPr eaLnBrk="1" fontAlgn="auto" hangingPunct="1">
              <a:spcAft>
                <a:spcPts val="0"/>
              </a:spcAft>
              <a:defRPr/>
            </a:pPr>
            <a:r>
              <a:rPr lang="cs-CZ" sz="7200" dirty="0" smtClean="0">
                <a:solidFill>
                  <a:schemeClr val="accent3">
                    <a:lumMod val="75000"/>
                  </a:schemeClr>
                </a:solidFill>
              </a:rPr>
              <a:t>Petr Bezruč</a:t>
            </a:r>
            <a:endParaRPr lang="cs-CZ" sz="7200" dirty="0">
              <a:solidFill>
                <a:schemeClr val="accent3">
                  <a:lumMod val="75000"/>
                </a:schemeClr>
              </a:solidFill>
            </a:endParaRPr>
          </a:p>
        </p:txBody>
      </p:sp>
      <p:pic>
        <p:nvPicPr>
          <p:cNvPr id="15362" name="Picture 2" descr="http://www.muzeumpv.cz/assets/images/10_Petr_Bezrue_v_portretu_O._Lasaka.jpg"/>
          <p:cNvPicPr>
            <a:picLocks noChangeAspect="1" noChangeArrowheads="1"/>
          </p:cNvPicPr>
          <p:nvPr/>
        </p:nvPicPr>
        <p:blipFill>
          <a:blip r:embed="rId2"/>
          <a:srcRect/>
          <a:stretch>
            <a:fillRect/>
          </a:stretch>
        </p:blipFill>
        <p:spPr bwMode="auto">
          <a:xfrm>
            <a:off x="395288" y="1412875"/>
            <a:ext cx="1733550" cy="2667000"/>
          </a:xfrm>
          <a:prstGeom prst="rect">
            <a:avLst/>
          </a:prstGeom>
          <a:noFill/>
          <a:ln w="9525">
            <a:noFill/>
            <a:miter lim="800000"/>
            <a:headEnd/>
            <a:tailEnd/>
          </a:ln>
        </p:spPr>
      </p:pic>
      <p:pic>
        <p:nvPicPr>
          <p:cNvPr id="15363" name="Picture 8" descr="http://basne.webzdarma.cz/images/petr_bezruc8.jpg"/>
          <p:cNvPicPr>
            <a:picLocks noChangeAspect="1" noChangeArrowheads="1"/>
          </p:cNvPicPr>
          <p:nvPr/>
        </p:nvPicPr>
        <p:blipFill>
          <a:blip r:embed="rId3"/>
          <a:srcRect/>
          <a:stretch>
            <a:fillRect/>
          </a:stretch>
        </p:blipFill>
        <p:spPr bwMode="auto">
          <a:xfrm>
            <a:off x="4540250" y="2708275"/>
            <a:ext cx="4533900" cy="3960813"/>
          </a:xfrm>
          <a:prstGeom prst="rect">
            <a:avLst/>
          </a:prstGeom>
          <a:noFill/>
          <a:ln w="9525">
            <a:noFill/>
            <a:miter lim="800000"/>
            <a:headEnd/>
            <a:tailEnd/>
          </a:ln>
        </p:spPr>
      </p:pic>
      <p:pic>
        <p:nvPicPr>
          <p:cNvPr id="15364" name="Picture 10" descr="http://olomoucky.rej.cz/fotky/2009/Petr%20Bezru%C4%8D1.gif"/>
          <p:cNvPicPr>
            <a:picLocks noChangeAspect="1" noChangeArrowheads="1"/>
          </p:cNvPicPr>
          <p:nvPr/>
        </p:nvPicPr>
        <p:blipFill>
          <a:blip r:embed="rId4"/>
          <a:srcRect/>
          <a:stretch>
            <a:fillRect/>
          </a:stretch>
        </p:blipFill>
        <p:spPr bwMode="auto">
          <a:xfrm>
            <a:off x="468313" y="4292600"/>
            <a:ext cx="1644650" cy="1944688"/>
          </a:xfrm>
          <a:prstGeom prst="rect">
            <a:avLst/>
          </a:prstGeom>
          <a:noFill/>
          <a:ln w="9525">
            <a:noFill/>
            <a:miter lim="800000"/>
            <a:headEnd/>
            <a:tailEnd/>
          </a:ln>
        </p:spPr>
      </p:pic>
      <p:sp>
        <p:nvSpPr>
          <p:cNvPr id="9" name="TextovéPole 8"/>
          <p:cNvSpPr txBox="1"/>
          <p:nvPr/>
        </p:nvSpPr>
        <p:spPr>
          <a:xfrm>
            <a:off x="2484438" y="1412875"/>
            <a:ext cx="4103687" cy="461963"/>
          </a:xfrm>
          <a:prstGeom prst="rect">
            <a:avLst/>
          </a:prstGeom>
          <a:noFill/>
        </p:spPr>
        <p:txBody>
          <a:bodyPr>
            <a:spAutoFit/>
          </a:bodyPr>
          <a:lstStyle/>
          <a:p>
            <a:pPr fontAlgn="auto">
              <a:spcBef>
                <a:spcPts val="0"/>
              </a:spcBef>
              <a:spcAft>
                <a:spcPts val="0"/>
              </a:spcAft>
              <a:defRPr/>
            </a:pPr>
            <a:r>
              <a:rPr lang="cs-CZ" sz="2400" dirty="0">
                <a:solidFill>
                  <a:schemeClr val="accent3">
                    <a:lumMod val="75000"/>
                  </a:schemeClr>
                </a:solidFill>
                <a:latin typeface="+mn-lt"/>
              </a:rPr>
              <a:t>Opava 1867   -   Olomouc 1958</a:t>
            </a:r>
          </a:p>
        </p:txBody>
      </p:sp>
      <p:sp>
        <p:nvSpPr>
          <p:cNvPr id="10" name="TextovéPole 9"/>
          <p:cNvSpPr txBox="1"/>
          <p:nvPr/>
        </p:nvSpPr>
        <p:spPr>
          <a:xfrm>
            <a:off x="2484438" y="4797425"/>
            <a:ext cx="1800225" cy="1200150"/>
          </a:xfrm>
          <a:prstGeom prst="rect">
            <a:avLst/>
          </a:prstGeom>
          <a:noFill/>
        </p:spPr>
        <p:txBody>
          <a:bodyPr>
            <a:spAutoFit/>
          </a:bodyPr>
          <a:lstStyle/>
          <a:p>
            <a:pPr fontAlgn="auto">
              <a:spcBef>
                <a:spcPts val="0"/>
              </a:spcBef>
              <a:spcAft>
                <a:spcPts val="0"/>
              </a:spcAft>
              <a:defRPr/>
            </a:pPr>
            <a:r>
              <a:rPr lang="cs-CZ" sz="3600" dirty="0">
                <a:solidFill>
                  <a:schemeClr val="accent3">
                    <a:lumMod val="75000"/>
                  </a:schemeClr>
                </a:solidFill>
                <a:latin typeface="+mn-lt"/>
              </a:rPr>
              <a:t>Vladimír Vašek</a:t>
            </a:r>
          </a:p>
        </p:txBody>
      </p:sp>
      <p:pic>
        <p:nvPicPr>
          <p:cNvPr id="15367" name="Picture 2" descr="http://www.opava.biz/info/images/osobnosti/135b.jpg"/>
          <p:cNvPicPr>
            <a:picLocks noChangeAspect="1" noChangeArrowheads="1"/>
          </p:cNvPicPr>
          <p:nvPr/>
        </p:nvPicPr>
        <p:blipFill>
          <a:blip r:embed="rId5"/>
          <a:srcRect/>
          <a:stretch>
            <a:fillRect/>
          </a:stretch>
        </p:blipFill>
        <p:spPr bwMode="auto">
          <a:xfrm>
            <a:off x="2339975" y="1989138"/>
            <a:ext cx="2087563" cy="27003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750" y="274638"/>
            <a:ext cx="8147050" cy="777875"/>
          </a:xfrm>
        </p:spPr>
        <p:txBody>
          <a:bodyPr rtlCol="0">
            <a:normAutofit fontScale="90000"/>
          </a:bodyPr>
          <a:lstStyle/>
          <a:p>
            <a:pPr eaLnBrk="1" fontAlgn="auto" hangingPunct="1">
              <a:spcAft>
                <a:spcPts val="0"/>
              </a:spcAft>
              <a:defRPr/>
            </a:pPr>
            <a:r>
              <a:rPr lang="cs-CZ" sz="6000" b="1" dirty="0" smtClean="0">
                <a:solidFill>
                  <a:schemeClr val="accent3">
                    <a:lumMod val="75000"/>
                  </a:schemeClr>
                </a:solidFill>
              </a:rPr>
              <a:t>Rodina</a:t>
            </a:r>
            <a:endParaRPr lang="cs-CZ" sz="6000" b="1" dirty="0">
              <a:solidFill>
                <a:schemeClr val="accent3">
                  <a:lumMod val="75000"/>
                </a:schemeClr>
              </a:solidFill>
            </a:endParaRPr>
          </a:p>
        </p:txBody>
      </p:sp>
      <p:pic>
        <p:nvPicPr>
          <p:cNvPr id="16386" name="Picture 2" descr="http://upload.wikimedia.org/wikipedia/commons/3/3e/Anton%C3%ADn_Va%C5%A1ek.jpg">
            <a:hlinkClick r:id="rId2"/>
          </p:cNvPr>
          <p:cNvPicPr>
            <a:picLocks noChangeAspect="1" noChangeArrowheads="1"/>
          </p:cNvPicPr>
          <p:nvPr/>
        </p:nvPicPr>
        <p:blipFill>
          <a:blip r:embed="rId3"/>
          <a:srcRect/>
          <a:stretch>
            <a:fillRect/>
          </a:stretch>
        </p:blipFill>
        <p:spPr bwMode="auto">
          <a:xfrm>
            <a:off x="355600" y="1412875"/>
            <a:ext cx="2992438" cy="3765550"/>
          </a:xfrm>
          <a:prstGeom prst="rect">
            <a:avLst/>
          </a:prstGeom>
          <a:noFill/>
          <a:ln w="9525">
            <a:noFill/>
            <a:miter lim="800000"/>
            <a:headEnd/>
            <a:tailEnd/>
          </a:ln>
        </p:spPr>
      </p:pic>
      <p:sp>
        <p:nvSpPr>
          <p:cNvPr id="5" name="TextovéPole 4"/>
          <p:cNvSpPr txBox="1"/>
          <p:nvPr/>
        </p:nvSpPr>
        <p:spPr>
          <a:xfrm>
            <a:off x="3419475" y="1412875"/>
            <a:ext cx="5400675" cy="4092575"/>
          </a:xfrm>
          <a:prstGeom prst="rect">
            <a:avLst/>
          </a:prstGeom>
          <a:noFill/>
        </p:spPr>
        <p:txBody>
          <a:bodyPr>
            <a:spAutoFit/>
          </a:bodyPr>
          <a:lstStyle/>
          <a:p>
            <a:pPr algn="just" fontAlgn="auto">
              <a:spcBef>
                <a:spcPts val="0"/>
              </a:spcBef>
              <a:spcAft>
                <a:spcPts val="0"/>
              </a:spcAft>
              <a:defRPr/>
            </a:pPr>
            <a:r>
              <a:rPr lang="cs-CZ" sz="2000" b="1" dirty="0">
                <a:solidFill>
                  <a:schemeClr val="accent3">
                    <a:lumMod val="75000"/>
                  </a:schemeClr>
                </a:solidFill>
                <a:latin typeface="+mn-lt"/>
              </a:rPr>
              <a:t>Antonín Vašek</a:t>
            </a:r>
            <a:r>
              <a:rPr lang="cs-CZ" sz="2000" dirty="0">
                <a:solidFill>
                  <a:schemeClr val="accent3">
                    <a:lumMod val="75000"/>
                  </a:schemeClr>
                </a:solidFill>
                <a:latin typeface="+mn-lt"/>
              </a:rPr>
              <a:t>  </a:t>
            </a:r>
            <a:r>
              <a:rPr lang="cs-CZ" sz="2000" dirty="0">
                <a:latin typeface="+mn-lt"/>
              </a:rPr>
              <a:t>byl středoškolský profesor, jazykovědec, spisovatel, slezský národní buditel, redaktor. Působil na gymnáziích v Opavě, Jihlavě, Košicích a na </a:t>
            </a:r>
            <a:r>
              <a:rPr lang="cs-CZ" sz="2000" dirty="0">
                <a:solidFill>
                  <a:schemeClr val="accent3">
                    <a:lumMod val="75000"/>
                  </a:schemeClr>
                </a:solidFill>
                <a:latin typeface="+mn-lt"/>
              </a:rPr>
              <a:t>Slovanském gymnáziu v Brně</a:t>
            </a:r>
            <a:r>
              <a:rPr lang="cs-CZ" sz="2000" dirty="0">
                <a:latin typeface="+mn-lt"/>
              </a:rPr>
              <a:t>. V Opavě vydával první české noviny ve Slezsku Opavský besedník. </a:t>
            </a:r>
          </a:p>
          <a:p>
            <a:pPr algn="just" fontAlgn="auto">
              <a:spcBef>
                <a:spcPts val="0"/>
              </a:spcBef>
              <a:spcAft>
                <a:spcPts val="0"/>
              </a:spcAft>
              <a:defRPr/>
            </a:pPr>
            <a:r>
              <a:rPr lang="cs-CZ" sz="2000" dirty="0">
                <a:latin typeface="+mn-lt"/>
              </a:rPr>
              <a:t>V roce 1879 předložil filologický důkaz, že </a:t>
            </a:r>
          </a:p>
          <a:p>
            <a:pPr algn="just" fontAlgn="auto">
              <a:spcBef>
                <a:spcPts val="0"/>
              </a:spcBef>
              <a:spcAft>
                <a:spcPts val="0"/>
              </a:spcAft>
              <a:defRPr/>
            </a:pPr>
            <a:r>
              <a:rPr lang="cs-CZ" sz="2000" dirty="0">
                <a:solidFill>
                  <a:schemeClr val="accent3">
                    <a:lumMod val="75000"/>
                  </a:schemeClr>
                </a:solidFill>
                <a:latin typeface="+mn-lt"/>
              </a:rPr>
              <a:t>Rukopis zelenohorský</a:t>
            </a:r>
            <a:r>
              <a:rPr lang="cs-CZ" sz="2000" dirty="0">
                <a:latin typeface="+mn-lt"/>
              </a:rPr>
              <a:t> a zlomek českého překladu evangelia sv. Jana jsou podvržená díla Václava Hanky, a předznamenal tím intenzivní spor o pravost rukopisů, který se rozhořel v polovině 80. let. Na výsledky jeho práce navázal později Jan </a:t>
            </a:r>
            <a:r>
              <a:rPr lang="cs-CZ" sz="2000" dirty="0" err="1">
                <a:latin typeface="+mn-lt"/>
              </a:rPr>
              <a:t>Gebauer</a:t>
            </a:r>
            <a:r>
              <a:rPr lang="cs-CZ" sz="2000" dirty="0">
                <a:latin typeface="+mn-lt"/>
              </a:rPr>
              <a:t>.</a:t>
            </a:r>
          </a:p>
        </p:txBody>
      </p:sp>
      <p:sp>
        <p:nvSpPr>
          <p:cNvPr id="6" name="TextovéPole 5"/>
          <p:cNvSpPr txBox="1"/>
          <p:nvPr/>
        </p:nvSpPr>
        <p:spPr>
          <a:xfrm flipH="1">
            <a:off x="728663" y="5516563"/>
            <a:ext cx="7588250" cy="647700"/>
          </a:xfrm>
          <a:prstGeom prst="rect">
            <a:avLst/>
          </a:prstGeom>
          <a:noFill/>
        </p:spPr>
        <p:txBody>
          <a:bodyPr>
            <a:spAutoFit/>
          </a:bodyPr>
          <a:lstStyle/>
          <a:p>
            <a:pPr fontAlgn="auto">
              <a:spcBef>
                <a:spcPts val="0"/>
              </a:spcBef>
              <a:spcAft>
                <a:spcPts val="0"/>
              </a:spcAft>
              <a:defRPr/>
            </a:pPr>
            <a:r>
              <a:rPr lang="cs-CZ" dirty="0">
                <a:latin typeface="+mn-lt"/>
              </a:rPr>
              <a:t>Matka </a:t>
            </a:r>
            <a:r>
              <a:rPr lang="cs-CZ" dirty="0">
                <a:solidFill>
                  <a:schemeClr val="accent3">
                    <a:lumMod val="75000"/>
                  </a:schemeClr>
                </a:solidFill>
                <a:latin typeface="+mn-lt"/>
              </a:rPr>
              <a:t>Marie Brožková</a:t>
            </a:r>
            <a:r>
              <a:rPr lang="cs-CZ" dirty="0">
                <a:latin typeface="+mn-lt"/>
              </a:rPr>
              <a:t>            sourozenci -   bratři </a:t>
            </a:r>
            <a:r>
              <a:rPr lang="cs-CZ" dirty="0">
                <a:solidFill>
                  <a:schemeClr val="accent3">
                    <a:lumMod val="75000"/>
                  </a:schemeClr>
                </a:solidFill>
                <a:latin typeface="+mn-lt"/>
              </a:rPr>
              <a:t>Ladislav Antonín, Otakar</a:t>
            </a:r>
          </a:p>
          <a:p>
            <a:pPr fontAlgn="auto">
              <a:spcBef>
                <a:spcPts val="0"/>
              </a:spcBef>
              <a:spcAft>
                <a:spcPts val="0"/>
              </a:spcAft>
              <a:defRPr/>
            </a:pPr>
            <a:r>
              <a:rPr lang="cs-CZ" dirty="0">
                <a:latin typeface="+mn-lt"/>
              </a:rPr>
              <a:t>                                                                        -   sestry </a:t>
            </a:r>
            <a:r>
              <a:rPr lang="cs-CZ" dirty="0">
                <a:solidFill>
                  <a:schemeClr val="accent3">
                    <a:lumMod val="75000"/>
                  </a:schemeClr>
                </a:solidFill>
                <a:latin typeface="+mn-lt"/>
              </a:rPr>
              <a:t>Olga , Helena</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750" y="274638"/>
            <a:ext cx="8147050" cy="706437"/>
          </a:xfrm>
        </p:spPr>
        <p:txBody>
          <a:bodyPr rtlCol="0">
            <a:normAutofit fontScale="90000"/>
          </a:bodyPr>
          <a:lstStyle/>
          <a:p>
            <a:pPr eaLnBrk="1" fontAlgn="auto" hangingPunct="1">
              <a:spcAft>
                <a:spcPts val="0"/>
              </a:spcAft>
              <a:defRPr/>
            </a:pPr>
            <a:r>
              <a:rPr lang="cs-CZ" sz="5400" b="1" dirty="0" smtClean="0">
                <a:solidFill>
                  <a:schemeClr val="accent3">
                    <a:lumMod val="75000"/>
                  </a:schemeClr>
                </a:solidFill>
              </a:rPr>
              <a:t>Studium</a:t>
            </a:r>
            <a:endParaRPr lang="cs-CZ" sz="5400" b="1" dirty="0">
              <a:solidFill>
                <a:schemeClr val="accent3">
                  <a:lumMod val="75000"/>
                </a:schemeClr>
              </a:solidFill>
            </a:endParaRPr>
          </a:p>
        </p:txBody>
      </p:sp>
      <p:sp>
        <p:nvSpPr>
          <p:cNvPr id="3" name="Zástupný symbol pro obsah 2"/>
          <p:cNvSpPr>
            <a:spLocks noGrp="1"/>
          </p:cNvSpPr>
          <p:nvPr>
            <p:ph idx="1"/>
          </p:nvPr>
        </p:nvSpPr>
        <p:spPr>
          <a:xfrm>
            <a:off x="539750" y="981075"/>
            <a:ext cx="8147050" cy="5145088"/>
          </a:xfrm>
        </p:spPr>
        <p:txBody>
          <a:bodyPr rtlCol="0">
            <a:normAutofit fontScale="77500" lnSpcReduction="20000"/>
          </a:bodyPr>
          <a:lstStyle/>
          <a:p>
            <a:pPr algn="just" eaLnBrk="1" fontAlgn="auto" hangingPunct="1">
              <a:spcAft>
                <a:spcPts val="0"/>
              </a:spcAft>
              <a:buFont typeface="Arial" pitchFamily="34" charset="0"/>
              <a:buNone/>
              <a:defRPr/>
            </a:pPr>
            <a:r>
              <a:rPr lang="cs-CZ" dirty="0" smtClean="0"/>
              <a:t>     V roce 1881 začíná Vladimír Vašek navštěvovat brněnské gymnázium. Nejhorší prospěch má z </a:t>
            </a:r>
            <a:r>
              <a:rPr lang="cs-CZ" dirty="0" smtClean="0">
                <a:solidFill>
                  <a:schemeClr val="accent3">
                    <a:lumMod val="75000"/>
                  </a:schemeClr>
                </a:solidFill>
              </a:rPr>
              <a:t>němčiny, matematiky a zpěvu</a:t>
            </a:r>
            <a:r>
              <a:rPr lang="cs-CZ" dirty="0" smtClean="0"/>
              <a:t>. </a:t>
            </a:r>
          </a:p>
          <a:p>
            <a:pPr algn="just" eaLnBrk="1" fontAlgn="auto" hangingPunct="1">
              <a:spcAft>
                <a:spcPts val="0"/>
              </a:spcAft>
              <a:buFont typeface="Arial" pitchFamily="34" charset="0"/>
              <a:buNone/>
              <a:defRPr/>
            </a:pPr>
            <a:endParaRPr lang="cs-CZ" dirty="0" smtClean="0"/>
          </a:p>
          <a:p>
            <a:pPr algn="just" eaLnBrk="1" fontAlgn="auto" hangingPunct="1">
              <a:spcAft>
                <a:spcPts val="0"/>
              </a:spcAft>
              <a:buFont typeface="Arial" pitchFamily="34" charset="0"/>
              <a:buNone/>
              <a:defRPr/>
            </a:pPr>
            <a:r>
              <a:rPr lang="cs-CZ" dirty="0"/>
              <a:t> </a:t>
            </a:r>
            <a:r>
              <a:rPr lang="cs-CZ" dirty="0" smtClean="0"/>
              <a:t>    Sám básník později přiznává, že hudbě nikdy nerozuměl. Učitel zpěvu ještě na měšťance Vaškovi posměšně přezdíval Anton (</a:t>
            </a:r>
            <a:r>
              <a:rPr lang="cs-CZ" dirty="0" err="1" smtClean="0"/>
              <a:t>ein</a:t>
            </a:r>
            <a:r>
              <a:rPr lang="cs-CZ" dirty="0" smtClean="0"/>
              <a:t> </a:t>
            </a:r>
            <a:r>
              <a:rPr lang="cs-CZ" dirty="0" err="1" smtClean="0"/>
              <a:t>ton</a:t>
            </a:r>
            <a:r>
              <a:rPr lang="cs-CZ" dirty="0" smtClean="0"/>
              <a:t>=jeden tón), protože všechny písně zpíval v jediném tónu. Naopak prospívá v </a:t>
            </a:r>
            <a:r>
              <a:rPr lang="cs-CZ" dirty="0" smtClean="0">
                <a:solidFill>
                  <a:schemeClr val="accent3">
                    <a:lumMod val="75000"/>
                  </a:schemeClr>
                </a:solidFill>
              </a:rPr>
              <a:t>řečtině</a:t>
            </a:r>
            <a:r>
              <a:rPr lang="cs-CZ" dirty="0" smtClean="0"/>
              <a:t>. Během gymnaziálních let již píše první verše, které se však nezachovaly. Většinou se však jednalo o ironické veršovánky namířené proti profesorům. </a:t>
            </a:r>
          </a:p>
          <a:p>
            <a:pPr algn="just" eaLnBrk="1" fontAlgn="auto" hangingPunct="1">
              <a:spcAft>
                <a:spcPts val="0"/>
              </a:spcAft>
              <a:buFont typeface="Arial" pitchFamily="34" charset="0"/>
              <a:buNone/>
              <a:defRPr/>
            </a:pPr>
            <a:endParaRPr lang="cs-CZ" dirty="0" smtClean="0"/>
          </a:p>
          <a:p>
            <a:pPr algn="just" eaLnBrk="1" fontAlgn="auto" hangingPunct="1">
              <a:spcAft>
                <a:spcPts val="0"/>
              </a:spcAft>
              <a:buFont typeface="Arial" pitchFamily="34" charset="0"/>
              <a:buNone/>
              <a:defRPr/>
            </a:pPr>
            <a:r>
              <a:rPr lang="cs-CZ" dirty="0" smtClean="0"/>
              <a:t>     Po ukončení gymnázia (prospěch se mu trvale zhoršoval) uvažuje o vstupu do </a:t>
            </a:r>
            <a:r>
              <a:rPr lang="cs-CZ" dirty="0" smtClean="0">
                <a:solidFill>
                  <a:schemeClr val="accent3">
                    <a:lumMod val="75000"/>
                  </a:schemeClr>
                </a:solidFill>
              </a:rPr>
              <a:t>kláštera</a:t>
            </a:r>
            <a:r>
              <a:rPr lang="cs-CZ" dirty="0" smtClean="0"/>
              <a:t>. Nakonec se však rozhoduje pro studium klasické filologie v Praze.</a:t>
            </a:r>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0825" y="260350"/>
            <a:ext cx="8642350" cy="6408738"/>
          </a:xfrm>
        </p:spPr>
        <p:txBody>
          <a:bodyPr rtlCol="0">
            <a:normAutofit fontScale="77500" lnSpcReduction="20000"/>
          </a:bodyPr>
          <a:lstStyle/>
          <a:p>
            <a:pPr algn="just" eaLnBrk="1" fontAlgn="auto" hangingPunct="1">
              <a:spcAft>
                <a:spcPts val="0"/>
              </a:spcAft>
              <a:buFont typeface="Arial" pitchFamily="34" charset="0"/>
              <a:buNone/>
              <a:defRPr/>
            </a:pPr>
            <a:r>
              <a:rPr lang="cs-CZ" dirty="0" smtClean="0"/>
              <a:t>     Tři roky (1885-1888) </a:t>
            </a:r>
            <a:r>
              <a:rPr lang="cs-CZ" dirty="0" smtClean="0">
                <a:solidFill>
                  <a:schemeClr val="accent3">
                    <a:lumMod val="75000"/>
                  </a:schemeClr>
                </a:solidFill>
              </a:rPr>
              <a:t>studoval v Praze</a:t>
            </a:r>
            <a:r>
              <a:rPr lang="cs-CZ" dirty="0" smtClean="0"/>
              <a:t> klasickou filologii, studia však nedokončil. Není bez zajímavosti, že mezi jeho učitele patřili například i </a:t>
            </a:r>
            <a:r>
              <a:rPr lang="cs-CZ" dirty="0" smtClean="0">
                <a:solidFill>
                  <a:schemeClr val="accent3">
                    <a:lumMod val="75000"/>
                  </a:schemeClr>
                </a:solidFill>
              </a:rPr>
              <a:t>T. G. Masaryk</a:t>
            </a:r>
            <a:r>
              <a:rPr lang="cs-CZ" dirty="0" smtClean="0"/>
              <a:t>. V této době tráví nejvíce času v hospodách a kavárnách. Více než studiu se věnuje kartám a pitkám se spolužáky. Stále častěji však propadá melancholii a uzavírá se do sebe. Neúčastní se žádných politických ani národních aktivit. Sám později přiznává, že nenavštívil ani Národní divadlo ani katedrálu sv. Víta.</a:t>
            </a:r>
          </a:p>
          <a:p>
            <a:pPr algn="just" eaLnBrk="1" fontAlgn="auto" hangingPunct="1">
              <a:spcAft>
                <a:spcPts val="0"/>
              </a:spcAft>
              <a:buFont typeface="Arial" pitchFamily="34" charset="0"/>
              <a:buNone/>
              <a:defRPr/>
            </a:pPr>
            <a:r>
              <a:rPr lang="cs-CZ" dirty="0" smtClean="0"/>
              <a:t>     V roce 1888, kdy se vrací z Prahy do Brna je situace rodiny kritická. Jeho matka se musela zadlužit, aby uživila pět Vaškových sourozenců. Musel si proto hledat nějaké zaměstnání, avšak nejevil žádnou snahu, aby alespoň trochu pomohl matce. Rodině však nijak nepomáhá, přestože by mohl. Žije v jakési apatii, ze které jej dokáže dostat jen alkohol, cigarety a první příležitostné výlety do okolí Brna. </a:t>
            </a:r>
          </a:p>
          <a:p>
            <a:pPr algn="just" eaLnBrk="1" fontAlgn="auto" hangingPunct="1">
              <a:spcAft>
                <a:spcPts val="0"/>
              </a:spcAft>
              <a:buFont typeface="Arial" pitchFamily="34" charset="0"/>
              <a:buNone/>
              <a:defRPr/>
            </a:pPr>
            <a:r>
              <a:rPr lang="cs-CZ" dirty="0"/>
              <a:t> </a:t>
            </a:r>
            <a:r>
              <a:rPr lang="cs-CZ" dirty="0" smtClean="0"/>
              <a:t>    Objevují se první příznaky plicní choroby. V tomtéž roce začíná pracovat na poště. Teprve v roce </a:t>
            </a:r>
            <a:r>
              <a:rPr lang="cs-CZ" dirty="0" smtClean="0">
                <a:solidFill>
                  <a:schemeClr val="accent3">
                    <a:lumMod val="75000"/>
                  </a:schemeClr>
                </a:solidFill>
              </a:rPr>
              <a:t>1891</a:t>
            </a:r>
            <a:r>
              <a:rPr lang="cs-CZ" dirty="0" smtClean="0"/>
              <a:t> skládá úřednickou zkoušku, která mu zaručuje platový postup, a po ní je ihned přidělen na poštu v </a:t>
            </a:r>
            <a:r>
              <a:rPr lang="cs-CZ" dirty="0" smtClean="0">
                <a:solidFill>
                  <a:schemeClr val="accent3">
                    <a:lumMod val="75000"/>
                  </a:schemeClr>
                </a:solidFill>
              </a:rPr>
              <a:t>Místku</a:t>
            </a:r>
            <a:r>
              <a:rPr lang="cs-CZ" dirty="0" smtClean="0"/>
              <a:t>.</a:t>
            </a:r>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8313" y="0"/>
            <a:ext cx="8218487" cy="981075"/>
          </a:xfrm>
        </p:spPr>
        <p:txBody>
          <a:bodyPr rtlCol="0">
            <a:normAutofit/>
          </a:bodyPr>
          <a:lstStyle/>
          <a:p>
            <a:pPr eaLnBrk="1" fontAlgn="auto" hangingPunct="1">
              <a:spcAft>
                <a:spcPts val="0"/>
              </a:spcAft>
              <a:defRPr/>
            </a:pPr>
            <a:r>
              <a:rPr lang="cs-CZ" b="1" dirty="0" smtClean="0">
                <a:solidFill>
                  <a:schemeClr val="accent3">
                    <a:lumMod val="75000"/>
                  </a:schemeClr>
                </a:solidFill>
              </a:rPr>
              <a:t>Místecký pobyt</a:t>
            </a:r>
            <a:endParaRPr lang="cs-CZ" b="1" dirty="0">
              <a:solidFill>
                <a:schemeClr val="accent3">
                  <a:lumMod val="75000"/>
                </a:schemeClr>
              </a:solidFill>
            </a:endParaRPr>
          </a:p>
        </p:txBody>
      </p:sp>
      <p:sp>
        <p:nvSpPr>
          <p:cNvPr id="3" name="Zástupný symbol pro obsah 2"/>
          <p:cNvSpPr>
            <a:spLocks noGrp="1"/>
          </p:cNvSpPr>
          <p:nvPr>
            <p:ph idx="1"/>
          </p:nvPr>
        </p:nvSpPr>
        <p:spPr>
          <a:xfrm>
            <a:off x="539750" y="836613"/>
            <a:ext cx="8229600" cy="5905500"/>
          </a:xfrm>
        </p:spPr>
        <p:txBody>
          <a:bodyPr rtlCol="0">
            <a:normAutofit fontScale="47500" lnSpcReduction="20000"/>
          </a:bodyPr>
          <a:lstStyle/>
          <a:p>
            <a:pPr algn="just" eaLnBrk="1" fontAlgn="auto" hangingPunct="1">
              <a:spcAft>
                <a:spcPts val="0"/>
              </a:spcAft>
              <a:buFont typeface="Arial" pitchFamily="34" charset="0"/>
              <a:buNone/>
              <a:defRPr/>
            </a:pPr>
            <a:r>
              <a:rPr lang="cs-CZ" sz="4500" dirty="0" smtClean="0"/>
              <a:t>      V Místku vzniká osudové přátelství s </a:t>
            </a:r>
            <a:r>
              <a:rPr lang="cs-CZ" sz="4500" dirty="0" smtClean="0">
                <a:solidFill>
                  <a:schemeClr val="accent3">
                    <a:lumMod val="75000"/>
                  </a:schemeClr>
                </a:solidFill>
              </a:rPr>
              <a:t>Ondřejem Boleslavem Petrem</a:t>
            </a:r>
            <a:r>
              <a:rPr lang="cs-CZ" sz="4500" dirty="0" smtClean="0"/>
              <a:t>, které Vaška tolik poznamenalo. </a:t>
            </a:r>
            <a:r>
              <a:rPr lang="cs-CZ" sz="4500" dirty="0" smtClean="0">
                <a:solidFill>
                  <a:schemeClr val="accent3">
                    <a:lumMod val="75000"/>
                  </a:schemeClr>
                </a:solidFill>
              </a:rPr>
              <a:t>O. B. Petr byl učitel, divadelník a vlastenec, jehož život jakoby se promítal v mnoha básních Slezských písní a vedl také k teoriím o možném (spolu)autorství. </a:t>
            </a:r>
          </a:p>
          <a:p>
            <a:pPr algn="just" eaLnBrk="1" fontAlgn="auto" hangingPunct="1">
              <a:spcAft>
                <a:spcPts val="0"/>
              </a:spcAft>
              <a:buFont typeface="Arial" pitchFamily="34" charset="0"/>
              <a:buNone/>
              <a:defRPr/>
            </a:pPr>
            <a:r>
              <a:rPr lang="cs-CZ" sz="4500" dirty="0"/>
              <a:t> </a:t>
            </a:r>
            <a:r>
              <a:rPr lang="cs-CZ" sz="4500" dirty="0" smtClean="0"/>
              <a:t>     Oba psali verše, spolu vyráželi na túry po kraji, kde Petr seznamoval Vaška s historií a problémy jednotlivých vesnic. Byl to právě vášnivý slezský vlastenec O. B. Petr, který obrátil Vaškovu pozornost k sociální a národní otázce Slezska. O. B. Petr seznámil Vaška také s Maryčkou </a:t>
            </a:r>
            <a:r>
              <a:rPr lang="cs-CZ" sz="4500" dirty="0" err="1" smtClean="0"/>
              <a:t>Sagonovou</a:t>
            </a:r>
            <a:r>
              <a:rPr lang="cs-CZ" sz="4500" dirty="0" smtClean="0"/>
              <a:t>, Vašek se do ní  zamiloval  a později ještě do </a:t>
            </a:r>
            <a:r>
              <a:rPr lang="cs-CZ" sz="4500" dirty="0" err="1" smtClean="0"/>
              <a:t>Dody</a:t>
            </a:r>
            <a:r>
              <a:rPr lang="cs-CZ" sz="4500" dirty="0" smtClean="0"/>
              <a:t> </a:t>
            </a:r>
            <a:r>
              <a:rPr lang="cs-CZ" sz="4500" dirty="0" err="1" smtClean="0"/>
              <a:t>Bezručové</a:t>
            </a:r>
            <a:r>
              <a:rPr lang="cs-CZ" sz="4500" dirty="0" smtClean="0"/>
              <a:t>. </a:t>
            </a:r>
          </a:p>
          <a:p>
            <a:pPr algn="just" eaLnBrk="1" fontAlgn="auto" hangingPunct="1">
              <a:spcAft>
                <a:spcPts val="0"/>
              </a:spcAft>
              <a:buFont typeface="Arial" pitchFamily="34" charset="0"/>
              <a:buNone/>
              <a:defRPr/>
            </a:pPr>
            <a:endParaRPr lang="cs-CZ" sz="4500" dirty="0" smtClean="0"/>
          </a:p>
          <a:p>
            <a:pPr algn="just" eaLnBrk="1" fontAlgn="auto" hangingPunct="1">
              <a:spcAft>
                <a:spcPts val="0"/>
              </a:spcAft>
              <a:buFont typeface="Arial" pitchFamily="34" charset="0"/>
              <a:buNone/>
              <a:defRPr/>
            </a:pPr>
            <a:r>
              <a:rPr lang="cs-CZ" sz="4500" dirty="0"/>
              <a:t> </a:t>
            </a:r>
            <a:r>
              <a:rPr lang="cs-CZ" sz="4500" dirty="0" smtClean="0"/>
              <a:t>     Tito dva lidé </a:t>
            </a:r>
            <a:r>
              <a:rPr lang="cs-CZ" sz="4500" dirty="0" smtClean="0">
                <a:solidFill>
                  <a:schemeClr val="accent3">
                    <a:lumMod val="75000"/>
                  </a:schemeClr>
                </a:solidFill>
              </a:rPr>
              <a:t>Petr a </a:t>
            </a:r>
            <a:r>
              <a:rPr lang="cs-CZ" sz="4500" dirty="0" err="1" smtClean="0">
                <a:solidFill>
                  <a:schemeClr val="accent3">
                    <a:lumMod val="75000"/>
                  </a:schemeClr>
                </a:solidFill>
              </a:rPr>
              <a:t>Bezručová</a:t>
            </a:r>
            <a:r>
              <a:rPr lang="cs-CZ" sz="4500" dirty="0" smtClean="0">
                <a:solidFill>
                  <a:schemeClr val="accent3">
                    <a:lumMod val="75000"/>
                  </a:schemeClr>
                </a:solidFill>
              </a:rPr>
              <a:t> </a:t>
            </a:r>
            <a:r>
              <a:rPr lang="cs-CZ" sz="4500" dirty="0" smtClean="0"/>
              <a:t>byli nejbližšími přáteli Vaška v Místku. Pozdější Vaškův pseudonym Petr Bezruč k tomu odkazuje.</a:t>
            </a:r>
          </a:p>
          <a:p>
            <a:pPr algn="just" eaLnBrk="1" fontAlgn="auto" hangingPunct="1">
              <a:spcAft>
                <a:spcPts val="0"/>
              </a:spcAft>
              <a:buFont typeface="Arial" pitchFamily="34" charset="0"/>
              <a:buNone/>
              <a:defRPr/>
            </a:pPr>
            <a:endParaRPr lang="cs-CZ" sz="4500" dirty="0" smtClean="0"/>
          </a:p>
          <a:p>
            <a:pPr algn="just" eaLnBrk="1" fontAlgn="auto" hangingPunct="1">
              <a:spcAft>
                <a:spcPts val="0"/>
              </a:spcAft>
              <a:buFont typeface="Arial" pitchFamily="34" charset="0"/>
              <a:buNone/>
              <a:defRPr/>
            </a:pPr>
            <a:r>
              <a:rPr lang="cs-CZ" sz="4500" dirty="0" smtClean="0"/>
              <a:t>      V roce 1893 spáchal jeho nejlepší přítel O. B. Petr sebevraždu a Vladimír Vašek si podává žádost o přeložení do Brna, ta je kladně vyřízena a on ještě v témže roce nastupuje na nádražní poštu v Brně.   V roce 1894 umírá Marie Vašková a Bezruč se začíná starat o mladšího sourozence Antonína. Jezdí za svým bratrem Ladislavem do</a:t>
            </a:r>
          </a:p>
          <a:p>
            <a:pPr algn="just" eaLnBrk="1" fontAlgn="auto" hangingPunct="1">
              <a:spcAft>
                <a:spcPts val="0"/>
              </a:spcAft>
              <a:buFont typeface="Arial" pitchFamily="34" charset="0"/>
              <a:buNone/>
              <a:defRPr/>
            </a:pPr>
            <a:r>
              <a:rPr lang="cs-CZ" sz="4500" dirty="0"/>
              <a:t> </a:t>
            </a:r>
            <a:r>
              <a:rPr lang="cs-CZ" sz="4500" dirty="0" smtClean="0"/>
              <a:t>     </a:t>
            </a:r>
            <a:r>
              <a:rPr lang="cs-CZ" sz="4500" dirty="0" smtClean="0">
                <a:solidFill>
                  <a:schemeClr val="accent3">
                    <a:lumMod val="75000"/>
                  </a:schemeClr>
                </a:solidFill>
              </a:rPr>
              <a:t>Kostelce na Hané</a:t>
            </a:r>
            <a:r>
              <a:rPr lang="cs-CZ" sz="4500" dirty="0" smtClean="0"/>
              <a:t>. Odtud se datuje jeho vztah k Hané.</a:t>
            </a:r>
          </a:p>
          <a:p>
            <a:pPr eaLnBrk="1" fontAlgn="auto" hangingPunct="1">
              <a:spcAft>
                <a:spcPts val="0"/>
              </a:spcAft>
              <a:buFont typeface="Arial" pitchFamily="34" charset="0"/>
              <a:buChar char="•"/>
              <a:defRPr/>
            </a:pPr>
            <a:endParaRPr lang="cs-CZ" sz="45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2" descr="http://t2.gstatic.com/images?q=tbn:ANd9GcQDw-hsRsVTSC9XGXLIb-Z6PKLyxGJ1geU0qjlJp04HXs3BbLWm"/>
          <p:cNvPicPr>
            <a:picLocks noChangeAspect="1" noChangeArrowheads="1"/>
          </p:cNvPicPr>
          <p:nvPr/>
        </p:nvPicPr>
        <p:blipFill>
          <a:blip r:embed="rId2"/>
          <a:srcRect/>
          <a:stretch>
            <a:fillRect/>
          </a:stretch>
        </p:blipFill>
        <p:spPr bwMode="auto">
          <a:xfrm>
            <a:off x="1042988" y="692150"/>
            <a:ext cx="3070225" cy="4714875"/>
          </a:xfrm>
          <a:prstGeom prst="rect">
            <a:avLst/>
          </a:prstGeom>
          <a:noFill/>
          <a:ln w="9525">
            <a:noFill/>
            <a:miter lim="800000"/>
            <a:headEnd/>
            <a:tailEnd/>
          </a:ln>
        </p:spPr>
      </p:pic>
      <p:sp>
        <p:nvSpPr>
          <p:cNvPr id="6" name="TextovéPole 5"/>
          <p:cNvSpPr txBox="1"/>
          <p:nvPr/>
        </p:nvSpPr>
        <p:spPr>
          <a:xfrm>
            <a:off x="4787900" y="333375"/>
            <a:ext cx="3887788" cy="6184900"/>
          </a:xfrm>
          <a:prstGeom prst="rect">
            <a:avLst/>
          </a:prstGeom>
          <a:noFill/>
        </p:spPr>
        <p:txBody>
          <a:bodyPr>
            <a:spAutoFit/>
          </a:bodyPr>
          <a:lstStyle/>
          <a:p>
            <a:pPr fontAlgn="auto">
              <a:spcBef>
                <a:spcPts val="0"/>
              </a:spcBef>
              <a:spcAft>
                <a:spcPts val="0"/>
              </a:spcAft>
              <a:defRPr/>
            </a:pPr>
            <a:endParaRPr lang="cs-CZ" b="1" dirty="0">
              <a:latin typeface="+mn-lt"/>
            </a:endParaRPr>
          </a:p>
          <a:p>
            <a:pPr algn="just" fontAlgn="auto">
              <a:spcBef>
                <a:spcPts val="0"/>
              </a:spcBef>
              <a:spcAft>
                <a:spcPts val="0"/>
              </a:spcAft>
              <a:defRPr/>
            </a:pPr>
            <a:r>
              <a:rPr lang="cs-CZ" dirty="0">
                <a:latin typeface="+mn-lt"/>
              </a:rPr>
              <a:t>V lednu roku 1899 začíná Vladimír Vašek zasílat své básně </a:t>
            </a:r>
            <a:r>
              <a:rPr lang="cs-CZ" dirty="0">
                <a:solidFill>
                  <a:schemeClr val="accent3">
                    <a:lumMod val="75000"/>
                  </a:schemeClr>
                </a:solidFill>
                <a:latin typeface="+mn-lt"/>
              </a:rPr>
              <a:t>Janu </a:t>
            </a:r>
            <a:r>
              <a:rPr lang="cs-CZ" dirty="0" err="1">
                <a:solidFill>
                  <a:schemeClr val="accent3">
                    <a:lumMod val="75000"/>
                  </a:schemeClr>
                </a:solidFill>
                <a:latin typeface="+mn-lt"/>
              </a:rPr>
              <a:t>Herbenovi</a:t>
            </a:r>
            <a:r>
              <a:rPr lang="cs-CZ" dirty="0">
                <a:solidFill>
                  <a:schemeClr val="accent3">
                    <a:lumMod val="75000"/>
                  </a:schemeClr>
                </a:solidFill>
                <a:latin typeface="+mn-lt"/>
              </a:rPr>
              <a:t> </a:t>
            </a:r>
            <a:r>
              <a:rPr lang="cs-CZ" dirty="0">
                <a:latin typeface="+mn-lt"/>
              </a:rPr>
              <a:t>do časopisu </a:t>
            </a:r>
            <a:r>
              <a:rPr lang="cs-CZ" dirty="0">
                <a:solidFill>
                  <a:schemeClr val="accent3">
                    <a:lumMod val="75000"/>
                  </a:schemeClr>
                </a:solidFill>
                <a:latin typeface="+mn-lt"/>
              </a:rPr>
              <a:t>Čas</a:t>
            </a:r>
            <a:r>
              <a:rPr lang="cs-CZ" dirty="0">
                <a:latin typeface="+mn-lt"/>
              </a:rPr>
              <a:t> pod pseudonymem </a:t>
            </a:r>
            <a:r>
              <a:rPr lang="cs-CZ" dirty="0">
                <a:solidFill>
                  <a:schemeClr val="accent3">
                    <a:lumMod val="75000"/>
                  </a:schemeClr>
                </a:solidFill>
                <a:latin typeface="+mn-lt"/>
              </a:rPr>
              <a:t>Petr Bezruč</a:t>
            </a:r>
            <a:r>
              <a:rPr lang="cs-CZ" dirty="0">
                <a:latin typeface="+mn-lt"/>
              </a:rPr>
              <a:t>. Zároveň se zhoršuje jeho zdravotní stav a objevuje se chrlení krve - příznak tuberkulózy.</a:t>
            </a:r>
          </a:p>
          <a:p>
            <a:pPr algn="just" fontAlgn="auto">
              <a:spcBef>
                <a:spcPts val="0"/>
              </a:spcBef>
              <a:spcAft>
                <a:spcPts val="0"/>
              </a:spcAft>
              <a:defRPr/>
            </a:pPr>
            <a:r>
              <a:rPr lang="cs-CZ" dirty="0" err="1">
                <a:latin typeface="+mn-lt"/>
              </a:rPr>
              <a:t>Herben</a:t>
            </a:r>
            <a:r>
              <a:rPr lang="cs-CZ" dirty="0">
                <a:latin typeface="+mn-lt"/>
              </a:rPr>
              <a:t> ihned poznal kvalitu básní a vydává je v beletristické příloze </a:t>
            </a:r>
            <a:r>
              <a:rPr lang="cs-CZ" dirty="0">
                <a:solidFill>
                  <a:schemeClr val="accent3">
                    <a:lumMod val="75000"/>
                  </a:schemeClr>
                </a:solidFill>
                <a:latin typeface="+mn-lt"/>
              </a:rPr>
              <a:t>Času</a:t>
            </a:r>
            <a:r>
              <a:rPr lang="cs-CZ" dirty="0">
                <a:latin typeface="+mn-lt"/>
              </a:rPr>
              <a:t>. Z první zásilky otiskuje tři básně: Den Palackého, Škaredý zjev a Jen jedenkrát. Číslo je však konfiskováno rakouskou policií a cenzura pak dovolí uveřejnit pouze intimní lyrickou báseň Jen jedenkrát.</a:t>
            </a:r>
          </a:p>
          <a:p>
            <a:pPr algn="just" fontAlgn="auto">
              <a:spcBef>
                <a:spcPts val="0"/>
              </a:spcBef>
              <a:spcAft>
                <a:spcPts val="0"/>
              </a:spcAft>
              <a:defRPr/>
            </a:pPr>
            <a:r>
              <a:rPr lang="cs-CZ" dirty="0">
                <a:latin typeface="+mn-lt"/>
              </a:rPr>
              <a:t>Do roku 1904 pak Vašek zasílá celkem </a:t>
            </a:r>
            <a:r>
              <a:rPr lang="cs-CZ" dirty="0">
                <a:solidFill>
                  <a:schemeClr val="accent3">
                    <a:lumMod val="75000"/>
                  </a:schemeClr>
                </a:solidFill>
                <a:latin typeface="+mn-lt"/>
              </a:rPr>
              <a:t>74 básní </a:t>
            </a:r>
            <a:r>
              <a:rPr lang="cs-CZ" dirty="0">
                <a:latin typeface="+mn-lt"/>
              </a:rPr>
              <a:t>v 39 zásilkách. Básně mají veliký, převážně kladný ohlas. V roce 1903 vychází sbírka knižně v nákladu 3000 výtisků.</a:t>
            </a:r>
          </a:p>
          <a:p>
            <a:pPr algn="just" fontAlgn="auto">
              <a:spcBef>
                <a:spcPts val="0"/>
              </a:spcBef>
              <a:spcAft>
                <a:spcPts val="0"/>
              </a:spcAft>
              <a:defRPr/>
            </a:pPr>
            <a:r>
              <a:rPr lang="cs-CZ" dirty="0">
                <a:latin typeface="+mn-lt"/>
              </a:rPr>
              <a:t>V roce 1909 vychází </a:t>
            </a:r>
            <a:r>
              <a:rPr lang="cs-CZ" dirty="0" err="1">
                <a:latin typeface="+mn-lt"/>
              </a:rPr>
              <a:t>Bezručovy</a:t>
            </a:r>
            <a:r>
              <a:rPr lang="cs-CZ" dirty="0">
                <a:latin typeface="+mn-lt"/>
              </a:rPr>
              <a:t> básně poprvé pod názvem </a:t>
            </a:r>
            <a:r>
              <a:rPr lang="cs-CZ" b="1" dirty="0">
                <a:solidFill>
                  <a:schemeClr val="accent3">
                    <a:lumMod val="75000"/>
                  </a:schemeClr>
                </a:solidFill>
                <a:latin typeface="+mn-lt"/>
              </a:rPr>
              <a:t>Slezské písně. </a:t>
            </a:r>
            <a:endParaRPr lang="cs-CZ" b="1" dirty="0">
              <a:latin typeface="+mn-lt"/>
            </a:endParaRPr>
          </a:p>
        </p:txBody>
      </p:sp>
      <p:sp>
        <p:nvSpPr>
          <p:cNvPr id="4" name="TextovéPole 3"/>
          <p:cNvSpPr txBox="1"/>
          <p:nvPr/>
        </p:nvSpPr>
        <p:spPr>
          <a:xfrm>
            <a:off x="468313" y="5661025"/>
            <a:ext cx="4248150" cy="708025"/>
          </a:xfrm>
          <a:prstGeom prst="rect">
            <a:avLst/>
          </a:prstGeom>
          <a:noFill/>
        </p:spPr>
        <p:txBody>
          <a:bodyPr>
            <a:spAutoFit/>
          </a:bodyPr>
          <a:lstStyle/>
          <a:p>
            <a:pPr fontAlgn="auto">
              <a:spcBef>
                <a:spcPts val="0"/>
              </a:spcBef>
              <a:spcAft>
                <a:spcPts val="0"/>
              </a:spcAft>
              <a:defRPr/>
            </a:pPr>
            <a:r>
              <a:rPr lang="cs-CZ" dirty="0">
                <a:latin typeface="+mn-lt"/>
              </a:rPr>
              <a:t>Poslední vydání obsahuje </a:t>
            </a:r>
            <a:r>
              <a:rPr lang="cs-CZ" sz="4000" b="1" dirty="0">
                <a:solidFill>
                  <a:schemeClr val="accent3">
                    <a:lumMod val="75000"/>
                  </a:schemeClr>
                </a:solidFill>
                <a:latin typeface="+mn-lt"/>
              </a:rPr>
              <a:t>88</a:t>
            </a:r>
            <a:r>
              <a:rPr lang="cs-CZ" dirty="0">
                <a:latin typeface="+mn-lt"/>
              </a:rPr>
              <a:t> básní</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188913"/>
            <a:ext cx="8748713" cy="6553200"/>
          </a:xfrm>
        </p:spPr>
        <p:txBody>
          <a:bodyPr rtlCol="0">
            <a:normAutofit/>
          </a:bodyPr>
          <a:lstStyle/>
          <a:p>
            <a:pPr eaLnBrk="1" fontAlgn="auto" hangingPunct="1">
              <a:spcAft>
                <a:spcPts val="0"/>
              </a:spcAft>
              <a:buFont typeface="Arial" pitchFamily="34" charset="0"/>
              <a:buNone/>
              <a:defRPr/>
            </a:pPr>
            <a:r>
              <a:rPr lang="cs-CZ" dirty="0" smtClean="0"/>
              <a:t>           Některé básně </a:t>
            </a:r>
            <a:r>
              <a:rPr lang="cs-CZ" dirty="0" smtClean="0">
                <a:solidFill>
                  <a:schemeClr val="accent3">
                    <a:lumMod val="75000"/>
                  </a:schemeClr>
                </a:solidFill>
              </a:rPr>
              <a:t>ze </a:t>
            </a:r>
            <a:r>
              <a:rPr lang="cs-CZ" b="1" dirty="0" smtClean="0">
                <a:solidFill>
                  <a:schemeClr val="accent3">
                    <a:lumMod val="75000"/>
                  </a:schemeClr>
                </a:solidFill>
              </a:rPr>
              <a:t>Slezských písní</a:t>
            </a:r>
            <a:r>
              <a:rPr lang="cs-CZ" dirty="0" smtClean="0"/>
              <a:t>:</a:t>
            </a:r>
          </a:p>
          <a:p>
            <a:pPr eaLnBrk="1" fontAlgn="auto" hangingPunct="1">
              <a:spcAft>
                <a:spcPts val="0"/>
              </a:spcAft>
              <a:buFont typeface="Arial" pitchFamily="34" charset="0"/>
              <a:buNone/>
              <a:defRPr/>
            </a:pPr>
            <a:endParaRPr lang="cs-CZ" dirty="0" smtClean="0"/>
          </a:p>
          <a:p>
            <a:pPr algn="just" eaLnBrk="1" fontAlgn="auto" hangingPunct="1">
              <a:spcAft>
                <a:spcPts val="0"/>
              </a:spcAft>
              <a:buFont typeface="Arial" pitchFamily="34" charset="0"/>
              <a:buNone/>
              <a:defRPr/>
            </a:pPr>
            <a:r>
              <a:rPr lang="cs-CZ" dirty="0" smtClean="0"/>
              <a:t>           (Intimní básně osobního charakteru)</a:t>
            </a:r>
          </a:p>
          <a:p>
            <a:pPr lvl="1" algn="just" eaLnBrk="1" fontAlgn="auto" hangingPunct="1">
              <a:spcAft>
                <a:spcPts val="0"/>
              </a:spcAft>
              <a:buFont typeface="Arial" pitchFamily="34" charset="0"/>
              <a:buNone/>
              <a:defRPr/>
            </a:pPr>
            <a:r>
              <a:rPr lang="cs-CZ" i="1" dirty="0" smtClean="0"/>
              <a:t>    </a:t>
            </a:r>
            <a:r>
              <a:rPr lang="cs-CZ" b="1" i="1" u="sng" dirty="0" smtClean="0">
                <a:solidFill>
                  <a:schemeClr val="accent3">
                    <a:lumMod val="75000"/>
                  </a:schemeClr>
                </a:solidFill>
              </a:rPr>
              <a:t>Labutinka</a:t>
            </a:r>
            <a:r>
              <a:rPr lang="cs-CZ" dirty="0" smtClean="0">
                <a:solidFill>
                  <a:schemeClr val="accent3">
                    <a:lumMod val="75000"/>
                  </a:schemeClr>
                </a:solidFill>
              </a:rPr>
              <a:t> </a:t>
            </a:r>
            <a:r>
              <a:rPr lang="cs-CZ" dirty="0" smtClean="0"/>
              <a:t>– posmrtně nalezená báseň; formálně přesunuta do Slezských písní (1961)</a:t>
            </a:r>
          </a:p>
          <a:p>
            <a:pPr lvl="1" algn="just" eaLnBrk="1" fontAlgn="auto" hangingPunct="1">
              <a:spcAft>
                <a:spcPts val="0"/>
              </a:spcAft>
              <a:buFont typeface="Arial" pitchFamily="34" charset="0"/>
              <a:buNone/>
              <a:defRPr/>
            </a:pPr>
            <a:endParaRPr lang="cs-CZ" dirty="0" smtClean="0"/>
          </a:p>
          <a:p>
            <a:pPr lvl="1" algn="just" eaLnBrk="1" fontAlgn="auto" hangingPunct="1">
              <a:spcAft>
                <a:spcPts val="0"/>
              </a:spcAft>
              <a:buFont typeface="Arial" pitchFamily="34" charset="0"/>
              <a:buNone/>
              <a:defRPr/>
            </a:pPr>
            <a:r>
              <a:rPr lang="cs-CZ" b="1" i="1" dirty="0" smtClean="0"/>
              <a:t>    </a:t>
            </a:r>
            <a:r>
              <a:rPr lang="cs-CZ" b="1" i="1" u="sng" dirty="0" smtClean="0">
                <a:solidFill>
                  <a:schemeClr val="accent3">
                    <a:lumMod val="75000"/>
                  </a:schemeClr>
                </a:solidFill>
              </a:rPr>
              <a:t>Jen jedenkrát</a:t>
            </a:r>
          </a:p>
          <a:p>
            <a:pPr lvl="1" algn="just" eaLnBrk="1" fontAlgn="auto" hangingPunct="1">
              <a:spcAft>
                <a:spcPts val="0"/>
              </a:spcAft>
              <a:buFont typeface="Arial" pitchFamily="34" charset="0"/>
              <a:buNone/>
              <a:defRPr/>
            </a:pPr>
            <a:endParaRPr lang="cs-CZ" dirty="0" smtClean="0">
              <a:solidFill>
                <a:schemeClr val="accent3">
                  <a:lumMod val="75000"/>
                </a:schemeClr>
              </a:solidFill>
            </a:endParaRPr>
          </a:p>
          <a:p>
            <a:pPr lvl="1" algn="just" eaLnBrk="1" fontAlgn="auto" hangingPunct="1">
              <a:spcAft>
                <a:spcPts val="0"/>
              </a:spcAft>
              <a:buFont typeface="Arial" pitchFamily="34" charset="0"/>
              <a:buNone/>
              <a:defRPr/>
            </a:pPr>
            <a:r>
              <a:rPr lang="cs-CZ" i="1" dirty="0" smtClean="0"/>
              <a:t>    </a:t>
            </a:r>
            <a:r>
              <a:rPr lang="cs-CZ" b="1" i="1" u="sng" dirty="0" smtClean="0">
                <a:solidFill>
                  <a:schemeClr val="accent3">
                    <a:lumMod val="75000"/>
                  </a:schemeClr>
                </a:solidFill>
              </a:rPr>
              <a:t>Červený květ</a:t>
            </a:r>
            <a:r>
              <a:rPr lang="cs-CZ" b="1" dirty="0" smtClean="0">
                <a:solidFill>
                  <a:schemeClr val="accent3">
                    <a:lumMod val="75000"/>
                  </a:schemeClr>
                </a:solidFill>
              </a:rPr>
              <a:t> </a:t>
            </a:r>
            <a:r>
              <a:rPr lang="cs-CZ" dirty="0" smtClean="0"/>
              <a:t>– úvodní báseň sbírky, květina je symbolem jeho vlastního nitra, kaktus, jako květina, která vykvete pouze jednou, symbolizuje jeho životní osamělost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2" descr="labutinka"/>
          <p:cNvPicPr>
            <a:picLocks noChangeAspect="1" noChangeArrowheads="1"/>
          </p:cNvPicPr>
          <p:nvPr/>
        </p:nvPicPr>
        <p:blipFill>
          <a:blip r:embed="rId2"/>
          <a:srcRect/>
          <a:stretch>
            <a:fillRect/>
          </a:stretch>
        </p:blipFill>
        <p:spPr bwMode="auto">
          <a:xfrm>
            <a:off x="4716463" y="692150"/>
            <a:ext cx="4038600" cy="5329238"/>
          </a:xfrm>
          <a:prstGeom prst="rect">
            <a:avLst/>
          </a:prstGeom>
          <a:noFill/>
          <a:ln w="9525">
            <a:noFill/>
            <a:miter lim="800000"/>
            <a:headEnd/>
            <a:tailEnd/>
          </a:ln>
        </p:spPr>
      </p:pic>
      <p:sp>
        <p:nvSpPr>
          <p:cNvPr id="6" name="TextovéPole 5"/>
          <p:cNvSpPr txBox="1"/>
          <p:nvPr/>
        </p:nvSpPr>
        <p:spPr>
          <a:xfrm>
            <a:off x="323850" y="692150"/>
            <a:ext cx="4248150" cy="5202238"/>
          </a:xfrm>
          <a:prstGeom prst="rect">
            <a:avLst/>
          </a:prstGeom>
          <a:noFill/>
        </p:spPr>
        <p:txBody>
          <a:bodyPr>
            <a:spAutoFit/>
          </a:bodyPr>
          <a:lstStyle/>
          <a:p>
            <a:pPr fontAlgn="auto">
              <a:spcBef>
                <a:spcPts val="0"/>
              </a:spcBef>
              <a:spcAft>
                <a:spcPts val="0"/>
              </a:spcAft>
              <a:defRPr/>
            </a:pPr>
            <a:r>
              <a:rPr lang="cs-CZ" sz="2800" b="1" dirty="0">
                <a:solidFill>
                  <a:schemeClr val="accent3">
                    <a:lumMod val="75000"/>
                  </a:schemeClr>
                </a:solidFill>
                <a:latin typeface="+mn-lt"/>
              </a:rPr>
              <a:t>         </a:t>
            </a:r>
            <a:r>
              <a:rPr lang="cs-CZ" sz="3200" b="1" dirty="0">
                <a:solidFill>
                  <a:schemeClr val="accent3">
                    <a:lumMod val="75000"/>
                  </a:schemeClr>
                </a:solidFill>
                <a:latin typeface="+mn-lt"/>
              </a:rPr>
              <a:t>Labutinka</a:t>
            </a:r>
          </a:p>
          <a:p>
            <a:pPr fontAlgn="auto">
              <a:spcBef>
                <a:spcPts val="0"/>
              </a:spcBef>
              <a:spcAft>
                <a:spcPts val="0"/>
              </a:spcAft>
              <a:defRPr/>
            </a:pPr>
            <a:endParaRPr lang="cs-CZ" sz="2000" b="1" dirty="0">
              <a:latin typeface="+mn-lt"/>
            </a:endParaRPr>
          </a:p>
          <a:p>
            <a:pPr fontAlgn="auto">
              <a:spcBef>
                <a:spcPts val="0"/>
              </a:spcBef>
              <a:spcAft>
                <a:spcPts val="0"/>
              </a:spcAft>
              <a:defRPr/>
            </a:pPr>
            <a:r>
              <a:rPr lang="cs-CZ" sz="2000" dirty="0">
                <a:latin typeface="+mn-lt"/>
              </a:rPr>
              <a:t>    Čí jsi, </a:t>
            </a:r>
            <a:r>
              <a:rPr lang="cs-CZ" sz="2000" dirty="0" err="1">
                <a:latin typeface="+mn-lt"/>
              </a:rPr>
              <a:t>ztepilá</a:t>
            </a:r>
            <a:r>
              <a:rPr lang="cs-CZ" sz="2000" dirty="0">
                <a:latin typeface="+mn-lt"/>
              </a:rPr>
              <a:t> ty krásko? </a:t>
            </a:r>
          </a:p>
          <a:p>
            <a:pPr fontAlgn="auto">
              <a:spcBef>
                <a:spcPts val="0"/>
              </a:spcBef>
              <a:spcAft>
                <a:spcPts val="0"/>
              </a:spcAft>
              <a:defRPr/>
            </a:pPr>
            <a:r>
              <a:rPr lang="cs-CZ" sz="2000" dirty="0">
                <a:latin typeface="+mn-lt"/>
              </a:rPr>
              <a:t>    Sama chodí, </a:t>
            </a:r>
            <a:r>
              <a:rPr lang="cs-CZ" sz="2000" dirty="0" err="1">
                <a:latin typeface="+mn-lt"/>
              </a:rPr>
              <a:t>pyšno</a:t>
            </a:r>
            <a:r>
              <a:rPr lang="cs-CZ" sz="2000" dirty="0">
                <a:latin typeface="+mn-lt"/>
              </a:rPr>
              <a:t> hledí,</a:t>
            </a:r>
          </a:p>
          <a:p>
            <a:pPr fontAlgn="auto">
              <a:spcBef>
                <a:spcPts val="0"/>
              </a:spcBef>
              <a:spcAft>
                <a:spcPts val="0"/>
              </a:spcAft>
              <a:defRPr/>
            </a:pPr>
            <a:r>
              <a:rPr lang="cs-CZ" sz="2000" dirty="0">
                <a:latin typeface="+mn-lt"/>
              </a:rPr>
              <a:t>    knížky v ruce, na můj pozdrav </a:t>
            </a:r>
          </a:p>
          <a:p>
            <a:pPr fontAlgn="auto">
              <a:spcBef>
                <a:spcPts val="0"/>
              </a:spcBef>
              <a:spcAft>
                <a:spcPts val="0"/>
              </a:spcAft>
              <a:defRPr/>
            </a:pPr>
            <a:r>
              <a:rPr lang="cs-CZ" sz="2000" dirty="0">
                <a:latin typeface="+mn-lt"/>
              </a:rPr>
              <a:t>    nikdy nemá odpovědi;</a:t>
            </a:r>
          </a:p>
          <a:p>
            <a:pPr fontAlgn="auto">
              <a:spcBef>
                <a:spcPts val="0"/>
              </a:spcBef>
              <a:spcAft>
                <a:spcPts val="0"/>
              </a:spcAft>
              <a:defRPr/>
            </a:pPr>
            <a:r>
              <a:rPr lang="cs-CZ" sz="2000" dirty="0">
                <a:latin typeface="+mn-lt"/>
              </a:rPr>
              <a:t> </a:t>
            </a:r>
          </a:p>
          <a:p>
            <a:pPr fontAlgn="auto">
              <a:spcBef>
                <a:spcPts val="0"/>
              </a:spcBef>
              <a:spcAft>
                <a:spcPts val="0"/>
              </a:spcAft>
              <a:defRPr/>
            </a:pPr>
            <a:r>
              <a:rPr lang="cs-CZ" sz="2000" dirty="0">
                <a:latin typeface="+mn-lt"/>
              </a:rPr>
              <a:t>    temné pleti, temných vlasů, </a:t>
            </a:r>
          </a:p>
          <a:p>
            <a:pPr fontAlgn="auto">
              <a:spcBef>
                <a:spcPts val="0"/>
              </a:spcBef>
              <a:spcAft>
                <a:spcPts val="0"/>
              </a:spcAft>
              <a:defRPr/>
            </a:pPr>
            <a:r>
              <a:rPr lang="cs-CZ" sz="2000" dirty="0">
                <a:latin typeface="+mn-lt"/>
              </a:rPr>
              <a:t>    pohled třpyt je hvězdy v šeře,</a:t>
            </a:r>
          </a:p>
          <a:p>
            <a:pPr fontAlgn="auto">
              <a:spcBef>
                <a:spcPts val="0"/>
              </a:spcBef>
              <a:spcAft>
                <a:spcPts val="0"/>
              </a:spcAft>
              <a:defRPr/>
            </a:pPr>
            <a:r>
              <a:rPr lang="cs-CZ" sz="2000" dirty="0">
                <a:latin typeface="+mn-lt"/>
              </a:rPr>
              <a:t>    myšky — nožky, každý pohyb</a:t>
            </a:r>
          </a:p>
          <a:p>
            <a:pPr fontAlgn="auto">
              <a:spcBef>
                <a:spcPts val="0"/>
              </a:spcBef>
              <a:spcAft>
                <a:spcPts val="0"/>
              </a:spcAft>
              <a:defRPr/>
            </a:pPr>
            <a:r>
              <a:rPr lang="cs-CZ" sz="2000" dirty="0">
                <a:latin typeface="+mn-lt"/>
              </a:rPr>
              <a:t>    kmit labutí na jezeře — </a:t>
            </a:r>
          </a:p>
          <a:p>
            <a:pPr fontAlgn="auto">
              <a:spcBef>
                <a:spcPts val="0"/>
              </a:spcBef>
              <a:spcAft>
                <a:spcPts val="0"/>
              </a:spcAft>
              <a:defRPr/>
            </a:pPr>
            <a:endParaRPr lang="cs-CZ" sz="2000" dirty="0">
              <a:latin typeface="+mn-lt"/>
            </a:endParaRPr>
          </a:p>
          <a:p>
            <a:pPr fontAlgn="auto">
              <a:spcBef>
                <a:spcPts val="0"/>
              </a:spcBef>
              <a:spcAft>
                <a:spcPts val="0"/>
              </a:spcAft>
              <a:defRPr/>
            </a:pPr>
            <a:r>
              <a:rPr lang="cs-CZ" sz="2000" dirty="0">
                <a:latin typeface="+mn-lt"/>
              </a:rPr>
              <a:t>    Chceš mi být jen beznadějné</a:t>
            </a:r>
          </a:p>
          <a:p>
            <a:pPr fontAlgn="auto">
              <a:spcBef>
                <a:spcPts val="0"/>
              </a:spcBef>
              <a:spcAft>
                <a:spcPts val="0"/>
              </a:spcAft>
              <a:defRPr/>
            </a:pPr>
            <a:r>
              <a:rPr lang="cs-CZ" sz="2000" dirty="0">
                <a:latin typeface="+mn-lt"/>
              </a:rPr>
              <a:t>    lásky smutnou upomínkou?</a:t>
            </a:r>
          </a:p>
          <a:p>
            <a:pPr fontAlgn="auto">
              <a:spcBef>
                <a:spcPts val="0"/>
              </a:spcBef>
              <a:spcAft>
                <a:spcPts val="0"/>
              </a:spcAft>
              <a:defRPr/>
            </a:pPr>
            <a:r>
              <a:rPr lang="cs-CZ" sz="2000" dirty="0">
                <a:latin typeface="+mn-lt"/>
              </a:rPr>
              <a:t>    Jak jmenovat kněžnu svých snů?</a:t>
            </a:r>
          </a:p>
          <a:p>
            <a:pPr fontAlgn="auto">
              <a:spcBef>
                <a:spcPts val="0"/>
              </a:spcBef>
              <a:spcAft>
                <a:spcPts val="0"/>
              </a:spcAft>
              <a:defRPr/>
            </a:pPr>
            <a:r>
              <a:rPr lang="cs-CZ" sz="2000" dirty="0">
                <a:latin typeface="+mn-lt"/>
              </a:rPr>
              <a:t>    Nazvu si tě Labutinkou.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288" y="115888"/>
            <a:ext cx="8569325" cy="6626225"/>
          </a:xfrm>
        </p:spPr>
        <p:txBody>
          <a:bodyPr rtlCol="0">
            <a:normAutofit/>
          </a:bodyPr>
          <a:lstStyle/>
          <a:p>
            <a:pPr eaLnBrk="1" fontAlgn="auto" hangingPunct="1">
              <a:spcAft>
                <a:spcPts val="0"/>
              </a:spcAft>
              <a:buFont typeface="Arial" pitchFamily="34" charset="0"/>
              <a:buNone/>
              <a:defRPr/>
            </a:pPr>
            <a:r>
              <a:rPr lang="cs-CZ" dirty="0" smtClean="0"/>
              <a:t>   </a:t>
            </a:r>
            <a:r>
              <a:rPr lang="cs-CZ" dirty="0" smtClean="0">
                <a:solidFill>
                  <a:schemeClr val="accent3">
                    <a:lumMod val="75000"/>
                  </a:schemeClr>
                </a:solidFill>
              </a:rPr>
              <a:t>Básně reagující na sociální bídu a národnostní útlak: </a:t>
            </a:r>
            <a:r>
              <a:rPr lang="cs-CZ" dirty="0" smtClean="0"/>
              <a:t>(ukazuje </a:t>
            </a:r>
            <a:r>
              <a:rPr lang="cs-CZ" dirty="0" smtClean="0"/>
              <a:t>na problém utlačování lidu- viní z toho Němce, Poláky, Židy a lhostejnost Čechů)</a:t>
            </a:r>
          </a:p>
          <a:p>
            <a:pPr eaLnBrk="1" fontAlgn="auto" hangingPunct="1">
              <a:spcAft>
                <a:spcPts val="0"/>
              </a:spcAft>
              <a:buFont typeface="Arial" pitchFamily="34" charset="0"/>
              <a:buNone/>
              <a:defRPr/>
            </a:pPr>
            <a:endParaRPr lang="cs-CZ" dirty="0" smtClean="0"/>
          </a:p>
          <a:p>
            <a:pPr lvl="1" eaLnBrk="1" fontAlgn="auto" hangingPunct="1">
              <a:spcAft>
                <a:spcPts val="0"/>
              </a:spcAft>
              <a:buFont typeface="Arial" pitchFamily="34" charset="0"/>
              <a:buNone/>
              <a:defRPr/>
            </a:pPr>
            <a:r>
              <a:rPr lang="cs-CZ" sz="3600" i="1" dirty="0" smtClean="0"/>
              <a:t>              </a:t>
            </a:r>
            <a:r>
              <a:rPr lang="cs-CZ" sz="3600" i="1" dirty="0" smtClean="0">
                <a:solidFill>
                  <a:schemeClr val="accent3">
                    <a:lumMod val="75000"/>
                  </a:schemeClr>
                </a:solidFill>
              </a:rPr>
              <a:t>Maryčka </a:t>
            </a:r>
            <a:r>
              <a:rPr lang="cs-CZ" sz="3600" i="1" dirty="0" err="1" smtClean="0">
                <a:solidFill>
                  <a:schemeClr val="accent3">
                    <a:lumMod val="75000"/>
                  </a:schemeClr>
                </a:solidFill>
              </a:rPr>
              <a:t>Magdónova</a:t>
            </a:r>
            <a:r>
              <a:rPr lang="cs-CZ" sz="3600" dirty="0" smtClean="0">
                <a:solidFill>
                  <a:schemeClr val="accent3">
                    <a:lumMod val="75000"/>
                  </a:schemeClr>
                </a:solidFill>
              </a:rPr>
              <a:t> </a:t>
            </a:r>
            <a:endParaRPr lang="cs-CZ" sz="3600" dirty="0" smtClean="0"/>
          </a:p>
          <a:p>
            <a:pPr lvl="1" eaLnBrk="1" fontAlgn="auto" hangingPunct="1">
              <a:spcAft>
                <a:spcPts val="0"/>
              </a:spcAft>
              <a:buFont typeface="Arial" pitchFamily="34" charset="0"/>
              <a:buNone/>
              <a:defRPr/>
            </a:pPr>
            <a:r>
              <a:rPr lang="cs-CZ" sz="3600" i="1" dirty="0" smtClean="0"/>
              <a:t>              </a:t>
            </a:r>
            <a:r>
              <a:rPr lang="cs-CZ" sz="3600" i="1" dirty="0" smtClean="0">
                <a:solidFill>
                  <a:schemeClr val="accent3">
                    <a:lumMod val="75000"/>
                  </a:schemeClr>
                </a:solidFill>
              </a:rPr>
              <a:t>Ostrava</a:t>
            </a:r>
            <a:endParaRPr lang="cs-CZ" sz="3600" dirty="0" smtClean="0">
              <a:solidFill>
                <a:schemeClr val="accent3">
                  <a:lumMod val="75000"/>
                </a:schemeClr>
              </a:solidFill>
            </a:endParaRPr>
          </a:p>
          <a:p>
            <a:pPr lvl="1" eaLnBrk="1" fontAlgn="auto" hangingPunct="1">
              <a:spcAft>
                <a:spcPts val="0"/>
              </a:spcAft>
              <a:buFont typeface="Arial" pitchFamily="34" charset="0"/>
              <a:buNone/>
              <a:defRPr/>
            </a:pPr>
            <a:r>
              <a:rPr lang="cs-CZ" sz="3600" i="1" dirty="0" smtClean="0"/>
              <a:t>              </a:t>
            </a:r>
            <a:r>
              <a:rPr lang="cs-CZ" sz="3600" i="1" dirty="0" smtClean="0">
                <a:solidFill>
                  <a:schemeClr val="accent3">
                    <a:lumMod val="75000"/>
                  </a:schemeClr>
                </a:solidFill>
              </a:rPr>
              <a:t>Kantor </a:t>
            </a:r>
            <a:r>
              <a:rPr lang="cs-CZ" sz="3600" i="1" dirty="0" err="1" smtClean="0">
                <a:solidFill>
                  <a:schemeClr val="accent3">
                    <a:lumMod val="75000"/>
                  </a:schemeClr>
                </a:solidFill>
              </a:rPr>
              <a:t>Halfar</a:t>
            </a:r>
            <a:endParaRPr lang="cs-CZ" sz="3600" dirty="0" smtClean="0"/>
          </a:p>
          <a:p>
            <a:pPr lvl="1" eaLnBrk="1" fontAlgn="auto" hangingPunct="1">
              <a:spcAft>
                <a:spcPts val="0"/>
              </a:spcAft>
              <a:buFont typeface="Arial" pitchFamily="34" charset="0"/>
              <a:buNone/>
              <a:defRPr/>
            </a:pPr>
            <a:r>
              <a:rPr lang="cs-CZ" sz="3600" i="1" dirty="0" smtClean="0"/>
              <a:t>              </a:t>
            </a:r>
            <a:r>
              <a:rPr lang="cs-CZ" sz="3600" i="1" dirty="0" smtClean="0">
                <a:solidFill>
                  <a:schemeClr val="accent3">
                    <a:lumMod val="75000"/>
                  </a:schemeClr>
                </a:solidFill>
              </a:rPr>
              <a:t>70 000</a:t>
            </a:r>
            <a:endParaRPr lang="cs-CZ" sz="3600" dirty="0" smtClean="0">
              <a:solidFill>
                <a:schemeClr val="accent3">
                  <a:lumMod val="75000"/>
                </a:schemeClr>
              </a:solidFill>
            </a:endParaRPr>
          </a:p>
          <a:p>
            <a:pPr lvl="1" eaLnBrk="1" fontAlgn="auto" hangingPunct="1">
              <a:spcAft>
                <a:spcPts val="0"/>
              </a:spcAft>
              <a:buFont typeface="Arial" pitchFamily="34" charset="0"/>
              <a:buNone/>
              <a:defRPr/>
            </a:pPr>
            <a:r>
              <a:rPr lang="cs-CZ" sz="3600" i="1" dirty="0" smtClean="0">
                <a:solidFill>
                  <a:schemeClr val="accent3">
                    <a:lumMod val="75000"/>
                  </a:schemeClr>
                </a:solidFill>
              </a:rPr>
              <a:t>              Bernard Žár</a:t>
            </a:r>
            <a:endParaRPr lang="cs-CZ" sz="3600" dirty="0" smtClean="0">
              <a:solidFill>
                <a:schemeClr val="accent3">
                  <a:lumMod val="75000"/>
                </a:schemeClr>
              </a:solidFill>
            </a:endParaRPr>
          </a:p>
          <a:p>
            <a:pPr lvl="1" eaLnBrk="1" fontAlgn="auto" hangingPunct="1">
              <a:spcAft>
                <a:spcPts val="0"/>
              </a:spcAft>
              <a:buFont typeface="Arial" pitchFamily="34" charset="0"/>
              <a:buNone/>
              <a:defRPr/>
            </a:pPr>
            <a:r>
              <a:rPr lang="cs-CZ" sz="3600" i="1" dirty="0" smtClean="0">
                <a:solidFill>
                  <a:schemeClr val="accent3">
                    <a:lumMod val="75000"/>
                  </a:schemeClr>
                </a:solidFill>
              </a:rPr>
              <a:t>              Návrat</a:t>
            </a:r>
            <a:endParaRPr lang="cs-CZ" sz="3600" dirty="0" smtClean="0">
              <a:solidFill>
                <a:schemeClr val="accent3">
                  <a:lumMod val="75000"/>
                </a:schemeClr>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0825" y="0"/>
            <a:ext cx="4537075" cy="6742113"/>
          </a:xfrm>
        </p:spPr>
        <p:txBody>
          <a:bodyPr rtlCol="0">
            <a:normAutofit lnSpcReduction="10000"/>
          </a:bodyPr>
          <a:lstStyle/>
          <a:p>
            <a:pPr eaLnBrk="1" fontAlgn="auto" hangingPunct="1">
              <a:spcAft>
                <a:spcPts val="0"/>
              </a:spcAft>
              <a:buFont typeface="Arial" pitchFamily="34" charset="0"/>
              <a:buNone/>
              <a:defRPr/>
            </a:pPr>
            <a:r>
              <a:rPr lang="cs-CZ" dirty="0" smtClean="0">
                <a:solidFill>
                  <a:schemeClr val="accent3">
                    <a:lumMod val="75000"/>
                  </a:schemeClr>
                </a:solidFill>
              </a:rPr>
              <a:t>        Kantor </a:t>
            </a:r>
            <a:r>
              <a:rPr lang="cs-CZ" dirty="0" err="1" smtClean="0">
                <a:solidFill>
                  <a:schemeClr val="accent3">
                    <a:lumMod val="75000"/>
                  </a:schemeClr>
                </a:solidFill>
              </a:rPr>
              <a:t>Halfar</a:t>
            </a:r>
            <a:endParaRPr lang="cs-CZ" dirty="0" smtClean="0">
              <a:solidFill>
                <a:schemeClr val="accent3">
                  <a:lumMod val="75000"/>
                </a:schemeClr>
              </a:solidFill>
            </a:endParaRPr>
          </a:p>
          <a:p>
            <a:pPr eaLnBrk="1" fontAlgn="auto" hangingPunct="1">
              <a:spcAft>
                <a:spcPts val="0"/>
              </a:spcAft>
              <a:buFont typeface="Arial" pitchFamily="34" charset="0"/>
              <a:buNone/>
              <a:defRPr/>
            </a:pPr>
            <a:r>
              <a:rPr lang="cs-CZ" sz="2100" dirty="0"/>
              <a:t> </a:t>
            </a:r>
            <a:r>
              <a:rPr lang="cs-CZ" sz="2100" dirty="0" smtClean="0"/>
              <a:t>     Byl to synek jako jedle,</a:t>
            </a:r>
            <a:br>
              <a:rPr lang="cs-CZ" sz="2100" dirty="0" smtClean="0"/>
            </a:br>
            <a:r>
              <a:rPr lang="cs-CZ" sz="2100" dirty="0" smtClean="0"/>
              <a:t>byla na něj pyšná máti,</a:t>
            </a:r>
            <a:br>
              <a:rPr lang="cs-CZ" sz="2100" dirty="0" smtClean="0"/>
            </a:br>
            <a:r>
              <a:rPr lang="cs-CZ" sz="2100" dirty="0" smtClean="0"/>
              <a:t>ale škaredou měl chybu:</a:t>
            </a:r>
            <a:br>
              <a:rPr lang="cs-CZ" sz="2100" dirty="0" smtClean="0"/>
            </a:br>
            <a:r>
              <a:rPr lang="cs-CZ" sz="2100" dirty="0" smtClean="0"/>
              <a:t>tu, že nechtěl </a:t>
            </a:r>
            <a:r>
              <a:rPr lang="cs-CZ" sz="2100" dirty="0" err="1" smtClean="0"/>
              <a:t>poslouchati</a:t>
            </a:r>
            <a:endParaRPr lang="cs-CZ" sz="2100" dirty="0" smtClean="0"/>
          </a:p>
          <a:p>
            <a:pPr eaLnBrk="1" fontAlgn="auto" hangingPunct="1">
              <a:spcAft>
                <a:spcPts val="0"/>
              </a:spcAft>
              <a:buFont typeface="Arial" pitchFamily="34" charset="0"/>
              <a:buNone/>
              <a:defRPr/>
            </a:pPr>
            <a:endParaRPr lang="cs-CZ" sz="2100" dirty="0" smtClean="0"/>
          </a:p>
          <a:p>
            <a:pPr eaLnBrk="1" fontAlgn="auto" hangingPunct="1">
              <a:spcAft>
                <a:spcPts val="0"/>
              </a:spcAft>
              <a:buFont typeface="Arial" pitchFamily="34" charset="0"/>
              <a:buNone/>
              <a:defRPr/>
            </a:pPr>
            <a:r>
              <a:rPr lang="cs-CZ" sz="2100" dirty="0" smtClean="0"/>
              <a:t>      těch, kdož vládli pod Lipinou.</a:t>
            </a:r>
            <a:br>
              <a:rPr lang="cs-CZ" sz="2100" dirty="0" smtClean="0"/>
            </a:br>
            <a:r>
              <a:rPr lang="cs-CZ" sz="2100" dirty="0" smtClean="0"/>
              <a:t>A když se kantor spustí ...</a:t>
            </a:r>
            <a:br>
              <a:rPr lang="cs-CZ" sz="2100" dirty="0" smtClean="0"/>
            </a:br>
            <a:r>
              <a:rPr lang="cs-CZ" sz="2100" dirty="0" smtClean="0"/>
              <a:t>víš, jsou hříchy v katechismu,</a:t>
            </a:r>
            <a:br>
              <a:rPr lang="cs-CZ" sz="2100" dirty="0" smtClean="0"/>
            </a:br>
            <a:r>
              <a:rPr lang="cs-CZ" sz="2100" dirty="0" smtClean="0"/>
              <a:t>co se nikdy neodpustí.</a:t>
            </a:r>
          </a:p>
          <a:p>
            <a:pPr eaLnBrk="1" fontAlgn="auto" hangingPunct="1">
              <a:spcAft>
                <a:spcPts val="0"/>
              </a:spcAft>
              <a:buFont typeface="Arial" pitchFamily="34" charset="0"/>
              <a:buNone/>
              <a:defRPr/>
            </a:pPr>
            <a:endParaRPr lang="cs-CZ" sz="2100" dirty="0" smtClean="0"/>
          </a:p>
          <a:p>
            <a:pPr eaLnBrk="1" fontAlgn="auto" hangingPunct="1">
              <a:spcAft>
                <a:spcPts val="0"/>
              </a:spcAft>
              <a:buFont typeface="Arial" pitchFamily="34" charset="0"/>
              <a:buNone/>
              <a:defRPr/>
            </a:pPr>
            <a:r>
              <a:rPr lang="cs-CZ" sz="2100" dirty="0" smtClean="0"/>
              <a:t>     </a:t>
            </a:r>
            <a:r>
              <a:rPr lang="cs-CZ" sz="2100" dirty="0" err="1" smtClean="0"/>
              <a:t>Leta</a:t>
            </a:r>
            <a:r>
              <a:rPr lang="cs-CZ" sz="2100" dirty="0" smtClean="0"/>
              <a:t> táhnou, vlasy řídnou</a:t>
            </a:r>
            <a:br>
              <a:rPr lang="cs-CZ" sz="2100" dirty="0" smtClean="0"/>
            </a:br>
            <a:r>
              <a:rPr lang="cs-CZ" sz="2100" dirty="0" smtClean="0"/>
              <a:t>jako listí před jesení.</a:t>
            </a:r>
            <a:br>
              <a:rPr lang="cs-CZ" sz="2100" dirty="0" smtClean="0"/>
            </a:br>
            <a:r>
              <a:rPr lang="cs-CZ" sz="2100" dirty="0" err="1" smtClean="0"/>
              <a:t>Halfar</a:t>
            </a:r>
            <a:r>
              <a:rPr lang="cs-CZ" sz="2100" dirty="0" smtClean="0"/>
              <a:t> pořád za mládence!</a:t>
            </a:r>
            <a:br>
              <a:rPr lang="cs-CZ" sz="2100" dirty="0" smtClean="0"/>
            </a:br>
            <a:r>
              <a:rPr lang="cs-CZ" sz="2100" dirty="0" smtClean="0"/>
              <a:t>Pro </a:t>
            </a:r>
            <a:r>
              <a:rPr lang="cs-CZ" sz="2100" dirty="0" err="1" smtClean="0"/>
              <a:t>Halfara</a:t>
            </a:r>
            <a:r>
              <a:rPr lang="cs-CZ" sz="2100" dirty="0" smtClean="0"/>
              <a:t> místa není.</a:t>
            </a:r>
          </a:p>
          <a:p>
            <a:pPr eaLnBrk="1" fontAlgn="auto" hangingPunct="1">
              <a:spcAft>
                <a:spcPts val="0"/>
              </a:spcAft>
              <a:buFont typeface="Arial" pitchFamily="34" charset="0"/>
              <a:buNone/>
              <a:defRPr/>
            </a:pPr>
            <a:endParaRPr lang="cs-CZ" sz="2100" dirty="0" smtClean="0"/>
          </a:p>
          <a:p>
            <a:pPr eaLnBrk="1" fontAlgn="auto" hangingPunct="1">
              <a:spcAft>
                <a:spcPts val="0"/>
              </a:spcAft>
              <a:buFont typeface="Arial" pitchFamily="34" charset="0"/>
              <a:buNone/>
              <a:defRPr/>
            </a:pPr>
            <a:r>
              <a:rPr lang="cs-CZ" sz="2100" dirty="0" smtClean="0"/>
              <a:t>     V krčmě zazní skočná hudba.</a:t>
            </a:r>
            <a:br>
              <a:rPr lang="cs-CZ" sz="2100" dirty="0" smtClean="0"/>
            </a:br>
            <a:r>
              <a:rPr lang="cs-CZ" sz="2100" dirty="0" smtClean="0"/>
              <a:t>Právě v kapli dalo slovo:</a:t>
            </a:r>
            <a:br>
              <a:rPr lang="cs-CZ" sz="2100" dirty="0" smtClean="0"/>
            </a:br>
            <a:r>
              <a:rPr lang="cs-CZ" sz="2100" dirty="0" smtClean="0"/>
              <a:t>či by mělo deset roků</a:t>
            </a:r>
            <a:br>
              <a:rPr lang="cs-CZ" sz="2100" dirty="0" smtClean="0"/>
            </a:br>
            <a:r>
              <a:rPr lang="cs-CZ" sz="2100" dirty="0" smtClean="0"/>
              <a:t>čekat děvče </a:t>
            </a:r>
            <a:r>
              <a:rPr lang="cs-CZ" sz="2100" dirty="0" err="1" smtClean="0"/>
              <a:t>Halfarovo</a:t>
            </a:r>
            <a:r>
              <a:rPr lang="cs-CZ" sz="2100" dirty="0" smtClean="0"/>
              <a:t>?</a:t>
            </a:r>
          </a:p>
          <a:p>
            <a:pPr eaLnBrk="1" fontAlgn="auto" hangingPunct="1">
              <a:spcAft>
                <a:spcPts val="0"/>
              </a:spcAft>
              <a:buFont typeface="Arial" pitchFamily="34" charset="0"/>
              <a:buChar char="•"/>
              <a:defRPr/>
            </a:pPr>
            <a:endParaRPr lang="cs-CZ" sz="3500" dirty="0"/>
          </a:p>
        </p:txBody>
      </p:sp>
      <p:sp>
        <p:nvSpPr>
          <p:cNvPr id="24578" name="TextovéPole 3"/>
          <p:cNvSpPr txBox="1">
            <a:spLocks noChangeArrowheads="1"/>
          </p:cNvSpPr>
          <p:nvPr/>
        </p:nvSpPr>
        <p:spPr bwMode="auto">
          <a:xfrm>
            <a:off x="5148263" y="188913"/>
            <a:ext cx="3744912" cy="6862762"/>
          </a:xfrm>
          <a:prstGeom prst="rect">
            <a:avLst/>
          </a:prstGeom>
          <a:noFill/>
          <a:ln w="9525">
            <a:noFill/>
            <a:miter lim="800000"/>
            <a:headEnd/>
            <a:tailEnd/>
          </a:ln>
        </p:spPr>
        <p:txBody>
          <a:bodyPr>
            <a:spAutoFit/>
          </a:bodyPr>
          <a:lstStyle/>
          <a:p>
            <a:r>
              <a:rPr lang="cs-CZ" sz="2000">
                <a:latin typeface="Calibri" pitchFamily="34" charset="0"/>
              </a:rPr>
              <a:t>Přijdou páni: Škola polská!</a:t>
            </a:r>
            <a:br>
              <a:rPr lang="cs-CZ" sz="2000">
                <a:latin typeface="Calibri" pitchFamily="34" charset="0"/>
              </a:rPr>
            </a:br>
            <a:r>
              <a:rPr lang="cs-CZ" sz="2000">
                <a:latin typeface="Calibri" pitchFamily="34" charset="0"/>
              </a:rPr>
              <a:t>Burmistr v klín ruce složí.</a:t>
            </a:r>
            <a:br>
              <a:rPr lang="cs-CZ" sz="2000">
                <a:latin typeface="Calibri" pitchFamily="34" charset="0"/>
              </a:rPr>
            </a:br>
            <a:r>
              <a:rPr lang="cs-CZ" sz="2000">
                <a:latin typeface="Calibri" pitchFamily="34" charset="0"/>
              </a:rPr>
              <a:t>Ale zpurný Halfar učí,</a:t>
            </a:r>
            <a:br>
              <a:rPr lang="cs-CZ" sz="2000">
                <a:latin typeface="Calibri" pitchFamily="34" charset="0"/>
              </a:rPr>
            </a:br>
            <a:r>
              <a:rPr lang="cs-CZ" sz="2000">
                <a:latin typeface="Calibri" pitchFamily="34" charset="0"/>
              </a:rPr>
              <a:t>jak mu káže zákon boží.</a:t>
            </a:r>
          </a:p>
          <a:p>
            <a:endParaRPr lang="cs-CZ" sz="2000">
              <a:latin typeface="Calibri" pitchFamily="34" charset="0"/>
            </a:endParaRPr>
          </a:p>
          <a:p>
            <a:endParaRPr lang="cs-CZ" sz="2000">
              <a:latin typeface="Calibri" pitchFamily="34" charset="0"/>
            </a:endParaRPr>
          </a:p>
          <a:p>
            <a:r>
              <a:rPr lang="cs-CZ" sz="2000">
                <a:latin typeface="Calibri" pitchFamily="34" charset="0"/>
              </a:rPr>
              <a:t>Tich po mezích chodí kantor,</a:t>
            </a:r>
            <a:br>
              <a:rPr lang="cs-CZ" sz="2000">
                <a:latin typeface="Calibri" pitchFamily="34" charset="0"/>
              </a:rPr>
            </a:br>
            <a:r>
              <a:rPr lang="cs-CZ" sz="2000">
                <a:latin typeface="Calibri" pitchFamily="34" charset="0"/>
              </a:rPr>
              <a:t>bez úsměvu, bez myšlenky,</a:t>
            </a:r>
            <a:br>
              <a:rPr lang="cs-CZ" sz="2000">
                <a:latin typeface="Calibri" pitchFamily="34" charset="0"/>
              </a:rPr>
            </a:br>
            <a:r>
              <a:rPr lang="cs-CZ" sz="2000">
                <a:latin typeface="Calibri" pitchFamily="34" charset="0"/>
              </a:rPr>
              <a:t>v krčm v noci sám za stolem</a:t>
            </a:r>
            <a:br>
              <a:rPr lang="cs-CZ" sz="2000">
                <a:latin typeface="Calibri" pitchFamily="34" charset="0"/>
              </a:rPr>
            </a:br>
            <a:r>
              <a:rPr lang="cs-CZ" sz="2000">
                <a:latin typeface="Calibri" pitchFamily="34" charset="0"/>
              </a:rPr>
              <a:t>hledí k zemi, hledí sklenky.</a:t>
            </a:r>
          </a:p>
          <a:p>
            <a:endParaRPr lang="cs-CZ" sz="2000">
              <a:latin typeface="Calibri" pitchFamily="34" charset="0"/>
            </a:endParaRPr>
          </a:p>
          <a:p>
            <a:r>
              <a:rPr lang="cs-CZ" sz="2000">
                <a:latin typeface="Calibri" pitchFamily="34" charset="0"/>
              </a:rPr>
              <a:t>V horký večer, na klekání</a:t>
            </a:r>
            <a:br>
              <a:rPr lang="cs-CZ" sz="2000">
                <a:latin typeface="Calibri" pitchFamily="34" charset="0"/>
              </a:rPr>
            </a:br>
            <a:r>
              <a:rPr lang="cs-CZ" sz="2000">
                <a:latin typeface="Calibri" pitchFamily="34" charset="0"/>
              </a:rPr>
              <a:t>když se v dědině v raz zvoní,</a:t>
            </a:r>
            <a:br>
              <a:rPr lang="cs-CZ" sz="2000">
                <a:latin typeface="Calibri" pitchFamily="34" charset="0"/>
              </a:rPr>
            </a:br>
            <a:r>
              <a:rPr lang="cs-CZ" sz="2000">
                <a:latin typeface="Calibri" pitchFamily="34" charset="0"/>
              </a:rPr>
              <a:t>vrazí děvče v černou jizbu:</a:t>
            </a:r>
            <a:br>
              <a:rPr lang="cs-CZ" sz="2000">
                <a:latin typeface="Calibri" pitchFamily="34" charset="0"/>
              </a:rPr>
            </a:br>
            <a:r>
              <a:rPr lang="cs-CZ" sz="2000">
                <a:latin typeface="Calibri" pitchFamily="34" charset="0"/>
              </a:rPr>
              <a:t>Kantor visí na jabloni!</a:t>
            </a:r>
          </a:p>
          <a:p>
            <a:endParaRPr lang="cs-CZ" sz="2000">
              <a:latin typeface="Calibri" pitchFamily="34" charset="0"/>
            </a:endParaRPr>
          </a:p>
          <a:p>
            <a:r>
              <a:rPr lang="cs-CZ" sz="2000">
                <a:latin typeface="Calibri" pitchFamily="34" charset="0"/>
              </a:rPr>
              <a:t>Bez modlitby, bez slzy ho,</a:t>
            </a:r>
            <a:br>
              <a:rPr lang="cs-CZ" sz="2000">
                <a:latin typeface="Calibri" pitchFamily="34" charset="0"/>
              </a:rPr>
            </a:br>
            <a:r>
              <a:rPr lang="cs-CZ" sz="2000">
                <a:latin typeface="Calibri" pitchFamily="34" charset="0"/>
              </a:rPr>
              <a:t>jak při hříšné duši jisto,</a:t>
            </a:r>
            <a:br>
              <a:rPr lang="cs-CZ" sz="2000">
                <a:latin typeface="Calibri" pitchFamily="34" charset="0"/>
              </a:rPr>
            </a:br>
            <a:r>
              <a:rPr lang="cs-CZ" sz="2000">
                <a:latin typeface="Calibri" pitchFamily="34" charset="0"/>
              </a:rPr>
              <a:t>v roh hřbitova zakopali,</a:t>
            </a:r>
            <a:br>
              <a:rPr lang="cs-CZ" sz="2000">
                <a:latin typeface="Calibri" pitchFamily="34" charset="0"/>
              </a:rPr>
            </a:br>
            <a:r>
              <a:rPr lang="cs-CZ" sz="2000">
                <a:latin typeface="Calibri" pitchFamily="34" charset="0"/>
              </a:rPr>
              <a:t>a tak dostal Halfar místo.</a:t>
            </a:r>
          </a:p>
          <a:p>
            <a:r>
              <a:rPr lang="cs-CZ" sz="2000">
                <a:latin typeface="Calibri" pitchFamily="34" charset="0"/>
              </a:rPr>
              <a:t/>
            </a:r>
            <a:br>
              <a:rPr lang="cs-CZ" sz="2000">
                <a:latin typeface="Calibri" pitchFamily="34" charset="0"/>
              </a:rPr>
            </a:br>
            <a:endParaRPr lang="cs-CZ" sz="2000">
              <a:latin typeface="Calibri"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79388" y="0"/>
            <a:ext cx="4321175" cy="6742113"/>
          </a:xfrm>
        </p:spPr>
        <p:txBody>
          <a:bodyPr rtlCol="0">
            <a:normAutofit fontScale="92500" lnSpcReduction="10000"/>
          </a:bodyPr>
          <a:lstStyle/>
          <a:p>
            <a:pPr eaLnBrk="1" fontAlgn="auto" hangingPunct="1">
              <a:spcAft>
                <a:spcPts val="0"/>
              </a:spcAft>
              <a:buFont typeface="Arial" pitchFamily="34" charset="0"/>
              <a:buNone/>
              <a:defRPr/>
            </a:pPr>
            <a:r>
              <a:rPr lang="cs-CZ" dirty="0" smtClean="0"/>
              <a:t>              </a:t>
            </a:r>
            <a:r>
              <a:rPr lang="cs-CZ" dirty="0" smtClean="0">
                <a:solidFill>
                  <a:schemeClr val="accent3">
                    <a:lumMod val="75000"/>
                  </a:schemeClr>
                </a:solidFill>
              </a:rPr>
              <a:t>Ostrava</a:t>
            </a:r>
          </a:p>
          <a:p>
            <a:pPr eaLnBrk="1" fontAlgn="auto" hangingPunct="1">
              <a:spcAft>
                <a:spcPts val="0"/>
              </a:spcAft>
              <a:buFont typeface="Arial" pitchFamily="34" charset="0"/>
              <a:buNone/>
              <a:defRPr/>
            </a:pPr>
            <a:r>
              <a:rPr lang="cs-CZ" sz="2400" b="1" dirty="0" smtClean="0"/>
              <a:t>     Sto roků v šachtě žil, mlčel jsem,</a:t>
            </a:r>
            <a:br>
              <a:rPr lang="cs-CZ" sz="2400" b="1" dirty="0" smtClean="0"/>
            </a:br>
            <a:r>
              <a:rPr lang="cs-CZ" sz="2400" b="1" dirty="0" smtClean="0"/>
              <a:t>sto roků kopal jsem uhlí,</a:t>
            </a:r>
            <a:br>
              <a:rPr lang="cs-CZ" sz="2400" b="1" dirty="0" smtClean="0"/>
            </a:br>
            <a:r>
              <a:rPr lang="cs-CZ" sz="2400" b="1" dirty="0" smtClean="0"/>
              <a:t>za sto let rameni bezmasém</a:t>
            </a:r>
            <a:br>
              <a:rPr lang="cs-CZ" sz="2400" b="1" dirty="0" smtClean="0"/>
            </a:br>
            <a:r>
              <a:rPr lang="cs-CZ" sz="2400" b="1" dirty="0" smtClean="0"/>
              <a:t>svaly mi v železo ztuhly.</a:t>
            </a:r>
          </a:p>
          <a:p>
            <a:pPr eaLnBrk="1" fontAlgn="auto" hangingPunct="1">
              <a:spcAft>
                <a:spcPts val="0"/>
              </a:spcAft>
              <a:buFont typeface="Arial" pitchFamily="34" charset="0"/>
              <a:buNone/>
              <a:defRPr/>
            </a:pPr>
            <a:endParaRPr lang="cs-CZ" sz="2400" b="1" dirty="0" smtClean="0"/>
          </a:p>
          <a:p>
            <a:pPr eaLnBrk="1" fontAlgn="auto" hangingPunct="1">
              <a:spcAft>
                <a:spcPts val="0"/>
              </a:spcAft>
              <a:buFont typeface="Arial" pitchFamily="34" charset="0"/>
              <a:buNone/>
              <a:defRPr/>
            </a:pPr>
            <a:r>
              <a:rPr lang="cs-CZ" sz="2400" b="1" dirty="0" smtClean="0"/>
              <a:t>     Uhelný prach sedl do očí,</a:t>
            </a:r>
            <a:br>
              <a:rPr lang="cs-CZ" sz="2400" b="1" dirty="0" smtClean="0"/>
            </a:br>
            <a:r>
              <a:rPr lang="cs-CZ" sz="2400" b="1" dirty="0" smtClean="0"/>
              <a:t>rubíny ze rtů mi uhly,</a:t>
            </a:r>
            <a:br>
              <a:rPr lang="cs-CZ" sz="2400" b="1" dirty="0" smtClean="0"/>
            </a:br>
            <a:r>
              <a:rPr lang="cs-CZ" sz="2400" b="1" dirty="0" smtClean="0"/>
              <a:t>ze vlasů, z vousů a z obočí</a:t>
            </a:r>
            <a:br>
              <a:rPr lang="cs-CZ" sz="2400" b="1" dirty="0" smtClean="0"/>
            </a:br>
            <a:r>
              <a:rPr lang="cs-CZ" sz="2400" b="1" dirty="0" smtClean="0"/>
              <a:t>visí mi rampouchy uhlí.</a:t>
            </a:r>
          </a:p>
          <a:p>
            <a:pPr eaLnBrk="1" fontAlgn="auto" hangingPunct="1">
              <a:spcAft>
                <a:spcPts val="0"/>
              </a:spcAft>
              <a:buFont typeface="Arial" pitchFamily="34" charset="0"/>
              <a:buNone/>
              <a:defRPr/>
            </a:pPr>
            <a:endParaRPr lang="cs-CZ" sz="2400" b="1" dirty="0" smtClean="0"/>
          </a:p>
          <a:p>
            <a:pPr eaLnBrk="1" fontAlgn="auto" hangingPunct="1">
              <a:spcAft>
                <a:spcPts val="0"/>
              </a:spcAft>
              <a:buFont typeface="Arial" pitchFamily="34" charset="0"/>
              <a:buNone/>
              <a:defRPr/>
            </a:pPr>
            <a:r>
              <a:rPr lang="cs-CZ" sz="2400" b="1" dirty="0" smtClean="0"/>
              <a:t>     Chléb s uhlím beru si do práce,</a:t>
            </a:r>
            <a:br>
              <a:rPr lang="cs-CZ" sz="2400" b="1" dirty="0" smtClean="0"/>
            </a:br>
            <a:r>
              <a:rPr lang="cs-CZ" sz="2400" b="1" dirty="0" smtClean="0"/>
              <a:t>z roboty jdu na robotu,</a:t>
            </a:r>
            <a:br>
              <a:rPr lang="cs-CZ" sz="2400" b="1" dirty="0" smtClean="0"/>
            </a:br>
            <a:r>
              <a:rPr lang="cs-CZ" sz="2400" b="1" dirty="0" smtClean="0"/>
              <a:t>při Dunaji strmí paláce</a:t>
            </a:r>
            <a:br>
              <a:rPr lang="cs-CZ" sz="2400" b="1" dirty="0" smtClean="0"/>
            </a:br>
            <a:r>
              <a:rPr lang="cs-CZ" sz="2400" b="1" dirty="0" smtClean="0"/>
              <a:t>z krve mé a z mého potu.</a:t>
            </a:r>
          </a:p>
          <a:p>
            <a:pPr eaLnBrk="1" fontAlgn="auto" hangingPunct="1">
              <a:spcAft>
                <a:spcPts val="0"/>
              </a:spcAft>
              <a:buFont typeface="Arial" pitchFamily="34" charset="0"/>
              <a:buNone/>
              <a:defRPr/>
            </a:pPr>
            <a:endParaRPr lang="cs-CZ" sz="2400" b="1" dirty="0" smtClean="0"/>
          </a:p>
          <a:p>
            <a:pPr eaLnBrk="1" fontAlgn="auto" hangingPunct="1">
              <a:spcAft>
                <a:spcPts val="0"/>
              </a:spcAft>
              <a:buFont typeface="Arial" pitchFamily="34" charset="0"/>
              <a:buNone/>
              <a:defRPr/>
            </a:pPr>
            <a:r>
              <a:rPr lang="cs-CZ" sz="2400" b="1" dirty="0" smtClean="0"/>
              <a:t>     Sto roků v kopalně mlčel jsem,</a:t>
            </a:r>
            <a:br>
              <a:rPr lang="cs-CZ" sz="2400" b="1" dirty="0" smtClean="0"/>
            </a:br>
            <a:r>
              <a:rPr lang="cs-CZ" sz="2400" b="1" dirty="0" smtClean="0"/>
              <a:t>kdo mi těch sto roků vrátí?</a:t>
            </a:r>
            <a:br>
              <a:rPr lang="cs-CZ" sz="2400" b="1" dirty="0" smtClean="0"/>
            </a:br>
            <a:r>
              <a:rPr lang="cs-CZ" sz="2400" b="1" dirty="0" smtClean="0"/>
              <a:t>Když jsem pohrozil kladivem,</a:t>
            </a:r>
            <a:br>
              <a:rPr lang="cs-CZ" sz="2400" b="1" dirty="0" smtClean="0"/>
            </a:br>
            <a:r>
              <a:rPr lang="cs-CZ" sz="2400" b="1" dirty="0" smtClean="0"/>
              <a:t>kdekdo se začal mi </a:t>
            </a:r>
            <a:r>
              <a:rPr lang="cs-CZ" sz="2400" b="1" dirty="0" err="1" smtClean="0"/>
              <a:t>smáti</a:t>
            </a:r>
            <a:r>
              <a:rPr lang="cs-CZ" sz="2400" b="1" dirty="0" smtClean="0"/>
              <a:t>.</a:t>
            </a:r>
          </a:p>
        </p:txBody>
      </p:sp>
      <p:sp>
        <p:nvSpPr>
          <p:cNvPr id="25602" name="TextovéPole 5"/>
          <p:cNvSpPr txBox="1">
            <a:spLocks noChangeArrowheads="1"/>
          </p:cNvSpPr>
          <p:nvPr/>
        </p:nvSpPr>
        <p:spPr bwMode="auto">
          <a:xfrm>
            <a:off x="4643438" y="333375"/>
            <a:ext cx="4321175" cy="5016500"/>
          </a:xfrm>
          <a:prstGeom prst="rect">
            <a:avLst/>
          </a:prstGeom>
          <a:noFill/>
          <a:ln w="9525">
            <a:noFill/>
            <a:miter lim="800000"/>
            <a:headEnd/>
            <a:tailEnd/>
          </a:ln>
        </p:spPr>
        <p:txBody>
          <a:bodyPr>
            <a:spAutoFit/>
          </a:bodyPr>
          <a:lstStyle/>
          <a:p>
            <a:r>
              <a:rPr lang="cs-CZ" sz="2000" b="1">
                <a:latin typeface="Calibri" pitchFamily="34" charset="0"/>
              </a:rPr>
              <a:t>Abych měl rozum, šel v kopalnu zas,</a:t>
            </a:r>
            <a:br>
              <a:rPr lang="cs-CZ" sz="2000" b="1">
                <a:latin typeface="Calibri" pitchFamily="34" charset="0"/>
              </a:rPr>
            </a:br>
            <a:r>
              <a:rPr lang="cs-CZ" sz="2000" b="1">
                <a:latin typeface="Calibri" pitchFamily="34" charset="0"/>
              </a:rPr>
              <a:t>pro pány robil jak prve:</a:t>
            </a:r>
            <a:br>
              <a:rPr lang="cs-CZ" sz="2000" b="1">
                <a:latin typeface="Calibri" pitchFamily="34" charset="0"/>
              </a:rPr>
            </a:br>
            <a:r>
              <a:rPr lang="cs-CZ" sz="2000" b="1">
                <a:latin typeface="Calibri" pitchFamily="34" charset="0"/>
              </a:rPr>
              <a:t>máchl jsem kladivem - teklo vráz</a:t>
            </a:r>
            <a:br>
              <a:rPr lang="cs-CZ" sz="2000" b="1">
                <a:latin typeface="Calibri" pitchFamily="34" charset="0"/>
              </a:rPr>
            </a:br>
            <a:r>
              <a:rPr lang="cs-CZ" sz="2000" b="1">
                <a:latin typeface="Calibri" pitchFamily="34" charset="0"/>
              </a:rPr>
              <a:t>na Polské Ostravě krve!</a:t>
            </a:r>
          </a:p>
          <a:p>
            <a:endParaRPr lang="cs-CZ" sz="2000" b="1">
              <a:latin typeface="Calibri" pitchFamily="34" charset="0"/>
            </a:endParaRPr>
          </a:p>
          <a:p>
            <a:endParaRPr lang="cs-CZ" sz="2000" b="1">
              <a:latin typeface="Calibri" pitchFamily="34" charset="0"/>
            </a:endParaRPr>
          </a:p>
          <a:p>
            <a:r>
              <a:rPr lang="cs-CZ" sz="2000" b="1">
                <a:latin typeface="Calibri" pitchFamily="34" charset="0"/>
              </a:rPr>
              <a:t>Všichni vy na Slezské, všichni vy, dím,</a:t>
            </a:r>
            <a:br>
              <a:rPr lang="cs-CZ" sz="2000" b="1">
                <a:latin typeface="Calibri" pitchFamily="34" charset="0"/>
              </a:rPr>
            </a:br>
            <a:r>
              <a:rPr lang="cs-CZ" sz="2000" b="1">
                <a:latin typeface="Calibri" pitchFamily="34" charset="0"/>
              </a:rPr>
              <a:t>nech je vám Petr neb Pavel,</a:t>
            </a:r>
            <a:br>
              <a:rPr lang="cs-CZ" sz="2000" b="1">
                <a:latin typeface="Calibri" pitchFamily="34" charset="0"/>
              </a:rPr>
            </a:br>
            <a:r>
              <a:rPr lang="cs-CZ" sz="2000" b="1">
                <a:latin typeface="Calibri" pitchFamily="34" charset="0"/>
              </a:rPr>
              <a:t>mějž prs kryt krunýřem ocelovým,</a:t>
            </a:r>
            <a:br>
              <a:rPr lang="cs-CZ" sz="2000" b="1">
                <a:latin typeface="Calibri" pitchFamily="34" charset="0"/>
              </a:rPr>
            </a:br>
            <a:r>
              <a:rPr lang="cs-CZ" sz="2000" b="1">
                <a:latin typeface="Calibri" pitchFamily="34" charset="0"/>
              </a:rPr>
              <a:t>tisícům k útoku zavel,</a:t>
            </a:r>
          </a:p>
          <a:p>
            <a:endParaRPr lang="cs-CZ" sz="2000" b="1">
              <a:latin typeface="Calibri" pitchFamily="34" charset="0"/>
            </a:endParaRPr>
          </a:p>
          <a:p>
            <a:r>
              <a:rPr lang="cs-CZ" sz="2000" b="1">
                <a:latin typeface="Calibri" pitchFamily="34" charset="0"/>
              </a:rPr>
              <a:t>všichni vy na Slezské, všichni vy, dím,</a:t>
            </a:r>
            <a:br>
              <a:rPr lang="cs-CZ" sz="2000" b="1">
                <a:latin typeface="Calibri" pitchFamily="34" charset="0"/>
              </a:rPr>
            </a:br>
            <a:r>
              <a:rPr lang="cs-CZ" sz="2000" b="1">
                <a:latin typeface="Calibri" pitchFamily="34" charset="0"/>
              </a:rPr>
              <a:t>hlubokých páni vy dolů:</a:t>
            </a:r>
            <a:br>
              <a:rPr lang="cs-CZ" sz="2000" b="1">
                <a:latin typeface="Calibri" pitchFamily="34" charset="0"/>
              </a:rPr>
            </a:br>
            <a:r>
              <a:rPr lang="cs-CZ" sz="2000" b="1">
                <a:latin typeface="Calibri" pitchFamily="34" charset="0"/>
              </a:rPr>
              <a:t>přijde den, z dolů jde plamen a dým,</a:t>
            </a:r>
            <a:br>
              <a:rPr lang="cs-CZ" sz="2000" b="1">
                <a:latin typeface="Calibri" pitchFamily="34" charset="0"/>
              </a:rPr>
            </a:br>
            <a:r>
              <a:rPr lang="cs-CZ" sz="2000" b="1">
                <a:latin typeface="Calibri" pitchFamily="34" charset="0"/>
              </a:rPr>
              <a:t>přijde den, súčtujem spolu!</a:t>
            </a:r>
          </a:p>
          <a:p>
            <a:endParaRPr lang="cs-CZ" sz="2000" b="1">
              <a:latin typeface="Calibri"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79388" y="188913"/>
            <a:ext cx="8713787" cy="6553200"/>
          </a:xfrm>
        </p:spPr>
        <p:txBody>
          <a:bodyPr rtlCol="0">
            <a:normAutofit lnSpcReduction="10000"/>
          </a:bodyPr>
          <a:lstStyle/>
          <a:p>
            <a:pPr eaLnBrk="1" fontAlgn="auto" hangingPunct="1">
              <a:spcAft>
                <a:spcPts val="0"/>
              </a:spcAft>
              <a:buFont typeface="Arial" pitchFamily="34" charset="0"/>
              <a:buNone/>
              <a:defRPr/>
            </a:pPr>
            <a:r>
              <a:rPr lang="cs-CZ" dirty="0" smtClean="0">
                <a:solidFill>
                  <a:schemeClr val="accent3">
                    <a:lumMod val="75000"/>
                  </a:schemeClr>
                </a:solidFill>
              </a:rPr>
              <a:t>    Básně věnované jednotlivým obcím na Moravě   a ve Slezsku:</a:t>
            </a:r>
          </a:p>
          <a:p>
            <a:pPr eaLnBrk="1" fontAlgn="auto" hangingPunct="1">
              <a:spcAft>
                <a:spcPts val="0"/>
              </a:spcAft>
              <a:buFont typeface="Arial" pitchFamily="34" charset="0"/>
              <a:buNone/>
              <a:defRPr/>
            </a:pPr>
            <a:r>
              <a:rPr lang="cs-CZ" dirty="0" smtClean="0">
                <a:solidFill>
                  <a:schemeClr val="accent3">
                    <a:lumMod val="75000"/>
                  </a:schemeClr>
                </a:solidFill>
              </a:rPr>
              <a:t>    </a:t>
            </a:r>
            <a:r>
              <a:rPr lang="cs-CZ" sz="2400" dirty="0" err="1" smtClean="0"/>
              <a:t>Blendovice</a:t>
            </a:r>
            <a:r>
              <a:rPr lang="cs-CZ" sz="2400" dirty="0" smtClean="0"/>
              <a:t>, </a:t>
            </a:r>
            <a:r>
              <a:rPr lang="cs-CZ" sz="2400" dirty="0" err="1" smtClean="0"/>
              <a:t>Tošonovice</a:t>
            </a:r>
            <a:r>
              <a:rPr lang="cs-CZ" sz="2400" dirty="0" smtClean="0"/>
              <a:t>, Žermanice, Opava, </a:t>
            </a:r>
            <a:r>
              <a:rPr lang="cs-CZ" sz="2400" dirty="0" err="1" smtClean="0"/>
              <a:t>Valčice</a:t>
            </a:r>
            <a:r>
              <a:rPr lang="cs-CZ" sz="2400" dirty="0" smtClean="0"/>
              <a:t>, </a:t>
            </a:r>
            <a:r>
              <a:rPr lang="cs-CZ" sz="2400" dirty="0" err="1" smtClean="0"/>
              <a:t>Sviadnov</a:t>
            </a:r>
            <a:r>
              <a:rPr lang="cs-CZ" sz="2400" dirty="0" smtClean="0"/>
              <a:t>, </a:t>
            </a:r>
            <a:r>
              <a:rPr lang="cs-CZ" sz="2400" dirty="0" err="1" smtClean="0"/>
              <a:t>Hrabyň</a:t>
            </a:r>
            <a:r>
              <a:rPr lang="cs-CZ" sz="2400" dirty="0" smtClean="0"/>
              <a:t>, Vrbice, Kyjov…..</a:t>
            </a:r>
          </a:p>
          <a:p>
            <a:pPr algn="just" eaLnBrk="1" fontAlgn="auto" hangingPunct="1">
              <a:spcAft>
                <a:spcPts val="0"/>
              </a:spcAft>
              <a:buFont typeface="Arial" pitchFamily="34" charset="0"/>
              <a:buNone/>
              <a:defRPr/>
            </a:pPr>
            <a:endParaRPr lang="cs-CZ" sz="2400" dirty="0" smtClean="0"/>
          </a:p>
          <a:p>
            <a:pPr algn="just" eaLnBrk="1" fontAlgn="auto" hangingPunct="1">
              <a:spcAft>
                <a:spcPts val="0"/>
              </a:spcAft>
              <a:buFont typeface="Arial" pitchFamily="34" charset="0"/>
              <a:buNone/>
              <a:defRPr/>
            </a:pPr>
            <a:r>
              <a:rPr lang="cs-CZ" sz="2400" dirty="0" smtClean="0"/>
              <a:t>     P. Bezruč své básně píše v době, kdy hmotné i duševní vykořisťování ostravských havířů, hutníků a beskydských horalů dostoupilo vrcholu. Majitelé ostravských ( </a:t>
            </a:r>
            <a:r>
              <a:rPr lang="cs-CZ" sz="2400" dirty="0" err="1" smtClean="0"/>
              <a:t>Rotschild</a:t>
            </a:r>
            <a:r>
              <a:rPr lang="cs-CZ" sz="2400" dirty="0" smtClean="0"/>
              <a:t>, </a:t>
            </a:r>
            <a:r>
              <a:rPr lang="cs-CZ" sz="2400" dirty="0" err="1" smtClean="0"/>
              <a:t>Larisch</a:t>
            </a:r>
            <a:r>
              <a:rPr lang="cs-CZ" sz="2400" dirty="0" smtClean="0"/>
              <a:t>…) šachet spolu s habsburským arcivévodou Bedřichem (markýz Gero) neměli slitování. Básník poznal, jak průmyslová část severovýchodní Moravy má pro vládnoucí třídu habsburského státu klíčový význam. Trápil ho i nezájem pražské měšťácké společnosti o slezské poměry. Vídni tenkrát záleželo na tom, aby germanizací Slezska oddělili  Čechy a Moravu od slovanského východu.</a:t>
            </a:r>
          </a:p>
          <a:p>
            <a:pPr algn="just" eaLnBrk="1" fontAlgn="auto" hangingPunct="1">
              <a:spcAft>
                <a:spcPts val="0"/>
              </a:spcAft>
              <a:buFont typeface="Arial" pitchFamily="34" charset="0"/>
              <a:buNone/>
              <a:defRPr/>
            </a:pPr>
            <a:r>
              <a:rPr lang="cs-CZ" sz="2400" dirty="0" smtClean="0">
                <a:solidFill>
                  <a:schemeClr val="accent3">
                    <a:lumMod val="75000"/>
                  </a:schemeClr>
                </a:solidFill>
              </a:rPr>
              <a:t>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188" y="274638"/>
            <a:ext cx="8075612" cy="777875"/>
          </a:xfrm>
        </p:spPr>
        <p:txBody>
          <a:bodyPr rtlCol="0">
            <a:normAutofit/>
          </a:bodyPr>
          <a:lstStyle/>
          <a:p>
            <a:pPr eaLnBrk="1" fontAlgn="auto" hangingPunct="1">
              <a:spcAft>
                <a:spcPts val="0"/>
              </a:spcAft>
              <a:defRPr/>
            </a:pPr>
            <a:r>
              <a:rPr lang="cs-CZ" b="1" dirty="0" smtClean="0">
                <a:solidFill>
                  <a:schemeClr val="accent3">
                    <a:lumMod val="75000"/>
                  </a:schemeClr>
                </a:solidFill>
              </a:rPr>
              <a:t>Napsal P. Bezruč Slezské písně?</a:t>
            </a:r>
            <a:endParaRPr lang="cs-CZ" b="1" dirty="0">
              <a:solidFill>
                <a:schemeClr val="accent3">
                  <a:lumMod val="75000"/>
                </a:schemeClr>
              </a:solidFill>
            </a:endParaRPr>
          </a:p>
        </p:txBody>
      </p:sp>
      <p:sp>
        <p:nvSpPr>
          <p:cNvPr id="3" name="Zástupný symbol pro obsah 2"/>
          <p:cNvSpPr>
            <a:spLocks noGrp="1"/>
          </p:cNvSpPr>
          <p:nvPr>
            <p:ph idx="1"/>
          </p:nvPr>
        </p:nvSpPr>
        <p:spPr>
          <a:xfrm>
            <a:off x="468313" y="1052513"/>
            <a:ext cx="8218487" cy="5805487"/>
          </a:xfrm>
        </p:spPr>
        <p:txBody>
          <a:bodyPr rtlCol="0">
            <a:normAutofit fontScale="85000" lnSpcReduction="20000"/>
          </a:bodyPr>
          <a:lstStyle/>
          <a:p>
            <a:pPr algn="just" eaLnBrk="1" fontAlgn="auto" hangingPunct="1">
              <a:spcAft>
                <a:spcPts val="0"/>
              </a:spcAft>
              <a:buFont typeface="Arial" pitchFamily="34" charset="0"/>
              <a:buNone/>
              <a:defRPr/>
            </a:pPr>
            <a:r>
              <a:rPr lang="cs-CZ" dirty="0" smtClean="0"/>
              <a:t>    Písničkář </a:t>
            </a:r>
            <a:r>
              <a:rPr lang="cs-CZ" dirty="0" smtClean="0">
                <a:solidFill>
                  <a:schemeClr val="accent3">
                    <a:lumMod val="75000"/>
                  </a:schemeClr>
                </a:solidFill>
              </a:rPr>
              <a:t>Jaromír </a:t>
            </a:r>
            <a:r>
              <a:rPr lang="cs-CZ" dirty="0" err="1" smtClean="0">
                <a:solidFill>
                  <a:schemeClr val="accent3">
                    <a:lumMod val="75000"/>
                  </a:schemeClr>
                </a:solidFill>
              </a:rPr>
              <a:t>Nohavica</a:t>
            </a:r>
            <a:r>
              <a:rPr lang="cs-CZ" dirty="0" smtClean="0">
                <a:solidFill>
                  <a:schemeClr val="accent3">
                    <a:lumMod val="75000"/>
                  </a:schemeClr>
                </a:solidFill>
              </a:rPr>
              <a:t> </a:t>
            </a:r>
            <a:r>
              <a:rPr lang="cs-CZ" dirty="0" smtClean="0"/>
              <a:t>pokřtil v ostravském Domě knihy </a:t>
            </a:r>
            <a:r>
              <a:rPr lang="cs-CZ" dirty="0" err="1" smtClean="0"/>
              <a:t>Librex</a:t>
            </a:r>
            <a:r>
              <a:rPr lang="cs-CZ" dirty="0" smtClean="0"/>
              <a:t> knihu Jiřího </a:t>
            </a:r>
            <a:r>
              <a:rPr lang="cs-CZ" dirty="0" err="1" smtClean="0"/>
              <a:t>Jezerského</a:t>
            </a:r>
            <a:r>
              <a:rPr lang="cs-CZ" dirty="0" smtClean="0"/>
              <a:t> Dopisy bratra Maryčky </a:t>
            </a:r>
            <a:r>
              <a:rPr lang="cs-CZ" dirty="0" err="1" smtClean="0"/>
              <a:t>Magdonové</a:t>
            </a:r>
            <a:r>
              <a:rPr lang="cs-CZ" dirty="0" smtClean="0"/>
              <a:t>. </a:t>
            </a:r>
          </a:p>
          <a:p>
            <a:pPr algn="just" eaLnBrk="1" fontAlgn="auto" hangingPunct="1">
              <a:spcAft>
                <a:spcPts val="0"/>
              </a:spcAft>
              <a:buFont typeface="Arial" pitchFamily="34" charset="0"/>
              <a:buNone/>
              <a:defRPr/>
            </a:pPr>
            <a:r>
              <a:rPr lang="cs-CZ" dirty="0"/>
              <a:t> </a:t>
            </a:r>
            <a:r>
              <a:rPr lang="cs-CZ" dirty="0" smtClean="0"/>
              <a:t>   Na křtu upozornil na nesrovnalost ve jménu </a:t>
            </a:r>
            <a:r>
              <a:rPr lang="cs-CZ" dirty="0" err="1" smtClean="0"/>
              <a:t>Magdon</a:t>
            </a:r>
            <a:r>
              <a:rPr lang="cs-CZ" dirty="0" smtClean="0"/>
              <a:t>.</a:t>
            </a:r>
            <a:r>
              <a:rPr lang="cs-CZ" b="1" dirty="0" smtClean="0"/>
              <a:t> </a:t>
            </a:r>
            <a:r>
              <a:rPr lang="cs-CZ" dirty="0" smtClean="0"/>
              <a:t>„V Beskydech nežily rody se jménem </a:t>
            </a:r>
            <a:r>
              <a:rPr lang="cs-CZ" dirty="0" err="1" smtClean="0"/>
              <a:t>Magdon</a:t>
            </a:r>
            <a:r>
              <a:rPr lang="cs-CZ" dirty="0" smtClean="0"/>
              <a:t> nebo </a:t>
            </a:r>
            <a:r>
              <a:rPr lang="cs-CZ" dirty="0" err="1" smtClean="0"/>
              <a:t>Bardon</a:t>
            </a:r>
            <a:r>
              <a:rPr lang="cs-CZ" dirty="0" smtClean="0"/>
              <a:t>, ale </a:t>
            </a:r>
            <a:r>
              <a:rPr lang="cs-CZ" dirty="0" err="1" smtClean="0"/>
              <a:t>Magdoň</a:t>
            </a:r>
            <a:r>
              <a:rPr lang="cs-CZ" dirty="0" smtClean="0"/>
              <a:t>, </a:t>
            </a:r>
            <a:r>
              <a:rPr lang="cs-CZ" dirty="0" err="1" smtClean="0"/>
              <a:t>Bardoň</a:t>
            </a:r>
            <a:r>
              <a:rPr lang="cs-CZ" dirty="0" smtClean="0"/>
              <a:t>. Je to chyba, kterou udělal přepisovač Vladimír Vašek," zachmuřil se </a:t>
            </a:r>
            <a:r>
              <a:rPr lang="cs-CZ" dirty="0" err="1" smtClean="0"/>
              <a:t>Nohavica</a:t>
            </a:r>
            <a:r>
              <a:rPr lang="cs-CZ" dirty="0" smtClean="0"/>
              <a:t>. </a:t>
            </a:r>
          </a:p>
          <a:p>
            <a:pPr algn="just" eaLnBrk="1" fontAlgn="auto" hangingPunct="1">
              <a:spcAft>
                <a:spcPts val="0"/>
              </a:spcAft>
              <a:buFont typeface="Arial" pitchFamily="34" charset="0"/>
              <a:buNone/>
              <a:defRPr/>
            </a:pPr>
            <a:r>
              <a:rPr lang="cs-CZ" dirty="0"/>
              <a:t> </a:t>
            </a:r>
            <a:r>
              <a:rPr lang="cs-CZ" dirty="0" smtClean="0"/>
              <a:t>   </a:t>
            </a:r>
            <a:r>
              <a:rPr lang="cs-CZ" dirty="0" smtClean="0">
                <a:solidFill>
                  <a:schemeClr val="accent3">
                    <a:lumMod val="75000"/>
                  </a:schemeClr>
                </a:solidFill>
              </a:rPr>
              <a:t>Je přesvědčen, že Slezské písně nepocházejí z pera Vladimíra Vaška, tedy Petra </a:t>
            </a:r>
            <a:r>
              <a:rPr lang="cs-CZ" dirty="0" err="1" smtClean="0">
                <a:solidFill>
                  <a:schemeClr val="accent3">
                    <a:lumMod val="75000"/>
                  </a:schemeClr>
                </a:solidFill>
              </a:rPr>
              <a:t>Bezruče</a:t>
            </a:r>
            <a:r>
              <a:rPr lang="cs-CZ" dirty="0" smtClean="0"/>
              <a:t>, ale že je napsal jeho starší přítel Ondřej Boleslav Petr. „Mohu říct, že dvanáct nejkrásnějších básní Slezských písní nenapsal Vladimír Vašek," zdůraznil Jaromír </a:t>
            </a:r>
            <a:r>
              <a:rPr lang="cs-CZ" dirty="0" err="1" smtClean="0"/>
              <a:t>Nohavica</a:t>
            </a:r>
            <a:r>
              <a:rPr lang="cs-CZ" dirty="0" smtClean="0"/>
              <a:t> a prozradil, že chystá přednáškové turné, kde osvětlí vznik Slezských písní a přinese překvapující informace, které to dokazují.</a:t>
            </a:r>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684213" y="5661025"/>
            <a:ext cx="2879725" cy="954088"/>
          </a:xfrm>
          <a:prstGeom prst="rect">
            <a:avLst/>
          </a:prstGeom>
          <a:noFill/>
        </p:spPr>
        <p:txBody>
          <a:bodyPr>
            <a:spAutoFit/>
          </a:bodyPr>
          <a:lstStyle/>
          <a:p>
            <a:pPr fontAlgn="auto">
              <a:spcBef>
                <a:spcPts val="0"/>
              </a:spcBef>
              <a:spcAft>
                <a:spcPts val="0"/>
              </a:spcAft>
              <a:defRPr/>
            </a:pPr>
            <a:r>
              <a:rPr lang="cs-CZ" sz="2800" b="1" dirty="0">
                <a:solidFill>
                  <a:schemeClr val="accent3">
                    <a:lumMod val="75000"/>
                  </a:schemeClr>
                </a:solidFill>
                <a:latin typeface="+mn-lt"/>
              </a:rPr>
              <a:t>Důl Petr Bezruč  těžní věž</a:t>
            </a:r>
          </a:p>
        </p:txBody>
      </p:sp>
      <p:pic>
        <p:nvPicPr>
          <p:cNvPr id="28674" name="Picture 4" descr="http://data.regiony24.cz/foto/clanky/stare/220409_divadlopetrabezruceostrava.jpg?width=500&amp;bgcolor=black"/>
          <p:cNvPicPr>
            <a:picLocks noChangeAspect="1" noChangeArrowheads="1"/>
          </p:cNvPicPr>
          <p:nvPr/>
        </p:nvPicPr>
        <p:blipFill>
          <a:blip r:embed="rId2"/>
          <a:srcRect/>
          <a:stretch>
            <a:fillRect/>
          </a:stretch>
        </p:blipFill>
        <p:spPr bwMode="auto">
          <a:xfrm>
            <a:off x="5076825" y="188913"/>
            <a:ext cx="3465513" cy="2598737"/>
          </a:xfrm>
          <a:prstGeom prst="rect">
            <a:avLst/>
          </a:prstGeom>
          <a:noFill/>
          <a:ln w="9525">
            <a:noFill/>
            <a:miter lim="800000"/>
            <a:headEnd/>
            <a:tailEnd/>
          </a:ln>
        </p:spPr>
      </p:pic>
      <p:sp>
        <p:nvSpPr>
          <p:cNvPr id="7" name="TextovéPole 6"/>
          <p:cNvSpPr txBox="1"/>
          <p:nvPr/>
        </p:nvSpPr>
        <p:spPr>
          <a:xfrm>
            <a:off x="4643438" y="5661025"/>
            <a:ext cx="4321175" cy="1077913"/>
          </a:xfrm>
          <a:prstGeom prst="rect">
            <a:avLst/>
          </a:prstGeom>
          <a:noFill/>
        </p:spPr>
        <p:txBody>
          <a:bodyPr>
            <a:spAutoFit/>
          </a:bodyPr>
          <a:lstStyle/>
          <a:p>
            <a:pPr fontAlgn="auto">
              <a:spcBef>
                <a:spcPts val="0"/>
              </a:spcBef>
              <a:spcAft>
                <a:spcPts val="0"/>
              </a:spcAft>
              <a:defRPr/>
            </a:pPr>
            <a:r>
              <a:rPr lang="cs-CZ" sz="3200" b="1" dirty="0">
                <a:solidFill>
                  <a:schemeClr val="accent3">
                    <a:lumMod val="75000"/>
                  </a:schemeClr>
                </a:solidFill>
                <a:latin typeface="+mn-lt"/>
              </a:rPr>
              <a:t>Divadlo P. </a:t>
            </a:r>
            <a:r>
              <a:rPr lang="cs-CZ" sz="3200" b="1" dirty="0" err="1">
                <a:solidFill>
                  <a:schemeClr val="accent3">
                    <a:lumMod val="75000"/>
                  </a:schemeClr>
                </a:solidFill>
                <a:latin typeface="+mn-lt"/>
              </a:rPr>
              <a:t>Bezruče</a:t>
            </a:r>
            <a:r>
              <a:rPr lang="cs-CZ" sz="3200" b="1" dirty="0">
                <a:solidFill>
                  <a:schemeClr val="accent3">
                    <a:lumMod val="75000"/>
                  </a:schemeClr>
                </a:solidFill>
                <a:latin typeface="+mn-lt"/>
              </a:rPr>
              <a:t> </a:t>
            </a:r>
          </a:p>
          <a:p>
            <a:pPr fontAlgn="auto">
              <a:spcBef>
                <a:spcPts val="0"/>
              </a:spcBef>
              <a:spcAft>
                <a:spcPts val="0"/>
              </a:spcAft>
              <a:defRPr/>
            </a:pPr>
            <a:r>
              <a:rPr lang="cs-CZ" sz="3200" b="1" dirty="0">
                <a:solidFill>
                  <a:schemeClr val="accent3">
                    <a:lumMod val="75000"/>
                  </a:schemeClr>
                </a:solidFill>
                <a:latin typeface="+mn-lt"/>
              </a:rPr>
              <a:t>v Ostravě</a:t>
            </a:r>
          </a:p>
        </p:txBody>
      </p:sp>
      <p:sp>
        <p:nvSpPr>
          <p:cNvPr id="11" name="TextovéPole 10"/>
          <p:cNvSpPr txBox="1"/>
          <p:nvPr/>
        </p:nvSpPr>
        <p:spPr>
          <a:xfrm>
            <a:off x="468313" y="549275"/>
            <a:ext cx="3816350" cy="2308225"/>
          </a:xfrm>
          <a:prstGeom prst="rect">
            <a:avLst/>
          </a:prstGeom>
          <a:noFill/>
        </p:spPr>
        <p:txBody>
          <a:bodyPr>
            <a:spAutoFit/>
          </a:bodyPr>
          <a:lstStyle/>
          <a:p>
            <a:pPr fontAlgn="auto">
              <a:spcBef>
                <a:spcPts val="0"/>
              </a:spcBef>
              <a:spcAft>
                <a:spcPts val="0"/>
              </a:spcAft>
              <a:defRPr/>
            </a:pPr>
            <a:r>
              <a:rPr lang="cs-CZ" sz="3600" dirty="0">
                <a:solidFill>
                  <a:schemeClr val="accent3">
                    <a:lumMod val="75000"/>
                  </a:schemeClr>
                </a:solidFill>
                <a:latin typeface="+mn-lt"/>
              </a:rPr>
              <a:t>Památky, místa, stavby, které jsou nazvány po slavném básníkovi.</a:t>
            </a:r>
          </a:p>
        </p:txBody>
      </p:sp>
      <p:pic>
        <p:nvPicPr>
          <p:cNvPr id="28677" name="Picture 2" descr="http://nc-zpevnik.wz.cz/images3/bezruc.jpg"/>
          <p:cNvPicPr>
            <a:picLocks noChangeAspect="1" noChangeArrowheads="1"/>
          </p:cNvPicPr>
          <p:nvPr/>
        </p:nvPicPr>
        <p:blipFill>
          <a:blip r:embed="rId3"/>
          <a:srcRect/>
          <a:stretch>
            <a:fillRect/>
          </a:stretch>
        </p:blipFill>
        <p:spPr bwMode="auto">
          <a:xfrm>
            <a:off x="179388" y="2781300"/>
            <a:ext cx="4248150" cy="2986088"/>
          </a:xfrm>
          <a:prstGeom prst="rect">
            <a:avLst/>
          </a:prstGeom>
          <a:noFill/>
          <a:ln w="9525">
            <a:noFill/>
            <a:miter lim="800000"/>
            <a:headEnd/>
            <a:tailEnd/>
          </a:ln>
        </p:spPr>
      </p:pic>
      <p:pic>
        <p:nvPicPr>
          <p:cNvPr id="28678" name="Picture 4" descr="http://www.odaha.com/sites/default/files/divadlo-petra-bezruce.jpg"/>
          <p:cNvPicPr>
            <a:picLocks noChangeAspect="1" noChangeArrowheads="1"/>
          </p:cNvPicPr>
          <p:nvPr/>
        </p:nvPicPr>
        <p:blipFill>
          <a:blip r:embed="rId4"/>
          <a:srcRect/>
          <a:stretch>
            <a:fillRect/>
          </a:stretch>
        </p:blipFill>
        <p:spPr bwMode="auto">
          <a:xfrm>
            <a:off x="5076825" y="2924175"/>
            <a:ext cx="3333750" cy="25050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2" descr="http://www.gpbfm.cz/images/bezruc1.jpg"/>
          <p:cNvPicPr>
            <a:picLocks noChangeAspect="1" noChangeArrowheads="1"/>
          </p:cNvPicPr>
          <p:nvPr/>
        </p:nvPicPr>
        <p:blipFill>
          <a:blip r:embed="rId2"/>
          <a:srcRect/>
          <a:stretch>
            <a:fillRect/>
          </a:stretch>
        </p:blipFill>
        <p:spPr bwMode="auto">
          <a:xfrm>
            <a:off x="395288" y="260350"/>
            <a:ext cx="3619500" cy="4829175"/>
          </a:xfrm>
          <a:prstGeom prst="rect">
            <a:avLst/>
          </a:prstGeom>
          <a:noFill/>
          <a:ln w="9525">
            <a:noFill/>
            <a:miter lim="800000"/>
            <a:headEnd/>
            <a:tailEnd/>
          </a:ln>
        </p:spPr>
      </p:pic>
      <p:sp>
        <p:nvSpPr>
          <p:cNvPr id="5" name="TextovéPole 4"/>
          <p:cNvSpPr txBox="1"/>
          <p:nvPr/>
        </p:nvSpPr>
        <p:spPr>
          <a:xfrm>
            <a:off x="539750" y="5157788"/>
            <a:ext cx="3311525" cy="1200150"/>
          </a:xfrm>
          <a:prstGeom prst="rect">
            <a:avLst/>
          </a:prstGeom>
          <a:noFill/>
        </p:spPr>
        <p:txBody>
          <a:bodyPr>
            <a:spAutoFit/>
          </a:bodyPr>
          <a:lstStyle/>
          <a:p>
            <a:pPr fontAlgn="auto">
              <a:spcBef>
                <a:spcPts val="0"/>
              </a:spcBef>
              <a:spcAft>
                <a:spcPts val="0"/>
              </a:spcAft>
              <a:defRPr/>
            </a:pPr>
            <a:r>
              <a:rPr lang="cs-CZ" sz="2400" b="1" dirty="0">
                <a:solidFill>
                  <a:schemeClr val="accent3">
                    <a:lumMod val="75000"/>
                  </a:schemeClr>
                </a:solidFill>
                <a:latin typeface="+mn-lt"/>
              </a:rPr>
              <a:t>Gymnázium Petra </a:t>
            </a:r>
            <a:r>
              <a:rPr lang="cs-CZ" sz="2400" b="1" dirty="0" err="1">
                <a:solidFill>
                  <a:schemeClr val="accent3">
                    <a:lumMod val="75000"/>
                  </a:schemeClr>
                </a:solidFill>
                <a:latin typeface="+mn-lt"/>
              </a:rPr>
              <a:t>Bezruče</a:t>
            </a:r>
            <a:r>
              <a:rPr lang="cs-CZ" sz="2400" b="1" dirty="0">
                <a:solidFill>
                  <a:schemeClr val="accent3">
                    <a:lumMod val="75000"/>
                  </a:schemeClr>
                </a:solidFill>
                <a:latin typeface="+mn-lt"/>
              </a:rPr>
              <a:t> ve Frýdku -Místku</a:t>
            </a:r>
          </a:p>
        </p:txBody>
      </p:sp>
      <p:sp>
        <p:nvSpPr>
          <p:cNvPr id="7" name="TextovéPole 6"/>
          <p:cNvSpPr txBox="1"/>
          <p:nvPr/>
        </p:nvSpPr>
        <p:spPr>
          <a:xfrm>
            <a:off x="4500563" y="3860800"/>
            <a:ext cx="4248150" cy="1754188"/>
          </a:xfrm>
          <a:prstGeom prst="rect">
            <a:avLst/>
          </a:prstGeom>
          <a:noFill/>
        </p:spPr>
        <p:txBody>
          <a:bodyPr>
            <a:spAutoFit/>
          </a:bodyPr>
          <a:lstStyle/>
          <a:p>
            <a:pPr fontAlgn="auto">
              <a:spcBef>
                <a:spcPts val="0"/>
              </a:spcBef>
              <a:spcAft>
                <a:spcPts val="0"/>
              </a:spcAft>
              <a:defRPr/>
            </a:pPr>
            <a:r>
              <a:rPr lang="cs-CZ" sz="3600" b="1" dirty="0">
                <a:solidFill>
                  <a:schemeClr val="accent3">
                    <a:lumMod val="75000"/>
                  </a:schemeClr>
                </a:solidFill>
                <a:latin typeface="+mn-lt"/>
              </a:rPr>
              <a:t>Hotel Petr Bezruč v </a:t>
            </a:r>
            <a:r>
              <a:rPr lang="cs-CZ" sz="3600" b="1" dirty="0" err="1">
                <a:solidFill>
                  <a:schemeClr val="accent3">
                    <a:lumMod val="75000"/>
                  </a:schemeClr>
                </a:solidFill>
                <a:latin typeface="+mn-lt"/>
              </a:rPr>
              <a:t>Malenovicích</a:t>
            </a:r>
            <a:r>
              <a:rPr lang="cs-CZ" sz="3600" b="1" dirty="0">
                <a:solidFill>
                  <a:schemeClr val="accent3">
                    <a:lumMod val="75000"/>
                  </a:schemeClr>
                </a:solidFill>
                <a:latin typeface="+mn-lt"/>
              </a:rPr>
              <a:t> </a:t>
            </a:r>
          </a:p>
          <a:p>
            <a:pPr fontAlgn="auto">
              <a:spcBef>
                <a:spcPts val="0"/>
              </a:spcBef>
              <a:spcAft>
                <a:spcPts val="0"/>
              </a:spcAft>
              <a:defRPr/>
            </a:pPr>
            <a:r>
              <a:rPr lang="cs-CZ" sz="3600" b="1" dirty="0">
                <a:solidFill>
                  <a:schemeClr val="accent3">
                    <a:lumMod val="75000"/>
                  </a:schemeClr>
                </a:solidFill>
                <a:latin typeface="+mn-lt"/>
              </a:rPr>
              <a:t>pod Lysou horou</a:t>
            </a:r>
          </a:p>
        </p:txBody>
      </p:sp>
      <p:pic>
        <p:nvPicPr>
          <p:cNvPr id="29700" name="Picture 2" descr="http://www.advenio.cz/advenio/data/own_modules%252Fchaty/2505.jpg"/>
          <p:cNvPicPr>
            <a:picLocks noChangeAspect="1" noChangeArrowheads="1"/>
          </p:cNvPicPr>
          <p:nvPr/>
        </p:nvPicPr>
        <p:blipFill>
          <a:blip r:embed="rId3"/>
          <a:srcRect/>
          <a:stretch>
            <a:fillRect/>
          </a:stretch>
        </p:blipFill>
        <p:spPr bwMode="auto">
          <a:xfrm>
            <a:off x="4140200" y="333375"/>
            <a:ext cx="4865688" cy="32400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ChangeArrowheads="1"/>
          </p:cNvSpPr>
          <p:nvPr/>
        </p:nvSpPr>
        <p:spPr bwMode="auto">
          <a:xfrm>
            <a:off x="0" y="3135313"/>
            <a:ext cx="5364163" cy="508000"/>
          </a:xfrm>
          <a:prstGeom prst="rect">
            <a:avLst/>
          </a:prstGeom>
          <a:noFill/>
          <a:ln w="9525">
            <a:noFill/>
            <a:miter lim="800000"/>
            <a:headEnd/>
            <a:tailEnd/>
          </a:ln>
        </p:spPr>
        <p:txBody>
          <a:bodyPr anchor="ctr">
            <a:spAutoFit/>
          </a:bodyPr>
          <a:lstStyle/>
          <a:p>
            <a:pPr indent="80963" eaLnBrk="0" hangingPunct="0"/>
            <a:endParaRPr lang="cs-CZ" sz="900" b="1">
              <a:solidFill>
                <a:srgbClr val="006600"/>
              </a:solidFill>
              <a:latin typeface="Times New Roman" pitchFamily="18" charset="0"/>
              <a:cs typeface="Times New Roman" pitchFamily="18" charset="0"/>
            </a:endParaRPr>
          </a:p>
          <a:p>
            <a:pPr indent="80963" eaLnBrk="0" hangingPunct="0"/>
            <a:endParaRPr lang="cs-CZ">
              <a:cs typeface="Arial" charset="0"/>
            </a:endParaRPr>
          </a:p>
        </p:txBody>
      </p:sp>
      <p:sp>
        <p:nvSpPr>
          <p:cNvPr id="13" name="TextovéPole 12"/>
          <p:cNvSpPr txBox="1"/>
          <p:nvPr/>
        </p:nvSpPr>
        <p:spPr>
          <a:xfrm>
            <a:off x="5292725" y="404813"/>
            <a:ext cx="3240088" cy="6248400"/>
          </a:xfrm>
          <a:prstGeom prst="rect">
            <a:avLst/>
          </a:prstGeom>
          <a:noFill/>
        </p:spPr>
        <p:txBody>
          <a:bodyPr>
            <a:spAutoFit/>
          </a:bodyPr>
          <a:lstStyle/>
          <a:p>
            <a:pPr fontAlgn="auto">
              <a:spcBef>
                <a:spcPts val="0"/>
              </a:spcBef>
              <a:spcAft>
                <a:spcPts val="0"/>
              </a:spcAft>
              <a:defRPr/>
            </a:pPr>
            <a:r>
              <a:rPr lang="cs-CZ" sz="2800" dirty="0">
                <a:solidFill>
                  <a:schemeClr val="accent3">
                    <a:lumMod val="75000"/>
                  </a:schemeClr>
                </a:solidFill>
                <a:latin typeface="+mn-lt"/>
              </a:rPr>
              <a:t>Srub Petra </a:t>
            </a:r>
            <a:r>
              <a:rPr lang="cs-CZ" sz="2800" dirty="0" err="1">
                <a:solidFill>
                  <a:schemeClr val="accent3">
                    <a:lumMod val="75000"/>
                  </a:schemeClr>
                </a:solidFill>
                <a:latin typeface="+mn-lt"/>
              </a:rPr>
              <a:t>Bezruče</a:t>
            </a:r>
            <a:r>
              <a:rPr lang="cs-CZ" sz="2800" dirty="0">
                <a:solidFill>
                  <a:schemeClr val="accent3">
                    <a:lumMod val="75000"/>
                  </a:schemeClr>
                </a:solidFill>
                <a:latin typeface="+mn-lt"/>
              </a:rPr>
              <a:t> na Ostravici  spravuje Slezské zemské muzeum, jež ho získalo jako součást dědictví po básníkovi. </a:t>
            </a:r>
          </a:p>
          <a:p>
            <a:pPr fontAlgn="auto">
              <a:spcBef>
                <a:spcPts val="0"/>
              </a:spcBef>
              <a:spcAft>
                <a:spcPts val="0"/>
              </a:spcAft>
              <a:defRPr/>
            </a:pPr>
            <a:r>
              <a:rPr lang="cs-CZ" sz="2800" dirty="0">
                <a:solidFill>
                  <a:schemeClr val="accent3">
                    <a:lumMod val="75000"/>
                  </a:schemeClr>
                </a:solidFill>
                <a:latin typeface="+mn-lt"/>
              </a:rPr>
              <a:t>Obytná část srubu byla ponechána v původní podobě i se zařízením interiéru, který si Bezruč </a:t>
            </a:r>
          </a:p>
          <a:p>
            <a:pPr fontAlgn="auto">
              <a:spcBef>
                <a:spcPts val="0"/>
              </a:spcBef>
              <a:spcAft>
                <a:spcPts val="0"/>
              </a:spcAft>
              <a:defRPr/>
            </a:pPr>
            <a:r>
              <a:rPr lang="cs-CZ" sz="2800" dirty="0">
                <a:solidFill>
                  <a:schemeClr val="accent3">
                    <a:lumMod val="75000"/>
                  </a:schemeClr>
                </a:solidFill>
                <a:latin typeface="+mn-lt"/>
              </a:rPr>
              <a:t>sám navrhl.</a:t>
            </a:r>
            <a:br>
              <a:rPr lang="cs-CZ" sz="2800" dirty="0">
                <a:solidFill>
                  <a:schemeClr val="accent3">
                    <a:lumMod val="75000"/>
                  </a:schemeClr>
                </a:solidFill>
                <a:latin typeface="+mn-lt"/>
              </a:rPr>
            </a:br>
            <a:r>
              <a:rPr lang="cs-CZ" dirty="0">
                <a:latin typeface="+mn-lt"/>
              </a:rPr>
              <a:t/>
            </a:r>
            <a:br>
              <a:rPr lang="cs-CZ" dirty="0">
                <a:latin typeface="+mn-lt"/>
              </a:rPr>
            </a:br>
            <a:endParaRPr lang="cs-CZ" dirty="0">
              <a:latin typeface="+mn-lt"/>
            </a:endParaRPr>
          </a:p>
        </p:txBody>
      </p:sp>
      <p:pic>
        <p:nvPicPr>
          <p:cNvPr id="30723" name="Picture 2" descr="http://img.mf.cz/559/817/op_2406_01_bezrucpoutak_60x60.jpg"/>
          <p:cNvPicPr>
            <a:picLocks noChangeAspect="1" noChangeArrowheads="1"/>
          </p:cNvPicPr>
          <p:nvPr/>
        </p:nvPicPr>
        <p:blipFill>
          <a:blip r:embed="rId2"/>
          <a:srcRect/>
          <a:stretch>
            <a:fillRect/>
          </a:stretch>
        </p:blipFill>
        <p:spPr bwMode="auto">
          <a:xfrm>
            <a:off x="900113" y="3573463"/>
            <a:ext cx="3554412" cy="2370137"/>
          </a:xfrm>
          <a:prstGeom prst="rect">
            <a:avLst/>
          </a:prstGeom>
          <a:noFill/>
          <a:ln w="9525">
            <a:noFill/>
            <a:miter lim="800000"/>
            <a:headEnd/>
            <a:tailEnd/>
          </a:ln>
        </p:spPr>
      </p:pic>
      <p:sp>
        <p:nvSpPr>
          <p:cNvPr id="6" name="TextovéPole 5"/>
          <p:cNvSpPr txBox="1"/>
          <p:nvPr/>
        </p:nvSpPr>
        <p:spPr>
          <a:xfrm>
            <a:off x="827088" y="5949950"/>
            <a:ext cx="4105275" cy="460375"/>
          </a:xfrm>
          <a:prstGeom prst="rect">
            <a:avLst/>
          </a:prstGeom>
          <a:noFill/>
        </p:spPr>
        <p:txBody>
          <a:bodyPr>
            <a:spAutoFit/>
          </a:bodyPr>
          <a:lstStyle/>
          <a:p>
            <a:pPr fontAlgn="auto">
              <a:spcBef>
                <a:spcPts val="0"/>
              </a:spcBef>
              <a:spcAft>
                <a:spcPts val="0"/>
              </a:spcAft>
              <a:defRPr/>
            </a:pPr>
            <a:r>
              <a:rPr lang="cs-CZ" sz="2400" b="1" dirty="0">
                <a:solidFill>
                  <a:schemeClr val="accent3">
                    <a:lumMod val="75000"/>
                  </a:schemeClr>
                </a:solidFill>
                <a:latin typeface="+mn-lt"/>
              </a:rPr>
              <a:t>Socha P. </a:t>
            </a:r>
            <a:r>
              <a:rPr lang="cs-CZ" sz="2400" b="1" dirty="0" err="1">
                <a:solidFill>
                  <a:schemeClr val="accent3">
                    <a:lumMod val="75000"/>
                  </a:schemeClr>
                </a:solidFill>
                <a:latin typeface="+mn-lt"/>
              </a:rPr>
              <a:t>Bezruče</a:t>
            </a:r>
            <a:r>
              <a:rPr lang="cs-CZ" sz="2400" b="1" dirty="0">
                <a:solidFill>
                  <a:schemeClr val="accent3">
                    <a:lumMod val="75000"/>
                  </a:schemeClr>
                </a:solidFill>
                <a:latin typeface="+mn-lt"/>
              </a:rPr>
              <a:t> v Opavě</a:t>
            </a:r>
          </a:p>
        </p:txBody>
      </p:sp>
      <p:pic>
        <p:nvPicPr>
          <p:cNvPr id="30725" name="Picture 2" descr="http://www.ostravice.net/storage/080300/12_mohe_www.jpg"/>
          <p:cNvPicPr>
            <a:picLocks noChangeAspect="1" noChangeArrowheads="1"/>
          </p:cNvPicPr>
          <p:nvPr/>
        </p:nvPicPr>
        <p:blipFill>
          <a:blip r:embed="rId3"/>
          <a:srcRect/>
          <a:stretch>
            <a:fillRect/>
          </a:stretch>
        </p:blipFill>
        <p:spPr bwMode="auto">
          <a:xfrm>
            <a:off x="179388" y="115888"/>
            <a:ext cx="4457700" cy="3343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2" descr="Soubor:Pomník Maryčky Magdonové.jpg">
            <a:hlinkClick r:id="rId2"/>
          </p:cNvPr>
          <p:cNvPicPr>
            <a:picLocks noChangeAspect="1" noChangeArrowheads="1"/>
          </p:cNvPicPr>
          <p:nvPr/>
        </p:nvPicPr>
        <p:blipFill>
          <a:blip r:embed="rId3"/>
          <a:srcRect/>
          <a:stretch>
            <a:fillRect/>
          </a:stretch>
        </p:blipFill>
        <p:spPr bwMode="auto">
          <a:xfrm>
            <a:off x="539750" y="620713"/>
            <a:ext cx="3543300" cy="4724400"/>
          </a:xfrm>
          <a:prstGeom prst="rect">
            <a:avLst/>
          </a:prstGeom>
          <a:noFill/>
          <a:ln w="9525">
            <a:noFill/>
            <a:miter lim="800000"/>
            <a:headEnd/>
            <a:tailEnd/>
          </a:ln>
        </p:spPr>
      </p:pic>
      <p:sp>
        <p:nvSpPr>
          <p:cNvPr id="6" name="TextovéPole 5"/>
          <p:cNvSpPr txBox="1"/>
          <p:nvPr/>
        </p:nvSpPr>
        <p:spPr>
          <a:xfrm>
            <a:off x="395288" y="5661025"/>
            <a:ext cx="4537075" cy="954088"/>
          </a:xfrm>
          <a:prstGeom prst="rect">
            <a:avLst/>
          </a:prstGeom>
          <a:noFill/>
        </p:spPr>
        <p:txBody>
          <a:bodyPr>
            <a:spAutoFit/>
          </a:bodyPr>
          <a:lstStyle/>
          <a:p>
            <a:pPr fontAlgn="auto">
              <a:spcBef>
                <a:spcPts val="0"/>
              </a:spcBef>
              <a:spcAft>
                <a:spcPts val="0"/>
              </a:spcAft>
              <a:defRPr/>
            </a:pPr>
            <a:r>
              <a:rPr lang="cs-CZ" sz="2800" dirty="0">
                <a:solidFill>
                  <a:schemeClr val="accent3">
                    <a:lumMod val="75000"/>
                  </a:schemeClr>
                </a:solidFill>
                <a:latin typeface="+mn-lt"/>
              </a:rPr>
              <a:t>Staré Hamry, </a:t>
            </a:r>
          </a:p>
          <a:p>
            <a:pPr fontAlgn="auto">
              <a:spcBef>
                <a:spcPts val="0"/>
              </a:spcBef>
              <a:spcAft>
                <a:spcPts val="0"/>
              </a:spcAft>
              <a:defRPr/>
            </a:pPr>
            <a:r>
              <a:rPr lang="cs-CZ" sz="2800" dirty="0">
                <a:solidFill>
                  <a:schemeClr val="accent3">
                    <a:lumMod val="75000"/>
                  </a:schemeClr>
                </a:solidFill>
                <a:latin typeface="+mn-lt"/>
              </a:rPr>
              <a:t>pomník Maryčky </a:t>
            </a:r>
            <a:r>
              <a:rPr lang="cs-CZ" sz="2800" dirty="0" err="1">
                <a:solidFill>
                  <a:schemeClr val="accent3">
                    <a:lumMod val="75000"/>
                  </a:schemeClr>
                </a:solidFill>
                <a:latin typeface="+mn-lt"/>
              </a:rPr>
              <a:t>Magdonové</a:t>
            </a:r>
            <a:endParaRPr lang="cs-CZ" sz="2800" dirty="0">
              <a:solidFill>
                <a:schemeClr val="accent3">
                  <a:lumMod val="75000"/>
                </a:schemeClr>
              </a:solidFill>
              <a:latin typeface="+mn-lt"/>
            </a:endParaRPr>
          </a:p>
        </p:txBody>
      </p:sp>
      <p:pic>
        <p:nvPicPr>
          <p:cNvPr id="31747" name="Picture 4" descr="http://upload.wikimedia.org/wikipedia/commons/thumb/8/8a/Pam%C4%9Btn%C3%AD_s%C3%AD%C5%88_Petra_Bezru%C4%8De%2C_Kostelec_na_Han%C3%A9%2C_okres_Prost%C4%9Bjov.jpg/220px-Pam%C4%9Btn%C3%AD_s%C3%AD%C5%88_Petra_Bezru%C4%8De%2C_Kostelec_na_Han%C3%A9%2C_okres_Prost%C4%9Bjov.jpg">
            <a:hlinkClick r:id="rId4"/>
          </p:cNvPr>
          <p:cNvPicPr>
            <a:picLocks noChangeAspect="1" noChangeArrowheads="1"/>
          </p:cNvPicPr>
          <p:nvPr/>
        </p:nvPicPr>
        <p:blipFill>
          <a:blip r:embed="rId5"/>
          <a:srcRect/>
          <a:stretch>
            <a:fillRect/>
          </a:stretch>
        </p:blipFill>
        <p:spPr bwMode="auto">
          <a:xfrm>
            <a:off x="5292725" y="692150"/>
            <a:ext cx="3302000" cy="4537075"/>
          </a:xfrm>
          <a:prstGeom prst="rect">
            <a:avLst/>
          </a:prstGeom>
          <a:noFill/>
          <a:ln w="9525">
            <a:noFill/>
            <a:miter lim="800000"/>
            <a:headEnd/>
            <a:tailEnd/>
          </a:ln>
        </p:spPr>
      </p:pic>
      <p:sp>
        <p:nvSpPr>
          <p:cNvPr id="8" name="TextovéPole 7"/>
          <p:cNvSpPr txBox="1"/>
          <p:nvPr/>
        </p:nvSpPr>
        <p:spPr>
          <a:xfrm>
            <a:off x="5148263" y="5300663"/>
            <a:ext cx="3816350" cy="1200150"/>
          </a:xfrm>
          <a:prstGeom prst="rect">
            <a:avLst/>
          </a:prstGeom>
          <a:noFill/>
        </p:spPr>
        <p:txBody>
          <a:bodyPr>
            <a:spAutoFit/>
          </a:bodyPr>
          <a:lstStyle/>
          <a:p>
            <a:pPr fontAlgn="auto">
              <a:spcBef>
                <a:spcPts val="0"/>
              </a:spcBef>
              <a:spcAft>
                <a:spcPts val="0"/>
              </a:spcAft>
              <a:defRPr/>
            </a:pPr>
            <a:r>
              <a:rPr lang="cs-CZ" sz="2400" dirty="0">
                <a:solidFill>
                  <a:schemeClr val="accent3">
                    <a:lumMod val="75000"/>
                  </a:schemeClr>
                </a:solidFill>
                <a:latin typeface="+mn-lt"/>
              </a:rPr>
              <a:t>Pamětní síň Petra </a:t>
            </a:r>
            <a:r>
              <a:rPr lang="cs-CZ" sz="2400" dirty="0" err="1">
                <a:solidFill>
                  <a:schemeClr val="accent3">
                    <a:lumMod val="75000"/>
                  </a:schemeClr>
                </a:solidFill>
                <a:latin typeface="+mn-lt"/>
              </a:rPr>
              <a:t>Bezruče</a:t>
            </a:r>
            <a:r>
              <a:rPr lang="cs-CZ" sz="2400" dirty="0">
                <a:solidFill>
                  <a:schemeClr val="accent3">
                    <a:lumMod val="75000"/>
                  </a:schemeClr>
                </a:solidFill>
                <a:latin typeface="+mn-lt"/>
              </a:rPr>
              <a:t>, Kostelec na Hané, </a:t>
            </a:r>
          </a:p>
          <a:p>
            <a:pPr fontAlgn="auto">
              <a:spcBef>
                <a:spcPts val="0"/>
              </a:spcBef>
              <a:spcAft>
                <a:spcPts val="0"/>
              </a:spcAft>
              <a:defRPr/>
            </a:pPr>
            <a:r>
              <a:rPr lang="cs-CZ" sz="2400" dirty="0">
                <a:solidFill>
                  <a:schemeClr val="accent3">
                    <a:lumMod val="75000"/>
                  </a:schemeClr>
                </a:solidFill>
                <a:latin typeface="+mn-lt"/>
              </a:rPr>
              <a:t>okres Prostějov</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750" y="274638"/>
            <a:ext cx="8147050" cy="633412"/>
          </a:xfrm>
        </p:spPr>
        <p:txBody>
          <a:bodyPr rtlCol="0">
            <a:normAutofit fontScale="90000"/>
          </a:bodyPr>
          <a:lstStyle/>
          <a:p>
            <a:pPr eaLnBrk="1" fontAlgn="auto" hangingPunct="1">
              <a:spcAft>
                <a:spcPts val="0"/>
              </a:spcAft>
              <a:defRPr/>
            </a:pPr>
            <a:r>
              <a:rPr lang="cs-CZ" dirty="0" smtClean="0">
                <a:solidFill>
                  <a:schemeClr val="accent3">
                    <a:lumMod val="75000"/>
                  </a:schemeClr>
                </a:solidFill>
              </a:rPr>
              <a:t>Kontrola pozornosti</a:t>
            </a:r>
            <a:endParaRPr lang="cs-CZ" dirty="0">
              <a:solidFill>
                <a:schemeClr val="accent3">
                  <a:lumMod val="75000"/>
                </a:schemeClr>
              </a:solidFill>
            </a:endParaRPr>
          </a:p>
        </p:txBody>
      </p:sp>
      <p:sp>
        <p:nvSpPr>
          <p:cNvPr id="32770" name="Zástupný symbol pro obsah 2"/>
          <p:cNvSpPr>
            <a:spLocks noGrp="1"/>
          </p:cNvSpPr>
          <p:nvPr>
            <p:ph idx="1"/>
          </p:nvPr>
        </p:nvSpPr>
        <p:spPr>
          <a:xfrm>
            <a:off x="539750" y="908050"/>
            <a:ext cx="8424863" cy="5834063"/>
          </a:xfrm>
        </p:spPr>
        <p:txBody>
          <a:bodyPr/>
          <a:lstStyle/>
          <a:p>
            <a:pPr eaLnBrk="1" hangingPunct="1">
              <a:buFont typeface="Arial" charset="0"/>
              <a:buNone/>
            </a:pPr>
            <a:r>
              <a:rPr lang="cs-CZ" sz="2400" smtClean="0"/>
              <a:t>   </a:t>
            </a:r>
          </a:p>
          <a:p>
            <a:pPr eaLnBrk="1" hangingPunct="1">
              <a:buFont typeface="Arial" charset="0"/>
              <a:buNone/>
            </a:pPr>
            <a:r>
              <a:rPr lang="cs-CZ" sz="2400" smtClean="0"/>
              <a:t>        .  .  .  X  .                               Místo narození básníka.</a:t>
            </a:r>
          </a:p>
          <a:p>
            <a:pPr eaLnBrk="1" hangingPunct="1">
              <a:buFont typeface="Arial" charset="0"/>
              <a:buNone/>
            </a:pPr>
            <a:r>
              <a:rPr lang="cs-CZ" sz="2400" smtClean="0"/>
              <a:t>           .  .  X  .  .  .                         Jméno učitele v básni uvedené </a:t>
            </a:r>
          </a:p>
          <a:p>
            <a:pPr eaLnBrk="1" hangingPunct="1">
              <a:buFont typeface="Arial" charset="0"/>
              <a:buNone/>
            </a:pPr>
            <a:r>
              <a:rPr lang="cs-CZ" sz="2400" smtClean="0"/>
              <a:t>                                                      v prezentaci.</a:t>
            </a:r>
          </a:p>
          <a:p>
            <a:pPr eaLnBrk="1" hangingPunct="1">
              <a:buFont typeface="Arial" charset="0"/>
              <a:buNone/>
            </a:pPr>
            <a:r>
              <a:rPr lang="cs-CZ" sz="2400" smtClean="0"/>
              <a:t>     .  .  .  .  X  .  .  .  .                      Název vesnice, kde se nachází Srub  </a:t>
            </a:r>
          </a:p>
          <a:p>
            <a:pPr eaLnBrk="1" hangingPunct="1">
              <a:buFont typeface="Arial" charset="0"/>
              <a:buNone/>
            </a:pPr>
            <a:r>
              <a:rPr lang="cs-CZ" sz="2400" smtClean="0"/>
              <a:t>                                                       P. Bezruče</a:t>
            </a:r>
          </a:p>
          <a:p>
            <a:pPr eaLnBrk="1" hangingPunct="1">
              <a:buFont typeface="Arial" charset="0"/>
              <a:buNone/>
            </a:pPr>
            <a:r>
              <a:rPr lang="cs-CZ" sz="2400" smtClean="0"/>
              <a:t>        .  .  .  X  .  .  .  .  .                    Příjmení Maryčky z básně.</a:t>
            </a:r>
          </a:p>
          <a:p>
            <a:pPr eaLnBrk="1" hangingPunct="1">
              <a:buFont typeface="Arial" charset="0"/>
              <a:buNone/>
            </a:pPr>
            <a:r>
              <a:rPr lang="cs-CZ" sz="2400" smtClean="0"/>
              <a:t>  .  .  .  .  .  X  .  .  .                          Název básně s milostnou</a:t>
            </a:r>
          </a:p>
          <a:p>
            <a:pPr eaLnBrk="1" hangingPunct="1">
              <a:buFont typeface="Arial" charset="0"/>
              <a:buNone/>
            </a:pPr>
            <a:r>
              <a:rPr lang="cs-CZ" sz="2400" smtClean="0"/>
              <a:t>                                                       tematikou.</a:t>
            </a:r>
          </a:p>
          <a:p>
            <a:pPr eaLnBrk="1" hangingPunct="1">
              <a:buFont typeface="Arial" charset="0"/>
              <a:buNone/>
            </a:pPr>
            <a:r>
              <a:rPr lang="cs-CZ" sz="2400" smtClean="0"/>
              <a:t>                 X  .  .  .  .  .  .  .  .  .        Obec, v níž je hotel P. Bezruče.</a:t>
            </a:r>
          </a:p>
          <a:p>
            <a:pPr eaLnBrk="1" hangingPunct="1">
              <a:buFont typeface="Arial" charset="0"/>
              <a:buNone/>
            </a:pPr>
            <a:r>
              <a:rPr lang="cs-CZ" sz="2400" smtClean="0"/>
              <a:t>              .  X  .  .  .  .                       Město v Beskydech, kde byl básník </a:t>
            </a:r>
          </a:p>
          <a:p>
            <a:pPr eaLnBrk="1" hangingPunct="1">
              <a:buFont typeface="Arial" charset="0"/>
              <a:buNone/>
            </a:pPr>
            <a:r>
              <a:rPr lang="cs-CZ" sz="2400" smtClean="0"/>
              <a:t>                                                        2 roky  zaměstnán na poště.</a:t>
            </a:r>
          </a:p>
          <a:p>
            <a:pPr eaLnBrk="1" hangingPunct="1">
              <a:buFont typeface="Arial" charset="0"/>
              <a:buNone/>
            </a:pPr>
            <a:r>
              <a:rPr lang="cs-CZ" sz="2400" smtClean="0"/>
              <a:t>        .  .  .  X                                    Příjmení nejlepšího přítele z Místku.</a:t>
            </a:r>
          </a:p>
          <a:p>
            <a:pPr eaLnBrk="1" hangingPunct="1">
              <a:buFont typeface="Arial" charset="0"/>
              <a:buNone/>
            </a:pPr>
            <a:endParaRPr lang="cs-CZ" sz="240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4213" y="260350"/>
            <a:ext cx="8002587" cy="647700"/>
          </a:xfrm>
        </p:spPr>
        <p:txBody>
          <a:bodyPr rtlCol="0">
            <a:normAutofit fontScale="90000"/>
          </a:bodyPr>
          <a:lstStyle/>
          <a:p>
            <a:pPr eaLnBrk="1" fontAlgn="auto" hangingPunct="1">
              <a:spcAft>
                <a:spcPts val="0"/>
              </a:spcAft>
              <a:defRPr/>
            </a:pPr>
            <a:r>
              <a:rPr lang="cs-CZ" b="1" dirty="0" smtClean="0">
                <a:solidFill>
                  <a:schemeClr val="accent3">
                    <a:lumMod val="75000"/>
                  </a:schemeClr>
                </a:solidFill>
              </a:rPr>
              <a:t>Výsledky</a:t>
            </a:r>
            <a:endParaRPr lang="cs-CZ" b="1" dirty="0">
              <a:solidFill>
                <a:schemeClr val="accent3">
                  <a:lumMod val="75000"/>
                </a:schemeClr>
              </a:solidFill>
            </a:endParaRPr>
          </a:p>
        </p:txBody>
      </p:sp>
      <p:sp>
        <p:nvSpPr>
          <p:cNvPr id="3" name="Zástupný symbol pro obsah 2"/>
          <p:cNvSpPr>
            <a:spLocks noGrp="1"/>
          </p:cNvSpPr>
          <p:nvPr>
            <p:ph idx="1"/>
          </p:nvPr>
        </p:nvSpPr>
        <p:spPr>
          <a:xfrm>
            <a:off x="250825" y="836613"/>
            <a:ext cx="8642350" cy="5905500"/>
          </a:xfrm>
        </p:spPr>
        <p:txBody>
          <a:bodyPr rtlCol="0">
            <a:normAutofit fontScale="70000" lnSpcReduction="20000"/>
          </a:bodyPr>
          <a:lstStyle/>
          <a:p>
            <a:pPr eaLnBrk="1" fontAlgn="auto" hangingPunct="1">
              <a:spcAft>
                <a:spcPts val="0"/>
              </a:spcAft>
              <a:buFont typeface="Arial" pitchFamily="34" charset="0"/>
              <a:buNone/>
              <a:defRPr/>
            </a:pPr>
            <a:r>
              <a:rPr lang="cs-CZ" dirty="0" smtClean="0"/>
              <a:t>     </a:t>
            </a:r>
          </a:p>
          <a:p>
            <a:pPr eaLnBrk="1" fontAlgn="auto" hangingPunct="1">
              <a:spcAft>
                <a:spcPts val="0"/>
              </a:spcAft>
              <a:buFont typeface="Arial" pitchFamily="34" charset="0"/>
              <a:buNone/>
              <a:defRPr/>
            </a:pPr>
            <a:r>
              <a:rPr lang="cs-CZ" dirty="0" smtClean="0"/>
              <a:t>         O  P  A  </a:t>
            </a:r>
            <a:r>
              <a:rPr lang="cs-CZ" dirty="0" smtClean="0">
                <a:solidFill>
                  <a:srgbClr val="FF0000"/>
                </a:solidFill>
              </a:rPr>
              <a:t>V</a:t>
            </a:r>
            <a:r>
              <a:rPr lang="cs-CZ" dirty="0" smtClean="0"/>
              <a:t>  A                                   Místo narození básníka.</a:t>
            </a:r>
          </a:p>
          <a:p>
            <a:pPr eaLnBrk="1" fontAlgn="auto" hangingPunct="1">
              <a:spcAft>
                <a:spcPts val="0"/>
              </a:spcAft>
              <a:buFont typeface="Arial" pitchFamily="34" charset="0"/>
              <a:buNone/>
              <a:defRPr/>
            </a:pPr>
            <a:r>
              <a:rPr lang="cs-CZ" dirty="0" smtClean="0"/>
              <a:t>              H  A  </a:t>
            </a:r>
            <a:r>
              <a:rPr lang="cs-CZ" dirty="0" smtClean="0">
                <a:solidFill>
                  <a:srgbClr val="FF0000"/>
                </a:solidFill>
              </a:rPr>
              <a:t>L</a:t>
            </a:r>
            <a:r>
              <a:rPr lang="cs-CZ" dirty="0" smtClean="0"/>
              <a:t>  F  A  R                           Jméno učitele v básni uvedené </a:t>
            </a:r>
          </a:p>
          <a:p>
            <a:pPr eaLnBrk="1" fontAlgn="auto" hangingPunct="1">
              <a:spcAft>
                <a:spcPts val="0"/>
              </a:spcAft>
              <a:buFont typeface="Arial" pitchFamily="34" charset="0"/>
              <a:buNone/>
              <a:defRPr/>
            </a:pPr>
            <a:r>
              <a:rPr lang="cs-CZ" dirty="0" smtClean="0"/>
              <a:t>                                                                 v prezentaci.</a:t>
            </a:r>
          </a:p>
          <a:p>
            <a:pPr eaLnBrk="1" fontAlgn="auto" hangingPunct="1">
              <a:spcAft>
                <a:spcPts val="0"/>
              </a:spcAft>
              <a:buFont typeface="Arial" pitchFamily="34" charset="0"/>
              <a:buNone/>
              <a:defRPr/>
            </a:pPr>
            <a:r>
              <a:rPr lang="cs-CZ" dirty="0" smtClean="0"/>
              <a:t>     O  S  T  R  </a:t>
            </a:r>
            <a:r>
              <a:rPr lang="cs-CZ" dirty="0" smtClean="0">
                <a:solidFill>
                  <a:srgbClr val="FF0000"/>
                </a:solidFill>
              </a:rPr>
              <a:t>A</a:t>
            </a:r>
            <a:r>
              <a:rPr lang="cs-CZ" dirty="0" smtClean="0"/>
              <a:t>  V  I  C  E                        Název vesnice, kde se nachází</a:t>
            </a:r>
          </a:p>
          <a:p>
            <a:pPr eaLnBrk="1" fontAlgn="auto" hangingPunct="1">
              <a:spcAft>
                <a:spcPts val="0"/>
              </a:spcAft>
              <a:buFont typeface="Arial" pitchFamily="34" charset="0"/>
              <a:buNone/>
              <a:defRPr/>
            </a:pPr>
            <a:r>
              <a:rPr lang="cs-CZ" dirty="0" smtClean="0"/>
              <a:t>                                                                 Srub P. </a:t>
            </a:r>
            <a:r>
              <a:rPr lang="cs-CZ" dirty="0" err="1" smtClean="0"/>
              <a:t>Bezruče</a:t>
            </a:r>
            <a:r>
              <a:rPr lang="cs-CZ" dirty="0" smtClean="0"/>
              <a:t>.</a:t>
            </a:r>
          </a:p>
          <a:p>
            <a:pPr eaLnBrk="1" fontAlgn="auto" hangingPunct="1">
              <a:spcAft>
                <a:spcPts val="0"/>
              </a:spcAft>
              <a:buFont typeface="Arial" pitchFamily="34" charset="0"/>
              <a:buNone/>
              <a:defRPr/>
            </a:pPr>
            <a:r>
              <a:rPr lang="cs-CZ" dirty="0" smtClean="0"/>
              <a:t>        M  A  G  </a:t>
            </a:r>
            <a:r>
              <a:rPr lang="cs-CZ" dirty="0" smtClean="0">
                <a:solidFill>
                  <a:srgbClr val="FF0000"/>
                </a:solidFill>
              </a:rPr>
              <a:t>D</a:t>
            </a:r>
            <a:r>
              <a:rPr lang="cs-CZ" dirty="0" smtClean="0"/>
              <a:t>  O  N  O  V  Á                Příjmení Maryčky z básně.</a:t>
            </a:r>
          </a:p>
          <a:p>
            <a:pPr eaLnBrk="1" fontAlgn="auto" hangingPunct="1">
              <a:spcAft>
                <a:spcPts val="0"/>
              </a:spcAft>
              <a:buFont typeface="Arial" pitchFamily="34" charset="0"/>
              <a:buNone/>
              <a:defRPr/>
            </a:pPr>
            <a:r>
              <a:rPr lang="cs-CZ" dirty="0" smtClean="0"/>
              <a:t>  L  A  B  U  T  </a:t>
            </a:r>
            <a:r>
              <a:rPr lang="cs-CZ" dirty="0" smtClean="0">
                <a:solidFill>
                  <a:srgbClr val="FF0000"/>
                </a:solidFill>
              </a:rPr>
              <a:t>I</a:t>
            </a:r>
            <a:r>
              <a:rPr lang="cs-CZ" dirty="0" smtClean="0"/>
              <a:t>  N  K  A                           Název básně s milostnou</a:t>
            </a:r>
          </a:p>
          <a:p>
            <a:pPr eaLnBrk="1" fontAlgn="auto" hangingPunct="1">
              <a:spcAft>
                <a:spcPts val="0"/>
              </a:spcAft>
              <a:buFont typeface="Arial" pitchFamily="34" charset="0"/>
              <a:buNone/>
              <a:defRPr/>
            </a:pPr>
            <a:r>
              <a:rPr lang="cs-CZ" dirty="0" smtClean="0"/>
              <a:t>                                                                  tematikou.</a:t>
            </a:r>
          </a:p>
          <a:p>
            <a:pPr eaLnBrk="1" fontAlgn="auto" hangingPunct="1">
              <a:spcAft>
                <a:spcPts val="0"/>
              </a:spcAft>
              <a:buFont typeface="Arial" pitchFamily="34" charset="0"/>
              <a:buNone/>
              <a:defRPr/>
            </a:pPr>
            <a:r>
              <a:rPr lang="cs-CZ" dirty="0" smtClean="0"/>
              <a:t>                       </a:t>
            </a:r>
            <a:r>
              <a:rPr lang="cs-CZ" dirty="0" smtClean="0">
                <a:solidFill>
                  <a:srgbClr val="FF0000"/>
                </a:solidFill>
              </a:rPr>
              <a:t>M</a:t>
            </a:r>
            <a:r>
              <a:rPr lang="cs-CZ" dirty="0" smtClean="0"/>
              <a:t> A L  E  N  O  V  I  C  E   Obec, v níž je hotel P. Bezruč.</a:t>
            </a:r>
          </a:p>
          <a:p>
            <a:pPr eaLnBrk="1" fontAlgn="auto" hangingPunct="1">
              <a:spcAft>
                <a:spcPts val="0"/>
              </a:spcAft>
              <a:buFont typeface="Arial" pitchFamily="34" charset="0"/>
              <a:buNone/>
              <a:defRPr/>
            </a:pPr>
            <a:r>
              <a:rPr lang="cs-CZ" dirty="0" smtClean="0"/>
              <a:t>                  M  </a:t>
            </a:r>
            <a:r>
              <a:rPr lang="cs-CZ" dirty="0" smtClean="0">
                <a:solidFill>
                  <a:srgbClr val="FF0000"/>
                </a:solidFill>
              </a:rPr>
              <a:t>Í </a:t>
            </a:r>
            <a:r>
              <a:rPr lang="cs-CZ" dirty="0" smtClean="0"/>
              <a:t> S  T  E  K                         Město v Beskydech, kde byl básník</a:t>
            </a:r>
          </a:p>
          <a:p>
            <a:pPr eaLnBrk="1" fontAlgn="auto" hangingPunct="1">
              <a:spcAft>
                <a:spcPts val="0"/>
              </a:spcAft>
              <a:buFont typeface="Arial" pitchFamily="34" charset="0"/>
              <a:buNone/>
              <a:defRPr/>
            </a:pPr>
            <a:r>
              <a:rPr lang="cs-CZ" dirty="0" smtClean="0"/>
              <a:t>                                                                   2  roky zaměstnán na poště.</a:t>
            </a:r>
          </a:p>
          <a:p>
            <a:pPr eaLnBrk="1" fontAlgn="auto" hangingPunct="1">
              <a:spcAft>
                <a:spcPts val="0"/>
              </a:spcAft>
              <a:buFont typeface="Arial" pitchFamily="34" charset="0"/>
              <a:buNone/>
              <a:defRPr/>
            </a:pPr>
            <a:r>
              <a:rPr lang="cs-CZ" dirty="0" smtClean="0"/>
              <a:t>           P  E  T  </a:t>
            </a:r>
            <a:r>
              <a:rPr lang="cs-CZ" dirty="0" smtClean="0">
                <a:solidFill>
                  <a:srgbClr val="FF0000"/>
                </a:solidFill>
              </a:rPr>
              <a:t>R   </a:t>
            </a:r>
            <a:r>
              <a:rPr lang="cs-CZ" dirty="0" smtClean="0"/>
              <a:t>                                      Příjmení nejlepšího přítele</a:t>
            </a:r>
          </a:p>
          <a:p>
            <a:pPr eaLnBrk="1" fontAlgn="auto" hangingPunct="1">
              <a:spcAft>
                <a:spcPts val="0"/>
              </a:spcAft>
              <a:buFont typeface="Arial" pitchFamily="34" charset="0"/>
              <a:buNone/>
              <a:defRPr/>
            </a:pPr>
            <a:r>
              <a:rPr lang="cs-CZ" dirty="0" smtClean="0"/>
              <a:t>                                                                   z Místku.</a:t>
            </a:r>
            <a:endParaRPr lang="cs-CZ"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7950" y="260350"/>
            <a:ext cx="8578850" cy="6408738"/>
          </a:xfrm>
        </p:spPr>
        <p:txBody>
          <a:bodyPr rtlCol="0">
            <a:normAutofit lnSpcReduction="10000"/>
          </a:bodyPr>
          <a:lstStyle/>
          <a:p>
            <a:pPr eaLnBrk="1" fontAlgn="auto" hangingPunct="1">
              <a:spcAft>
                <a:spcPts val="0"/>
              </a:spcAft>
              <a:buFont typeface="Arial" pitchFamily="34" charset="0"/>
              <a:buNone/>
              <a:defRPr/>
            </a:pPr>
            <a:r>
              <a:rPr lang="cs-CZ" dirty="0" smtClean="0"/>
              <a:t>      Použitá literatura a zdroje:</a:t>
            </a:r>
          </a:p>
          <a:p>
            <a:pPr eaLnBrk="1" fontAlgn="auto" hangingPunct="1">
              <a:spcAft>
                <a:spcPts val="0"/>
              </a:spcAft>
              <a:buFont typeface="Arial" pitchFamily="34" charset="0"/>
              <a:buNone/>
              <a:defRPr/>
            </a:pPr>
            <a:r>
              <a:rPr lang="cs-CZ" sz="1400" dirty="0" smtClean="0"/>
              <a:t>      Životopis P. Bezruče: </a:t>
            </a:r>
            <a:r>
              <a:rPr lang="cs-CZ" sz="1400" dirty="0" smtClean="0">
                <a:hlinkClick r:id="rId2"/>
              </a:rPr>
              <a:t>http://cs.wikipedia.org/wiki/Petr_Bezru%C4%8D#Rodi.C4.8De</a:t>
            </a:r>
            <a:endParaRPr lang="cs-CZ" sz="1400" dirty="0" smtClean="0"/>
          </a:p>
          <a:p>
            <a:pPr eaLnBrk="1" fontAlgn="auto" hangingPunct="1">
              <a:spcAft>
                <a:spcPts val="0"/>
              </a:spcAft>
              <a:buFont typeface="Arial" pitchFamily="34" charset="0"/>
              <a:buNone/>
              <a:defRPr/>
            </a:pPr>
            <a:r>
              <a:rPr lang="cs-CZ" sz="1400" dirty="0" smtClean="0"/>
              <a:t>      </a:t>
            </a:r>
          </a:p>
          <a:p>
            <a:pPr eaLnBrk="1" fontAlgn="auto" hangingPunct="1">
              <a:spcAft>
                <a:spcPts val="0"/>
              </a:spcAft>
              <a:buFont typeface="Arial" pitchFamily="34" charset="0"/>
              <a:buNone/>
              <a:defRPr/>
            </a:pPr>
            <a:r>
              <a:rPr lang="cs-CZ" sz="1400" dirty="0" smtClean="0"/>
              <a:t>      </a:t>
            </a:r>
            <a:r>
              <a:rPr lang="cs-CZ" sz="1400" dirty="0" smtClean="0">
                <a:hlinkClick r:id="rId3"/>
              </a:rPr>
              <a:t>http://www.</a:t>
            </a:r>
            <a:r>
              <a:rPr lang="cs-CZ" sz="1400" dirty="0" err="1" smtClean="0">
                <a:hlinkClick r:id="rId3"/>
              </a:rPr>
              <a:t>ceskydomov.cz</a:t>
            </a:r>
            <a:r>
              <a:rPr lang="cs-CZ" sz="1400" dirty="0" smtClean="0">
                <a:hlinkClick r:id="rId3"/>
              </a:rPr>
              <a:t>/</a:t>
            </a:r>
            <a:r>
              <a:rPr lang="cs-CZ" sz="1400" dirty="0" err="1" smtClean="0">
                <a:hlinkClick r:id="rId3"/>
              </a:rPr>
              <a:t>nase</a:t>
            </a:r>
            <a:r>
              <a:rPr lang="cs-CZ" sz="1400" dirty="0" smtClean="0">
                <a:hlinkClick r:id="rId3"/>
              </a:rPr>
              <a:t>-</a:t>
            </a:r>
            <a:r>
              <a:rPr lang="cs-CZ" sz="1400" dirty="0" err="1" smtClean="0">
                <a:hlinkClick r:id="rId3"/>
              </a:rPr>
              <a:t>ostrava</a:t>
            </a:r>
            <a:r>
              <a:rPr lang="cs-CZ" sz="1400" dirty="0" smtClean="0">
                <a:hlinkClick r:id="rId3"/>
              </a:rPr>
              <a:t>/</a:t>
            </a:r>
            <a:r>
              <a:rPr lang="cs-CZ" sz="1400" dirty="0" err="1" smtClean="0">
                <a:hlinkClick r:id="rId3"/>
              </a:rPr>
              <a:t>clanek</a:t>
            </a:r>
            <a:r>
              <a:rPr lang="cs-CZ" sz="1400" dirty="0" smtClean="0">
                <a:hlinkClick r:id="rId3"/>
              </a:rPr>
              <a:t>/</a:t>
            </a:r>
            <a:r>
              <a:rPr lang="cs-CZ" sz="1400" dirty="0" err="1" smtClean="0">
                <a:hlinkClick r:id="rId3"/>
              </a:rPr>
              <a:t>jaromir</a:t>
            </a:r>
            <a:r>
              <a:rPr lang="cs-CZ" sz="1400" dirty="0" smtClean="0">
                <a:hlinkClick r:id="rId3"/>
              </a:rPr>
              <a:t>-</a:t>
            </a:r>
            <a:r>
              <a:rPr lang="cs-CZ" sz="1400" dirty="0" err="1" smtClean="0">
                <a:hlinkClick r:id="rId3"/>
              </a:rPr>
              <a:t>nohavica</a:t>
            </a:r>
            <a:r>
              <a:rPr lang="cs-CZ" sz="1400" dirty="0" smtClean="0">
                <a:hlinkClick r:id="rId3"/>
              </a:rPr>
              <a:t>-</a:t>
            </a:r>
            <a:r>
              <a:rPr lang="cs-CZ" sz="1400" dirty="0" err="1" smtClean="0">
                <a:hlinkClick r:id="rId3"/>
              </a:rPr>
              <a:t>vyvraci</a:t>
            </a:r>
            <a:r>
              <a:rPr lang="cs-CZ" sz="1400" dirty="0" smtClean="0">
                <a:hlinkClick r:id="rId3"/>
              </a:rPr>
              <a:t>-</a:t>
            </a:r>
            <a:r>
              <a:rPr lang="cs-CZ" sz="1400" dirty="0" err="1" smtClean="0">
                <a:hlinkClick r:id="rId3"/>
              </a:rPr>
              <a:t>bezrucovo</a:t>
            </a:r>
            <a:r>
              <a:rPr lang="cs-CZ" sz="1400" dirty="0" smtClean="0">
                <a:hlinkClick r:id="rId3"/>
              </a:rPr>
              <a:t>-</a:t>
            </a:r>
            <a:r>
              <a:rPr lang="cs-CZ" sz="1400" dirty="0" err="1" smtClean="0">
                <a:hlinkClick r:id="rId3"/>
              </a:rPr>
              <a:t>autorstvi</a:t>
            </a:r>
            <a:r>
              <a:rPr lang="cs-CZ" sz="1400" dirty="0" smtClean="0">
                <a:hlinkClick r:id="rId3"/>
              </a:rPr>
              <a:t>-</a:t>
            </a:r>
            <a:r>
              <a:rPr lang="cs-CZ" sz="1400" dirty="0" err="1" smtClean="0">
                <a:hlinkClick r:id="rId3"/>
              </a:rPr>
              <a:t>slezskych</a:t>
            </a:r>
            <a:r>
              <a:rPr lang="cs-CZ" sz="1400" dirty="0" smtClean="0">
                <a:hlinkClick r:id="rId3"/>
              </a:rPr>
              <a:t>-</a:t>
            </a:r>
            <a:r>
              <a:rPr lang="cs-CZ" sz="1400" dirty="0" err="1" smtClean="0">
                <a:hlinkClick r:id="rId3"/>
              </a:rPr>
              <a:t>pisni</a:t>
            </a:r>
            <a:r>
              <a:rPr lang="cs-CZ" sz="1400" dirty="0" smtClean="0"/>
              <a:t>  </a:t>
            </a:r>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a:t> </a:t>
            </a:r>
            <a:r>
              <a:rPr lang="cs-CZ" sz="1400" dirty="0" smtClean="0"/>
              <a:t>     </a:t>
            </a:r>
            <a:r>
              <a:rPr lang="cs-CZ" sz="1400" dirty="0" smtClean="0">
                <a:hlinkClick r:id="rId4"/>
              </a:rPr>
              <a:t>http://www.</a:t>
            </a:r>
            <a:r>
              <a:rPr lang="cs-CZ" sz="1400" dirty="0" err="1" smtClean="0">
                <a:hlinkClick r:id="rId4"/>
              </a:rPr>
              <a:t>cesky</a:t>
            </a:r>
            <a:r>
              <a:rPr lang="cs-CZ" sz="1400" dirty="0" smtClean="0">
                <a:hlinkClick r:id="rId4"/>
              </a:rPr>
              <a:t>-jazyk.</a:t>
            </a:r>
            <a:r>
              <a:rPr lang="cs-CZ" sz="1400" dirty="0" err="1" smtClean="0">
                <a:hlinkClick r:id="rId4"/>
              </a:rPr>
              <a:t>cz</a:t>
            </a:r>
            <a:r>
              <a:rPr lang="cs-CZ" sz="1400" dirty="0" smtClean="0">
                <a:hlinkClick r:id="rId4"/>
              </a:rPr>
              <a:t>/</a:t>
            </a:r>
            <a:r>
              <a:rPr lang="cs-CZ" sz="1400" dirty="0" err="1" smtClean="0">
                <a:hlinkClick r:id="rId4"/>
              </a:rPr>
              <a:t>citanka</a:t>
            </a:r>
            <a:r>
              <a:rPr lang="cs-CZ" sz="1400" dirty="0" smtClean="0">
                <a:hlinkClick r:id="rId4"/>
              </a:rPr>
              <a:t>/</a:t>
            </a:r>
            <a:r>
              <a:rPr lang="cs-CZ" sz="1400" dirty="0" err="1" smtClean="0">
                <a:hlinkClick r:id="rId4"/>
              </a:rPr>
              <a:t>petr</a:t>
            </a:r>
            <a:r>
              <a:rPr lang="cs-CZ" sz="1400" dirty="0" smtClean="0">
                <a:hlinkClick r:id="rId4"/>
              </a:rPr>
              <a:t>-</a:t>
            </a:r>
            <a:r>
              <a:rPr lang="cs-CZ" sz="1400" dirty="0" err="1" smtClean="0">
                <a:hlinkClick r:id="rId4"/>
              </a:rPr>
              <a:t>bezruc</a:t>
            </a:r>
            <a:r>
              <a:rPr lang="cs-CZ" sz="1400" dirty="0" smtClean="0">
                <a:hlinkClick r:id="rId4"/>
              </a:rPr>
              <a:t>/</a:t>
            </a:r>
            <a:r>
              <a:rPr lang="cs-CZ" sz="1400" dirty="0" err="1" smtClean="0">
                <a:hlinkClick r:id="rId4"/>
              </a:rPr>
              <a:t>marycka</a:t>
            </a:r>
            <a:r>
              <a:rPr lang="cs-CZ" sz="1400" dirty="0" smtClean="0">
                <a:hlinkClick r:id="rId4"/>
              </a:rPr>
              <a:t>-</a:t>
            </a:r>
            <a:r>
              <a:rPr lang="cs-CZ" sz="1400" dirty="0" err="1" smtClean="0">
                <a:hlinkClick r:id="rId4"/>
              </a:rPr>
              <a:t>magdonova</a:t>
            </a:r>
            <a:r>
              <a:rPr lang="cs-CZ" sz="1400" dirty="0" smtClean="0">
                <a:hlinkClick r:id="rId4"/>
              </a:rPr>
              <a:t>-</a:t>
            </a:r>
            <a:r>
              <a:rPr lang="cs-CZ" sz="1400" dirty="0" err="1" smtClean="0">
                <a:hlinkClick r:id="rId4"/>
              </a:rPr>
              <a:t>slezske</a:t>
            </a:r>
            <a:r>
              <a:rPr lang="cs-CZ" sz="1400" dirty="0" smtClean="0">
                <a:hlinkClick r:id="rId4"/>
              </a:rPr>
              <a:t>-</a:t>
            </a:r>
            <a:r>
              <a:rPr lang="cs-CZ" sz="1400" dirty="0" err="1" smtClean="0">
                <a:hlinkClick r:id="rId4"/>
              </a:rPr>
              <a:t>pisne.html</a:t>
            </a:r>
            <a:r>
              <a:rPr lang="cs-CZ" sz="1400" dirty="0" smtClean="0">
                <a:hlinkClick r:id="rId4"/>
              </a:rPr>
              <a:t>#ixzz1ay3cMaKA</a:t>
            </a:r>
            <a:endParaRPr lang="cs-CZ" sz="1400" dirty="0" smtClean="0"/>
          </a:p>
          <a:p>
            <a:pPr eaLnBrk="1" fontAlgn="auto" hangingPunct="1">
              <a:spcAft>
                <a:spcPts val="0"/>
              </a:spcAft>
              <a:buFont typeface="Arial" pitchFamily="34" charset="0"/>
              <a:buNone/>
              <a:defRPr/>
            </a:pPr>
            <a:r>
              <a:rPr lang="cs-CZ" sz="1400" dirty="0" smtClean="0"/>
              <a:t>       Bezruč, P. :         Slezské písně, vydalo SPN v Praze 1958, publikace č. 71-19-20</a:t>
            </a:r>
          </a:p>
          <a:p>
            <a:pPr eaLnBrk="1" fontAlgn="auto" hangingPunct="1">
              <a:spcAft>
                <a:spcPts val="0"/>
              </a:spcAft>
              <a:buFont typeface="Arial" pitchFamily="34" charset="0"/>
              <a:buNone/>
              <a:defRPr/>
            </a:pPr>
            <a:r>
              <a:rPr lang="cs-CZ" sz="1400" dirty="0" smtClean="0"/>
              <a:t>       Dr. Sivek, A. :     Slezské písně (doslov), vydalo SPN v Praze 1958, č. 71-19-20</a:t>
            </a:r>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Obrázky:  </a:t>
            </a:r>
            <a:r>
              <a:rPr lang="cs-CZ" sz="1400" dirty="0" smtClean="0">
                <a:hlinkClick r:id="rId5"/>
              </a:rPr>
              <a:t>http://www.</a:t>
            </a:r>
            <a:r>
              <a:rPr lang="cs-CZ" sz="1400" dirty="0" err="1" smtClean="0">
                <a:hlinkClick r:id="rId5"/>
              </a:rPr>
              <a:t>muzeumpv.cz</a:t>
            </a:r>
            <a:r>
              <a:rPr lang="cs-CZ" sz="1400" dirty="0" smtClean="0">
                <a:hlinkClick r:id="rId5"/>
              </a:rPr>
              <a:t>/</a:t>
            </a:r>
            <a:r>
              <a:rPr lang="cs-CZ" sz="1400" dirty="0" err="1" smtClean="0">
                <a:hlinkClick r:id="rId5"/>
              </a:rPr>
              <a:t>assets</a:t>
            </a:r>
            <a:r>
              <a:rPr lang="cs-CZ" sz="1400" dirty="0" smtClean="0">
                <a:hlinkClick r:id="rId5"/>
              </a:rPr>
              <a:t>/</a:t>
            </a:r>
            <a:r>
              <a:rPr lang="cs-CZ" sz="1400" dirty="0" err="1" smtClean="0">
                <a:hlinkClick r:id="rId5"/>
              </a:rPr>
              <a:t>images</a:t>
            </a:r>
            <a:r>
              <a:rPr lang="cs-CZ" sz="1400" dirty="0" smtClean="0">
                <a:hlinkClick r:id="rId5"/>
              </a:rPr>
              <a:t>/10_Petr_</a:t>
            </a:r>
            <a:r>
              <a:rPr lang="cs-CZ" sz="1400" dirty="0" err="1" smtClean="0">
                <a:hlinkClick r:id="rId5"/>
              </a:rPr>
              <a:t>Bezrue</a:t>
            </a:r>
            <a:r>
              <a:rPr lang="cs-CZ" sz="1400" dirty="0" smtClean="0">
                <a:hlinkClick r:id="rId5"/>
              </a:rPr>
              <a:t>_v_</a:t>
            </a:r>
            <a:r>
              <a:rPr lang="cs-CZ" sz="1400" dirty="0" err="1" smtClean="0">
                <a:hlinkClick r:id="rId5"/>
              </a:rPr>
              <a:t>portretu</a:t>
            </a:r>
            <a:r>
              <a:rPr lang="cs-CZ" sz="1400" dirty="0" smtClean="0">
                <a:hlinkClick r:id="rId5"/>
              </a:rPr>
              <a:t>_O._</a:t>
            </a:r>
            <a:r>
              <a:rPr lang="cs-CZ" sz="1400" dirty="0" err="1" smtClean="0">
                <a:hlinkClick r:id="rId5"/>
              </a:rPr>
              <a:t>Lasaka.jpg</a:t>
            </a:r>
            <a:endParaRPr lang="cs-CZ" sz="1400" dirty="0" smtClean="0"/>
          </a:p>
          <a:p>
            <a:pPr eaLnBrk="1" fontAlgn="auto" hangingPunct="1">
              <a:spcAft>
                <a:spcPts val="0"/>
              </a:spcAft>
              <a:buFont typeface="Arial" pitchFamily="34" charset="0"/>
              <a:buNone/>
              <a:defRPr/>
            </a:pPr>
            <a:r>
              <a:rPr lang="cs-CZ" sz="1400" dirty="0" smtClean="0">
                <a:hlinkClick r:id="rId6"/>
              </a:rPr>
              <a:t>http://mm.</a:t>
            </a:r>
            <a:r>
              <a:rPr lang="cs-CZ" sz="1400" dirty="0" err="1" smtClean="0">
                <a:hlinkClick r:id="rId6"/>
              </a:rPr>
              <a:t>denik.cz</a:t>
            </a:r>
            <a:r>
              <a:rPr lang="cs-CZ" sz="1400" dirty="0" smtClean="0">
                <a:hlinkClick r:id="rId6"/>
              </a:rPr>
              <a:t>/71/40/</a:t>
            </a:r>
            <a:r>
              <a:rPr lang="cs-CZ" sz="1400" dirty="0" err="1" smtClean="0">
                <a:hlinkClick r:id="rId6"/>
              </a:rPr>
              <a:t>bezruc</a:t>
            </a:r>
            <a:r>
              <a:rPr lang="cs-CZ" sz="1400" dirty="0" smtClean="0">
                <a:hlinkClick r:id="rId6"/>
              </a:rPr>
              <a:t>_hlava_</a:t>
            </a:r>
            <a:r>
              <a:rPr lang="cs-CZ" sz="1400" dirty="0" err="1" smtClean="0">
                <a:hlinkClick r:id="rId6"/>
              </a:rPr>
              <a:t>basnik</a:t>
            </a:r>
            <a:r>
              <a:rPr lang="cs-CZ" sz="1400" dirty="0" smtClean="0">
                <a:hlinkClick r:id="rId6"/>
              </a:rPr>
              <a:t>_</a:t>
            </a:r>
            <a:r>
              <a:rPr lang="cs-CZ" sz="1400" dirty="0" err="1" smtClean="0">
                <a:hlinkClick r:id="rId6"/>
              </a:rPr>
              <a:t>denik</a:t>
            </a:r>
            <a:r>
              <a:rPr lang="cs-CZ" sz="1400" dirty="0" smtClean="0">
                <a:hlinkClick r:id="rId6"/>
              </a:rPr>
              <a:t>_</a:t>
            </a:r>
            <a:r>
              <a:rPr lang="cs-CZ" sz="1400" dirty="0" err="1" smtClean="0">
                <a:hlinkClick r:id="rId6"/>
              </a:rPr>
              <a:t>clanek</a:t>
            </a:r>
            <a:r>
              <a:rPr lang="cs-CZ" sz="1400" dirty="0" smtClean="0">
                <a:hlinkClick r:id="rId6"/>
              </a:rPr>
              <a:t>_</a:t>
            </a:r>
            <a:r>
              <a:rPr lang="cs-CZ" sz="1400" dirty="0" err="1" smtClean="0">
                <a:hlinkClick r:id="rId6"/>
              </a:rPr>
              <a:t>solo.jpg</a:t>
            </a:r>
            <a:endParaRPr lang="cs-CZ" sz="1400" dirty="0" smtClean="0"/>
          </a:p>
          <a:p>
            <a:pPr eaLnBrk="1" fontAlgn="auto" hangingPunct="1">
              <a:spcAft>
                <a:spcPts val="0"/>
              </a:spcAft>
              <a:buFont typeface="Arial" pitchFamily="34" charset="0"/>
              <a:buNone/>
              <a:defRPr/>
            </a:pPr>
            <a:r>
              <a:rPr lang="cs-CZ" sz="1400" dirty="0" smtClean="0">
                <a:hlinkClick r:id="rId7"/>
              </a:rPr>
              <a:t>http://olomoucky.rej.cz/fotky/2009/Petr%20Bezru%C4%8D1.gif</a:t>
            </a:r>
            <a:endParaRPr lang="cs-CZ" sz="1400" dirty="0" smtClean="0"/>
          </a:p>
          <a:p>
            <a:pPr eaLnBrk="1" fontAlgn="auto" hangingPunct="1">
              <a:spcAft>
                <a:spcPts val="0"/>
              </a:spcAft>
              <a:buFont typeface="Arial" pitchFamily="34" charset="0"/>
              <a:buNone/>
              <a:defRPr/>
            </a:pPr>
            <a:r>
              <a:rPr lang="cs-CZ" sz="1400" dirty="0" smtClean="0">
                <a:hlinkClick r:id="rId8"/>
              </a:rPr>
              <a:t>http://www.</a:t>
            </a:r>
            <a:r>
              <a:rPr lang="cs-CZ" sz="1400" dirty="0" err="1" smtClean="0">
                <a:hlinkClick r:id="rId8"/>
              </a:rPr>
              <a:t>opava.biz</a:t>
            </a:r>
            <a:r>
              <a:rPr lang="cs-CZ" sz="1400" dirty="0" smtClean="0">
                <a:hlinkClick r:id="rId8"/>
              </a:rPr>
              <a:t>/</a:t>
            </a:r>
            <a:r>
              <a:rPr lang="cs-CZ" sz="1400" dirty="0" err="1" smtClean="0">
                <a:hlinkClick r:id="rId8"/>
              </a:rPr>
              <a:t>info</a:t>
            </a:r>
            <a:r>
              <a:rPr lang="cs-CZ" sz="1400" dirty="0" smtClean="0">
                <a:hlinkClick r:id="rId8"/>
              </a:rPr>
              <a:t>/</a:t>
            </a:r>
            <a:r>
              <a:rPr lang="cs-CZ" sz="1400" dirty="0" err="1" smtClean="0">
                <a:hlinkClick r:id="rId8"/>
              </a:rPr>
              <a:t>images</a:t>
            </a:r>
            <a:r>
              <a:rPr lang="cs-CZ" sz="1400" dirty="0" smtClean="0">
                <a:hlinkClick r:id="rId8"/>
              </a:rPr>
              <a:t>/osobnosti/135b.jpg</a:t>
            </a:r>
            <a:endParaRPr lang="cs-CZ" sz="1400" dirty="0" smtClean="0"/>
          </a:p>
          <a:p>
            <a:pPr eaLnBrk="1" fontAlgn="auto" hangingPunct="1">
              <a:spcAft>
                <a:spcPts val="0"/>
              </a:spcAft>
              <a:buFont typeface="Arial" pitchFamily="34" charset="0"/>
              <a:buNone/>
              <a:defRPr/>
            </a:pPr>
            <a:r>
              <a:rPr lang="cs-CZ" sz="1400" dirty="0" smtClean="0">
                <a:hlinkClick r:id="rId9"/>
              </a:rPr>
              <a:t>http://upload.wikimedia.org/wikipedia/commons/3/3e/Anton%C3%ADn_Va%C5%A1ek.jpg</a:t>
            </a:r>
            <a:endParaRPr lang="cs-CZ" sz="1400" dirty="0" smtClean="0"/>
          </a:p>
          <a:p>
            <a:pPr eaLnBrk="1" fontAlgn="auto" hangingPunct="1">
              <a:spcAft>
                <a:spcPts val="0"/>
              </a:spcAft>
              <a:buFont typeface="Arial" pitchFamily="34" charset="0"/>
              <a:buNone/>
              <a:defRPr/>
            </a:pPr>
            <a:r>
              <a:rPr lang="cs-CZ" sz="1400" dirty="0" smtClean="0">
                <a:hlinkClick r:id="rId10"/>
              </a:rPr>
              <a:t>http://www.</a:t>
            </a:r>
            <a:r>
              <a:rPr lang="cs-CZ" sz="1400" dirty="0" err="1" smtClean="0">
                <a:hlinkClick r:id="rId10"/>
              </a:rPr>
              <a:t>antikopava.cz</a:t>
            </a:r>
            <a:r>
              <a:rPr lang="cs-CZ" sz="1400" dirty="0" smtClean="0">
                <a:hlinkClick r:id="rId10"/>
              </a:rPr>
              <a:t>/</a:t>
            </a:r>
            <a:r>
              <a:rPr lang="cs-CZ" sz="1400" dirty="0" err="1" smtClean="0">
                <a:hlinkClick r:id="rId10"/>
              </a:rPr>
              <a:t>upload</a:t>
            </a:r>
            <a:r>
              <a:rPr lang="cs-CZ" sz="1400" dirty="0" smtClean="0">
                <a:hlinkClick r:id="rId10"/>
              </a:rPr>
              <a:t>/ee16bakol.jpg</a:t>
            </a:r>
            <a:endParaRPr lang="cs-CZ" sz="1400" dirty="0" smtClean="0"/>
          </a:p>
          <a:p>
            <a:pPr eaLnBrk="1" fontAlgn="auto" hangingPunct="1">
              <a:spcAft>
                <a:spcPts val="0"/>
              </a:spcAft>
              <a:buFont typeface="Arial" pitchFamily="34" charset="0"/>
              <a:buNone/>
              <a:defRPr/>
            </a:pPr>
            <a:r>
              <a:rPr lang="cs-CZ" sz="1400" dirty="0" smtClean="0">
                <a:hlinkClick r:id="rId11"/>
              </a:rPr>
              <a:t>http://www.</a:t>
            </a:r>
            <a:r>
              <a:rPr lang="cs-CZ" sz="1400" dirty="0" err="1" smtClean="0">
                <a:hlinkClick r:id="rId11"/>
              </a:rPr>
              <a:t>streliceubrna.cz</a:t>
            </a:r>
            <a:r>
              <a:rPr lang="cs-CZ" sz="1400" dirty="0" smtClean="0">
                <a:hlinkClick r:id="rId11"/>
              </a:rPr>
              <a:t>/</a:t>
            </a:r>
            <a:r>
              <a:rPr lang="cs-CZ" sz="1400" dirty="0" err="1" smtClean="0">
                <a:hlinkClick r:id="rId11"/>
              </a:rPr>
              <a:t>files</a:t>
            </a:r>
            <a:r>
              <a:rPr lang="cs-CZ" sz="1400" dirty="0" smtClean="0">
                <a:hlinkClick r:id="rId11"/>
              </a:rPr>
              <a:t>/1/</a:t>
            </a:r>
            <a:r>
              <a:rPr lang="cs-CZ" sz="1400" dirty="0" err="1" smtClean="0">
                <a:hlinkClick r:id="rId11"/>
              </a:rPr>
              <a:t>pictures</a:t>
            </a:r>
            <a:r>
              <a:rPr lang="cs-CZ" sz="1400" dirty="0" smtClean="0">
                <a:hlinkClick r:id="rId11"/>
              </a:rPr>
              <a:t>/42/osobnosti11ae.jpg</a:t>
            </a:r>
            <a:endParaRPr lang="cs-CZ" sz="1400" dirty="0" smtClean="0"/>
          </a:p>
          <a:p>
            <a:pPr eaLnBrk="1" fontAlgn="auto" hangingPunct="1">
              <a:spcAft>
                <a:spcPts val="0"/>
              </a:spcAft>
              <a:buFont typeface="Arial" pitchFamily="34" charset="0"/>
              <a:buNone/>
              <a:defRPr/>
            </a:pPr>
            <a:r>
              <a:rPr lang="cs-CZ" sz="1400" dirty="0" smtClean="0">
                <a:hlinkClick r:id="rId12"/>
              </a:rPr>
              <a:t>http://nc-zpevnik.wz.cz/images3/bezruc.jpg</a:t>
            </a:r>
            <a:endParaRPr lang="cs-CZ" sz="1400" dirty="0" smtClean="0"/>
          </a:p>
          <a:p>
            <a:pPr eaLnBrk="1" fontAlgn="auto" hangingPunct="1">
              <a:spcAft>
                <a:spcPts val="0"/>
              </a:spcAft>
              <a:buFont typeface="Arial" pitchFamily="34" charset="0"/>
              <a:buNone/>
              <a:defRPr/>
            </a:pPr>
            <a:r>
              <a:rPr lang="cs-CZ" sz="1400" dirty="0" smtClean="0">
                <a:hlinkClick r:id="rId13"/>
              </a:rPr>
              <a:t>http://data.regiony24.cz/foto/</a:t>
            </a:r>
            <a:r>
              <a:rPr lang="cs-CZ" sz="1400" dirty="0" err="1" smtClean="0">
                <a:hlinkClick r:id="rId13"/>
              </a:rPr>
              <a:t>clanky</a:t>
            </a:r>
            <a:r>
              <a:rPr lang="cs-CZ" sz="1400" dirty="0" smtClean="0">
                <a:hlinkClick r:id="rId13"/>
              </a:rPr>
              <a:t>/</a:t>
            </a:r>
            <a:r>
              <a:rPr lang="cs-CZ" sz="1400" dirty="0" err="1" smtClean="0">
                <a:hlinkClick r:id="rId13"/>
              </a:rPr>
              <a:t>stare</a:t>
            </a:r>
            <a:r>
              <a:rPr lang="cs-CZ" sz="1400" dirty="0" smtClean="0">
                <a:hlinkClick r:id="rId13"/>
              </a:rPr>
              <a:t>/220409_</a:t>
            </a:r>
            <a:r>
              <a:rPr lang="cs-CZ" sz="1400" dirty="0" err="1" smtClean="0">
                <a:hlinkClick r:id="rId13"/>
              </a:rPr>
              <a:t>divadlopetrabezruceostrava.jpg</a:t>
            </a:r>
            <a:r>
              <a:rPr lang="cs-CZ" sz="1400" dirty="0" smtClean="0">
                <a:hlinkClick r:id="rId13"/>
              </a:rPr>
              <a:t>?</a:t>
            </a:r>
            <a:r>
              <a:rPr lang="cs-CZ" sz="1400" dirty="0" err="1" smtClean="0">
                <a:hlinkClick r:id="rId13"/>
              </a:rPr>
              <a:t>width</a:t>
            </a:r>
            <a:r>
              <a:rPr lang="cs-CZ" sz="1400" dirty="0" smtClean="0">
                <a:hlinkClick r:id="rId13"/>
              </a:rPr>
              <a:t>=500&amp;</a:t>
            </a:r>
            <a:r>
              <a:rPr lang="cs-CZ" sz="1400" dirty="0" err="1" smtClean="0">
                <a:hlinkClick r:id="rId13"/>
              </a:rPr>
              <a:t>bgcolor</a:t>
            </a:r>
            <a:r>
              <a:rPr lang="cs-CZ" sz="1400" dirty="0" smtClean="0">
                <a:hlinkClick r:id="rId13"/>
              </a:rPr>
              <a:t>=</a:t>
            </a:r>
            <a:r>
              <a:rPr lang="cs-CZ" sz="1400" dirty="0" err="1" smtClean="0">
                <a:hlinkClick r:id="rId13"/>
              </a:rPr>
              <a:t>black</a:t>
            </a:r>
            <a:endParaRPr lang="cs-CZ" sz="1400" dirty="0" smtClean="0"/>
          </a:p>
          <a:p>
            <a:pPr eaLnBrk="1" fontAlgn="auto" hangingPunct="1">
              <a:spcAft>
                <a:spcPts val="0"/>
              </a:spcAft>
              <a:buFont typeface="Arial" pitchFamily="34" charset="0"/>
              <a:buNone/>
              <a:defRPr/>
            </a:pPr>
            <a:r>
              <a:rPr lang="cs-CZ" sz="1400" dirty="0" smtClean="0">
                <a:hlinkClick r:id="rId14"/>
              </a:rPr>
              <a:t>http://www.</a:t>
            </a:r>
            <a:r>
              <a:rPr lang="cs-CZ" sz="1400" dirty="0" err="1" smtClean="0">
                <a:hlinkClick r:id="rId14"/>
              </a:rPr>
              <a:t>odaha.com</a:t>
            </a:r>
            <a:r>
              <a:rPr lang="cs-CZ" sz="1400" dirty="0" smtClean="0">
                <a:hlinkClick r:id="rId14"/>
              </a:rPr>
              <a:t>/</a:t>
            </a:r>
            <a:r>
              <a:rPr lang="cs-CZ" sz="1400" dirty="0" err="1" smtClean="0">
                <a:hlinkClick r:id="rId14"/>
              </a:rPr>
              <a:t>sites</a:t>
            </a:r>
            <a:r>
              <a:rPr lang="cs-CZ" sz="1400" dirty="0" smtClean="0">
                <a:hlinkClick r:id="rId14"/>
              </a:rPr>
              <a:t>/default/</a:t>
            </a:r>
            <a:r>
              <a:rPr lang="cs-CZ" sz="1400" dirty="0" err="1" smtClean="0">
                <a:hlinkClick r:id="rId14"/>
              </a:rPr>
              <a:t>files</a:t>
            </a:r>
            <a:r>
              <a:rPr lang="cs-CZ" sz="1400" dirty="0" smtClean="0">
                <a:hlinkClick r:id="rId14"/>
              </a:rPr>
              <a:t>/divadlo-</a:t>
            </a:r>
            <a:r>
              <a:rPr lang="cs-CZ" sz="1400" dirty="0" err="1" smtClean="0">
                <a:hlinkClick r:id="rId14"/>
              </a:rPr>
              <a:t>petra</a:t>
            </a:r>
            <a:r>
              <a:rPr lang="cs-CZ" sz="1400" dirty="0" smtClean="0">
                <a:hlinkClick r:id="rId14"/>
              </a:rPr>
              <a:t>-bezruce.</a:t>
            </a:r>
            <a:r>
              <a:rPr lang="cs-CZ" sz="1400" dirty="0" err="1" smtClean="0">
                <a:hlinkClick r:id="rId14"/>
              </a:rPr>
              <a:t>jpg</a:t>
            </a:r>
            <a:endParaRPr lang="cs-CZ" sz="1400" dirty="0" smtClean="0"/>
          </a:p>
          <a:p>
            <a:pPr eaLnBrk="1" fontAlgn="auto" hangingPunct="1">
              <a:spcAft>
                <a:spcPts val="0"/>
              </a:spcAft>
              <a:buFont typeface="Arial" pitchFamily="34" charset="0"/>
              <a:buNone/>
              <a:defRPr/>
            </a:pPr>
            <a:r>
              <a:rPr lang="cs-CZ" sz="1400" dirty="0" smtClean="0">
                <a:hlinkClick r:id="rId15"/>
              </a:rPr>
              <a:t>http://www.</a:t>
            </a:r>
            <a:r>
              <a:rPr lang="cs-CZ" sz="1400" dirty="0" err="1" smtClean="0">
                <a:hlinkClick r:id="rId15"/>
              </a:rPr>
              <a:t>gpbfm.cz</a:t>
            </a:r>
            <a:r>
              <a:rPr lang="cs-CZ" sz="1400" dirty="0" smtClean="0">
                <a:hlinkClick r:id="rId15"/>
              </a:rPr>
              <a:t>/</a:t>
            </a:r>
            <a:r>
              <a:rPr lang="cs-CZ" sz="1400" dirty="0" err="1" smtClean="0">
                <a:hlinkClick r:id="rId15"/>
              </a:rPr>
              <a:t>images</a:t>
            </a:r>
            <a:r>
              <a:rPr lang="cs-CZ" sz="1400" dirty="0" smtClean="0">
                <a:hlinkClick r:id="rId15"/>
              </a:rPr>
              <a:t>/bezruc1.jpg</a:t>
            </a:r>
            <a:endParaRPr lang="cs-CZ" sz="1400" dirty="0" smtClean="0"/>
          </a:p>
          <a:p>
            <a:pPr eaLnBrk="1" fontAlgn="auto" hangingPunct="1">
              <a:spcAft>
                <a:spcPts val="0"/>
              </a:spcAft>
              <a:buFont typeface="Arial" pitchFamily="34" charset="0"/>
              <a:buNone/>
              <a:defRPr/>
            </a:pPr>
            <a:r>
              <a:rPr lang="cs-CZ" sz="1400" dirty="0" smtClean="0">
                <a:hlinkClick r:id="rId16"/>
              </a:rPr>
              <a:t>http://www.</a:t>
            </a:r>
            <a:r>
              <a:rPr lang="cs-CZ" sz="1400" dirty="0" err="1" smtClean="0">
                <a:hlinkClick r:id="rId16"/>
              </a:rPr>
              <a:t>advenio.cz</a:t>
            </a:r>
            <a:r>
              <a:rPr lang="cs-CZ" sz="1400" dirty="0" smtClean="0">
                <a:hlinkClick r:id="rId16"/>
              </a:rPr>
              <a:t>/</a:t>
            </a:r>
            <a:r>
              <a:rPr lang="cs-CZ" sz="1400" dirty="0" err="1" smtClean="0">
                <a:hlinkClick r:id="rId16"/>
              </a:rPr>
              <a:t>advenio</a:t>
            </a:r>
            <a:r>
              <a:rPr lang="cs-CZ" sz="1400" dirty="0" smtClean="0">
                <a:hlinkClick r:id="rId16"/>
              </a:rPr>
              <a:t>/data/</a:t>
            </a:r>
            <a:r>
              <a:rPr lang="cs-CZ" sz="1400" dirty="0" err="1" smtClean="0">
                <a:hlinkClick r:id="rId16"/>
              </a:rPr>
              <a:t>own</a:t>
            </a:r>
            <a:r>
              <a:rPr lang="cs-CZ" sz="1400" dirty="0" smtClean="0">
                <a:hlinkClick r:id="rId16"/>
              </a:rPr>
              <a:t>_</a:t>
            </a:r>
            <a:r>
              <a:rPr lang="cs-CZ" sz="1400" dirty="0" err="1" smtClean="0">
                <a:hlinkClick r:id="rId16"/>
              </a:rPr>
              <a:t>modules</a:t>
            </a:r>
            <a:r>
              <a:rPr lang="cs-CZ" sz="1400" dirty="0" smtClean="0">
                <a:hlinkClick r:id="rId16"/>
              </a:rPr>
              <a:t>%252Fchaty/2505.jpg</a:t>
            </a:r>
            <a:endParaRPr lang="cs-CZ" sz="1400" dirty="0" smtClean="0"/>
          </a:p>
          <a:p>
            <a:pPr eaLnBrk="1" fontAlgn="auto" hangingPunct="1">
              <a:spcAft>
                <a:spcPts val="0"/>
              </a:spcAft>
              <a:buFont typeface="Arial" pitchFamily="34" charset="0"/>
              <a:buNone/>
              <a:defRPr/>
            </a:pPr>
            <a:r>
              <a:rPr lang="cs-CZ" sz="1400" dirty="0" smtClean="0">
                <a:hlinkClick r:id="rId17"/>
              </a:rPr>
              <a:t>http://www.</a:t>
            </a:r>
            <a:r>
              <a:rPr lang="cs-CZ" sz="1400" dirty="0" err="1" smtClean="0">
                <a:hlinkClick r:id="rId17"/>
              </a:rPr>
              <a:t>ostravice.net</a:t>
            </a:r>
            <a:r>
              <a:rPr lang="cs-CZ" sz="1400" dirty="0" smtClean="0">
                <a:hlinkClick r:id="rId17"/>
              </a:rPr>
              <a:t>/</a:t>
            </a:r>
            <a:r>
              <a:rPr lang="cs-CZ" sz="1400" dirty="0" err="1" smtClean="0">
                <a:hlinkClick r:id="rId17"/>
              </a:rPr>
              <a:t>storage</a:t>
            </a:r>
            <a:r>
              <a:rPr lang="cs-CZ" sz="1400" dirty="0" smtClean="0">
                <a:hlinkClick r:id="rId17"/>
              </a:rPr>
              <a:t>/080300/12_</a:t>
            </a:r>
            <a:r>
              <a:rPr lang="cs-CZ" sz="1400" dirty="0" err="1" smtClean="0">
                <a:hlinkClick r:id="rId17"/>
              </a:rPr>
              <a:t>mohe</a:t>
            </a:r>
            <a:r>
              <a:rPr lang="cs-CZ" sz="1400" dirty="0" smtClean="0">
                <a:hlinkClick r:id="rId17"/>
              </a:rPr>
              <a:t>_www.</a:t>
            </a:r>
            <a:r>
              <a:rPr lang="cs-CZ" sz="1400" dirty="0" err="1" smtClean="0">
                <a:hlinkClick r:id="rId17"/>
              </a:rPr>
              <a:t>jpg</a:t>
            </a:r>
            <a:endParaRPr lang="cs-CZ" sz="1400" dirty="0" smtClean="0"/>
          </a:p>
          <a:p>
            <a:pPr eaLnBrk="1" fontAlgn="auto" hangingPunct="1">
              <a:spcAft>
                <a:spcPts val="0"/>
              </a:spcAft>
              <a:buFont typeface="Arial" pitchFamily="34" charset="0"/>
              <a:buNone/>
              <a:defRPr/>
            </a:pPr>
            <a:r>
              <a:rPr lang="cs-CZ" sz="1400" dirty="0" smtClean="0">
                <a:hlinkClick r:id="rId18"/>
              </a:rPr>
              <a:t>http://img.mf.cz/559/817/op_2406_01_bezrucpoutak_60x60.jpg</a:t>
            </a:r>
            <a:endParaRPr lang="cs-CZ" sz="1400" dirty="0" smtClean="0"/>
          </a:p>
          <a:p>
            <a:pPr eaLnBrk="1" fontAlgn="auto" hangingPunct="1">
              <a:spcAft>
                <a:spcPts val="0"/>
              </a:spcAft>
              <a:buFont typeface="Arial" pitchFamily="34" charset="0"/>
              <a:buNone/>
              <a:defRPr/>
            </a:pPr>
            <a:r>
              <a:rPr lang="cs-CZ" sz="1400" dirty="0" smtClean="0">
                <a:hlinkClick r:id="rId19"/>
              </a:rPr>
              <a:t>http://upload.wikimedia.org/wikipedia/commons/8/83/Pomn%C3%ADk_Mary%C4%8Dky_Magdonov%C3%A9.jpg</a:t>
            </a:r>
            <a:endParaRPr lang="cs-CZ" sz="1400" dirty="0" smtClean="0"/>
          </a:p>
          <a:p>
            <a:pPr eaLnBrk="1" fontAlgn="auto" hangingPunct="1">
              <a:spcAft>
                <a:spcPts val="0"/>
              </a:spcAft>
              <a:buFont typeface="Arial" pitchFamily="34" charset="0"/>
              <a:buNone/>
              <a:defRPr/>
            </a:pPr>
            <a:r>
              <a:rPr lang="cs-CZ" sz="1400" dirty="0" smtClean="0">
                <a:hlinkClick r:id="rId20"/>
              </a:rPr>
              <a:t>http://upload.wikimedia.org/wikipedia/commons/8/8a/Pam%C4%9Btn%C3%AD_s%C3%AD%C5%88_Petra_Bezru%C4%8De,_Kostelec_na_Han%C3%A9,_okres_Prost%C4%9Bjov.jpg</a:t>
            </a: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327</TotalTime>
  <Words>1804</Words>
  <Application>Microsoft Office PowerPoint</Application>
  <PresentationFormat>On-screen Show (4:3)</PresentationFormat>
  <Paragraphs>204</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Motiv sady Office</vt:lpstr>
      <vt:lpstr>PowerPoint Presentation</vt:lpstr>
      <vt:lpstr>PowerPoint Presentation</vt:lpstr>
      <vt:lpstr>Petr Bezruč</vt:lpstr>
      <vt:lpstr>Rodina</vt:lpstr>
      <vt:lpstr>Studium</vt:lpstr>
      <vt:lpstr>PowerPoint Presentation</vt:lpstr>
      <vt:lpstr>Místecký pobyt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Napsal P. Bezruč Slezské písně?</vt:lpstr>
      <vt:lpstr>PowerPoint Presentation</vt:lpstr>
      <vt:lpstr>PowerPoint Presentation</vt:lpstr>
      <vt:lpstr>PowerPoint Presentation</vt:lpstr>
      <vt:lpstr>PowerPoint Presentation</vt:lpstr>
      <vt:lpstr>Kontrola pozornosti</vt:lpstr>
      <vt:lpstr>Výsledky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Petr Bezruč</dc:title>
  <dc:creator>Martin</dc:creator>
  <cp:lastModifiedBy>Valued Acer Customer</cp:lastModifiedBy>
  <cp:revision>44</cp:revision>
  <dcterms:created xsi:type="dcterms:W3CDTF">2011-10-16T15:42:11Z</dcterms:created>
  <dcterms:modified xsi:type="dcterms:W3CDTF">2012-05-18T16:31:25Z</dcterms:modified>
</cp:coreProperties>
</file>