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AB870-873B-45BE-9A5A-7D3EC39A44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EA5DB2-D843-4870-900F-E4D7A370C003}">
      <dgm:prSet phldrT="[Text]"/>
      <dgm:spPr/>
      <dgm:t>
        <a:bodyPr/>
        <a:lstStyle/>
        <a:p>
          <a:r>
            <a:rPr lang="cs-CZ" dirty="0" smtClean="0"/>
            <a:t>1. Co víš o životě Mikuláše Dačického?</a:t>
          </a:r>
          <a:endParaRPr lang="cs-CZ" dirty="0"/>
        </a:p>
      </dgm:t>
    </dgm:pt>
    <dgm:pt modelId="{8788EEE8-E812-4253-8701-EEE2705F8B58}" type="parTrans" cxnId="{2CB9DEFC-2EF8-4EC0-85D4-638E8BB0AEB5}">
      <dgm:prSet/>
      <dgm:spPr/>
      <dgm:t>
        <a:bodyPr/>
        <a:lstStyle/>
        <a:p>
          <a:endParaRPr lang="cs-CZ"/>
        </a:p>
      </dgm:t>
    </dgm:pt>
    <dgm:pt modelId="{DB34126F-EB21-4962-9B74-EDBC7543480F}" type="sibTrans" cxnId="{2CB9DEFC-2EF8-4EC0-85D4-638E8BB0AEB5}">
      <dgm:prSet/>
      <dgm:spPr/>
      <dgm:t>
        <a:bodyPr/>
        <a:lstStyle/>
        <a:p>
          <a:endParaRPr lang="cs-CZ"/>
        </a:p>
      </dgm:t>
    </dgm:pt>
    <dgm:pt modelId="{CD5D08D1-4C7A-42D2-B070-A62615A831CB}">
      <dgm:prSet phldrT="[Text]" phldr="1"/>
      <dgm:spPr/>
      <dgm:t>
        <a:bodyPr/>
        <a:lstStyle/>
        <a:p>
          <a:endParaRPr lang="cs-CZ" dirty="0"/>
        </a:p>
      </dgm:t>
    </dgm:pt>
    <dgm:pt modelId="{6D6D0FB1-DFCA-4675-B311-7AFE2FC7B046}" type="parTrans" cxnId="{AAB6ACFF-6C3B-4F4C-8380-8666B43EA41B}">
      <dgm:prSet/>
      <dgm:spPr/>
      <dgm:t>
        <a:bodyPr/>
        <a:lstStyle/>
        <a:p>
          <a:endParaRPr lang="cs-CZ"/>
        </a:p>
      </dgm:t>
    </dgm:pt>
    <dgm:pt modelId="{2CE8FF84-AED9-462F-B4F9-8AAF73FF1D65}" type="sibTrans" cxnId="{AAB6ACFF-6C3B-4F4C-8380-8666B43EA41B}">
      <dgm:prSet/>
      <dgm:spPr/>
      <dgm:t>
        <a:bodyPr/>
        <a:lstStyle/>
        <a:p>
          <a:endParaRPr lang="cs-CZ"/>
        </a:p>
      </dgm:t>
    </dgm:pt>
    <dgm:pt modelId="{D3FCBF76-EEA8-45D8-8198-AE6C1D179DD6}">
      <dgm:prSet phldrT="[Text]"/>
      <dgm:spPr/>
      <dgm:t>
        <a:bodyPr/>
        <a:lstStyle/>
        <a:p>
          <a:r>
            <a:rPr lang="cs-CZ" dirty="0" smtClean="0"/>
            <a:t>2. Jaká díla napsal?</a:t>
          </a:r>
          <a:endParaRPr lang="cs-CZ" dirty="0"/>
        </a:p>
      </dgm:t>
    </dgm:pt>
    <dgm:pt modelId="{79336AB9-A6C3-42EA-9098-F0849F49B0BA}" type="parTrans" cxnId="{AF99061B-59C1-40F2-A3FE-CB85EE7D658A}">
      <dgm:prSet/>
      <dgm:spPr/>
      <dgm:t>
        <a:bodyPr/>
        <a:lstStyle/>
        <a:p>
          <a:endParaRPr lang="cs-CZ"/>
        </a:p>
      </dgm:t>
    </dgm:pt>
    <dgm:pt modelId="{72667EE0-C986-4DAB-92C5-93EE4BC6215E}" type="sibTrans" cxnId="{AF99061B-59C1-40F2-A3FE-CB85EE7D658A}">
      <dgm:prSet/>
      <dgm:spPr/>
      <dgm:t>
        <a:bodyPr/>
        <a:lstStyle/>
        <a:p>
          <a:endParaRPr lang="cs-CZ"/>
        </a:p>
      </dgm:t>
    </dgm:pt>
    <dgm:pt modelId="{CB9712CE-9719-4F4B-B0D9-4C2FA469F316}">
      <dgm:prSet phldrT="[Text]" phldr="1"/>
      <dgm:spPr/>
      <dgm:t>
        <a:bodyPr/>
        <a:lstStyle/>
        <a:p>
          <a:endParaRPr lang="cs-CZ"/>
        </a:p>
      </dgm:t>
    </dgm:pt>
    <dgm:pt modelId="{7871B095-5E2F-439A-9516-1BC4266EE633}" type="parTrans" cxnId="{3B38A819-697B-4AD1-9811-A76148956531}">
      <dgm:prSet/>
      <dgm:spPr/>
      <dgm:t>
        <a:bodyPr/>
        <a:lstStyle/>
        <a:p>
          <a:endParaRPr lang="cs-CZ"/>
        </a:p>
      </dgm:t>
    </dgm:pt>
    <dgm:pt modelId="{988FECFA-2E0E-4AAC-B671-46CF741CBC76}" type="sibTrans" cxnId="{3B38A819-697B-4AD1-9811-A76148956531}">
      <dgm:prSet/>
      <dgm:spPr/>
      <dgm:t>
        <a:bodyPr/>
        <a:lstStyle/>
        <a:p>
          <a:endParaRPr lang="cs-CZ"/>
        </a:p>
      </dgm:t>
    </dgm:pt>
    <dgm:pt modelId="{6887FC65-2DFB-4C3C-BE49-2D93E1A9D37E}">
      <dgm:prSet/>
      <dgm:spPr/>
      <dgm:t>
        <a:bodyPr/>
        <a:lstStyle/>
        <a:p>
          <a:r>
            <a:rPr lang="cs-CZ" dirty="0" smtClean="0"/>
            <a:t>3. Kde působil v mládí?</a:t>
          </a:r>
          <a:endParaRPr lang="cs-CZ" dirty="0"/>
        </a:p>
      </dgm:t>
    </dgm:pt>
    <dgm:pt modelId="{BEDA98A3-504B-4CCD-9C3B-B799BCC39C3B}" type="parTrans" cxnId="{4481594D-9038-4362-8492-5758007CDD30}">
      <dgm:prSet/>
      <dgm:spPr/>
      <dgm:t>
        <a:bodyPr/>
        <a:lstStyle/>
        <a:p>
          <a:endParaRPr lang="cs-CZ"/>
        </a:p>
      </dgm:t>
    </dgm:pt>
    <dgm:pt modelId="{B93DD0A4-EABB-49F3-92E0-D9EB6DEF30C8}" type="sibTrans" cxnId="{4481594D-9038-4362-8492-5758007CDD30}">
      <dgm:prSet/>
      <dgm:spPr/>
      <dgm:t>
        <a:bodyPr/>
        <a:lstStyle/>
        <a:p>
          <a:endParaRPr lang="cs-CZ"/>
        </a:p>
      </dgm:t>
    </dgm:pt>
    <dgm:pt modelId="{F4333DED-EAA2-4F60-B5C8-2FA2849EA49A}" type="pres">
      <dgm:prSet presAssocID="{D8FAB870-873B-45BE-9A5A-7D3EC39A440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DDB7CC-FF8E-45F4-B511-623FA2A88CE4}" type="pres">
      <dgm:prSet presAssocID="{B9EA5DB2-D843-4870-900F-E4D7A370C003}" presName="parentText" presStyleLbl="node1" presStyleIdx="0" presStyleCnt="3" custLinFactNeighborY="-64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D6FA9F-D6C0-4F55-A806-EEA97CDCEB95}" type="pres">
      <dgm:prSet presAssocID="{B9EA5DB2-D843-4870-900F-E4D7A370C003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EF6426-3C7E-4260-88CB-17B6A4FAF949}" type="pres">
      <dgm:prSet presAssocID="{D3FCBF76-EEA8-45D8-8198-AE6C1D179DD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2F7DB-7902-42B6-BB06-9B73517E5758}" type="pres">
      <dgm:prSet presAssocID="{D3FCBF76-EEA8-45D8-8198-AE6C1D179DD6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736542-91E4-465A-A61B-0D13456783E4}" type="pres">
      <dgm:prSet presAssocID="{6887FC65-2DFB-4C3C-BE49-2D93E1A9D37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AAFE8C-13DE-4661-80FD-C88943C900AC}" type="presOf" srcId="{B9EA5DB2-D843-4870-900F-E4D7A370C003}" destId="{22DDB7CC-FF8E-45F4-B511-623FA2A88CE4}" srcOrd="0" destOrd="0" presId="urn:microsoft.com/office/officeart/2005/8/layout/vList2"/>
    <dgm:cxn modelId="{3B38A819-697B-4AD1-9811-A76148956531}" srcId="{D3FCBF76-EEA8-45D8-8198-AE6C1D179DD6}" destId="{CB9712CE-9719-4F4B-B0D9-4C2FA469F316}" srcOrd="0" destOrd="0" parTransId="{7871B095-5E2F-439A-9516-1BC4266EE633}" sibTransId="{988FECFA-2E0E-4AAC-B671-46CF741CBC76}"/>
    <dgm:cxn modelId="{4481594D-9038-4362-8492-5758007CDD30}" srcId="{D8FAB870-873B-45BE-9A5A-7D3EC39A4406}" destId="{6887FC65-2DFB-4C3C-BE49-2D93E1A9D37E}" srcOrd="2" destOrd="0" parTransId="{BEDA98A3-504B-4CCD-9C3B-B799BCC39C3B}" sibTransId="{B93DD0A4-EABB-49F3-92E0-D9EB6DEF30C8}"/>
    <dgm:cxn modelId="{EA665F96-95C2-46C0-8FB3-8575CCD0BC3A}" type="presOf" srcId="{D3FCBF76-EEA8-45D8-8198-AE6C1D179DD6}" destId="{EAEF6426-3C7E-4260-88CB-17B6A4FAF949}" srcOrd="0" destOrd="0" presId="urn:microsoft.com/office/officeart/2005/8/layout/vList2"/>
    <dgm:cxn modelId="{AF99061B-59C1-40F2-A3FE-CB85EE7D658A}" srcId="{D8FAB870-873B-45BE-9A5A-7D3EC39A4406}" destId="{D3FCBF76-EEA8-45D8-8198-AE6C1D179DD6}" srcOrd="1" destOrd="0" parTransId="{79336AB9-A6C3-42EA-9098-F0849F49B0BA}" sibTransId="{72667EE0-C986-4DAB-92C5-93EE4BC6215E}"/>
    <dgm:cxn modelId="{BA98212D-C6D8-4A40-B5D1-D4FD7E8E6EF3}" type="presOf" srcId="{CD5D08D1-4C7A-42D2-B070-A62615A831CB}" destId="{C9D6FA9F-D6C0-4F55-A806-EEA97CDCEB95}" srcOrd="0" destOrd="0" presId="urn:microsoft.com/office/officeart/2005/8/layout/vList2"/>
    <dgm:cxn modelId="{B738EE30-F12B-4E81-B9D1-5BF9676CC297}" type="presOf" srcId="{CB9712CE-9719-4F4B-B0D9-4C2FA469F316}" destId="{D282F7DB-7902-42B6-BB06-9B73517E5758}" srcOrd="0" destOrd="0" presId="urn:microsoft.com/office/officeart/2005/8/layout/vList2"/>
    <dgm:cxn modelId="{AAB6ACFF-6C3B-4F4C-8380-8666B43EA41B}" srcId="{B9EA5DB2-D843-4870-900F-E4D7A370C003}" destId="{CD5D08D1-4C7A-42D2-B070-A62615A831CB}" srcOrd="0" destOrd="0" parTransId="{6D6D0FB1-DFCA-4675-B311-7AFE2FC7B046}" sibTransId="{2CE8FF84-AED9-462F-B4F9-8AAF73FF1D65}"/>
    <dgm:cxn modelId="{3480C6B9-9C7F-42C8-8317-F0EA3198C949}" type="presOf" srcId="{D8FAB870-873B-45BE-9A5A-7D3EC39A4406}" destId="{F4333DED-EAA2-4F60-B5C8-2FA2849EA49A}" srcOrd="0" destOrd="0" presId="urn:microsoft.com/office/officeart/2005/8/layout/vList2"/>
    <dgm:cxn modelId="{EC7CE5EC-E563-411E-A840-7C776708F792}" type="presOf" srcId="{6887FC65-2DFB-4C3C-BE49-2D93E1A9D37E}" destId="{51736542-91E4-465A-A61B-0D13456783E4}" srcOrd="0" destOrd="0" presId="urn:microsoft.com/office/officeart/2005/8/layout/vList2"/>
    <dgm:cxn modelId="{2CB9DEFC-2EF8-4EC0-85D4-638E8BB0AEB5}" srcId="{D8FAB870-873B-45BE-9A5A-7D3EC39A4406}" destId="{B9EA5DB2-D843-4870-900F-E4D7A370C003}" srcOrd="0" destOrd="0" parTransId="{8788EEE8-E812-4253-8701-EEE2705F8B58}" sibTransId="{DB34126F-EB21-4962-9B74-EDBC7543480F}"/>
    <dgm:cxn modelId="{E75D50BF-6B24-47FD-BC52-7D275554FE59}" type="presParOf" srcId="{F4333DED-EAA2-4F60-B5C8-2FA2849EA49A}" destId="{22DDB7CC-FF8E-45F4-B511-623FA2A88CE4}" srcOrd="0" destOrd="0" presId="urn:microsoft.com/office/officeart/2005/8/layout/vList2"/>
    <dgm:cxn modelId="{445750F3-8F8B-489D-A1CE-49FA02E5EB12}" type="presParOf" srcId="{F4333DED-EAA2-4F60-B5C8-2FA2849EA49A}" destId="{C9D6FA9F-D6C0-4F55-A806-EEA97CDCEB95}" srcOrd="1" destOrd="0" presId="urn:microsoft.com/office/officeart/2005/8/layout/vList2"/>
    <dgm:cxn modelId="{99715A0B-EF46-48D1-B9C5-B7133998C482}" type="presParOf" srcId="{F4333DED-EAA2-4F60-B5C8-2FA2849EA49A}" destId="{EAEF6426-3C7E-4260-88CB-17B6A4FAF949}" srcOrd="2" destOrd="0" presId="urn:microsoft.com/office/officeart/2005/8/layout/vList2"/>
    <dgm:cxn modelId="{BCB5928D-630D-4BAB-AC5E-439678CD3577}" type="presParOf" srcId="{F4333DED-EAA2-4F60-B5C8-2FA2849EA49A}" destId="{D282F7DB-7902-42B6-BB06-9B73517E5758}" srcOrd="3" destOrd="0" presId="urn:microsoft.com/office/officeart/2005/8/layout/vList2"/>
    <dgm:cxn modelId="{DDE115AF-3D59-4D7A-977C-4CB0CD7DC50C}" type="presParOf" srcId="{F4333DED-EAA2-4F60-B5C8-2FA2849EA49A}" destId="{51736542-91E4-465A-A61B-0D13456783E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DB7CC-FF8E-45F4-B511-623FA2A88CE4}">
      <dsp:nvSpPr>
        <dsp:cNvPr id="0" name=""/>
        <dsp:cNvSpPr/>
      </dsp:nvSpPr>
      <dsp:spPr>
        <a:xfrm>
          <a:off x="0" y="288033"/>
          <a:ext cx="640080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Co víš o životě Mikuláše Dačického?</a:t>
          </a:r>
          <a:endParaRPr lang="cs-CZ" sz="2800" kern="1200" dirty="0"/>
        </a:p>
      </dsp:txBody>
      <dsp:txXfrm>
        <a:off x="31984" y="320017"/>
        <a:ext cx="6336832" cy="591232"/>
      </dsp:txXfrm>
    </dsp:sp>
    <dsp:sp modelId="{C9D6FA9F-D6C0-4F55-A806-EEA97CDCEB95}">
      <dsp:nvSpPr>
        <dsp:cNvPr id="0" name=""/>
        <dsp:cNvSpPr/>
      </dsp:nvSpPr>
      <dsp:spPr>
        <a:xfrm>
          <a:off x="0" y="946238"/>
          <a:ext cx="6400800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2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2200" kern="1200" dirty="0"/>
        </a:p>
      </dsp:txBody>
      <dsp:txXfrm>
        <a:off x="0" y="946238"/>
        <a:ext cx="6400800" cy="463680"/>
      </dsp:txXfrm>
    </dsp:sp>
    <dsp:sp modelId="{EAEF6426-3C7E-4260-88CB-17B6A4FAF949}">
      <dsp:nvSpPr>
        <dsp:cNvPr id="0" name=""/>
        <dsp:cNvSpPr/>
      </dsp:nvSpPr>
      <dsp:spPr>
        <a:xfrm>
          <a:off x="0" y="1409918"/>
          <a:ext cx="640080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2. Jaká díla napsal?</a:t>
          </a:r>
          <a:endParaRPr lang="cs-CZ" sz="2800" kern="1200" dirty="0"/>
        </a:p>
      </dsp:txBody>
      <dsp:txXfrm>
        <a:off x="31984" y="1441902"/>
        <a:ext cx="6336832" cy="591232"/>
      </dsp:txXfrm>
    </dsp:sp>
    <dsp:sp modelId="{D282F7DB-7902-42B6-BB06-9B73517E5758}">
      <dsp:nvSpPr>
        <dsp:cNvPr id="0" name=""/>
        <dsp:cNvSpPr/>
      </dsp:nvSpPr>
      <dsp:spPr>
        <a:xfrm>
          <a:off x="0" y="2065118"/>
          <a:ext cx="6400800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2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2200" kern="1200"/>
        </a:p>
      </dsp:txBody>
      <dsp:txXfrm>
        <a:off x="0" y="2065118"/>
        <a:ext cx="6400800" cy="463680"/>
      </dsp:txXfrm>
    </dsp:sp>
    <dsp:sp modelId="{51736542-91E4-465A-A61B-0D13456783E4}">
      <dsp:nvSpPr>
        <dsp:cNvPr id="0" name=""/>
        <dsp:cNvSpPr/>
      </dsp:nvSpPr>
      <dsp:spPr>
        <a:xfrm>
          <a:off x="0" y="2528798"/>
          <a:ext cx="640080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3. Kde působil v mládí?</a:t>
          </a:r>
          <a:endParaRPr lang="cs-CZ" sz="2800" kern="1200" dirty="0"/>
        </a:p>
      </dsp:txBody>
      <dsp:txXfrm>
        <a:off x="31984" y="2560782"/>
        <a:ext cx="6336832" cy="591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BE324-FB38-4A95-AEF2-69B39B45D169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909FFC-D568-4438-A557-63F6809159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55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909FFC-D568-4438-A557-63F68091590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881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62986FF-C120-401A-AB53-8CC0BB0CABFD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DC78227-9B7D-4944-A990-C4DC3F8D78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himes.wav"/>
          </p:stSnd>
        </p:sndAc>
      </p:transition>
    </mc:Choice>
    <mc:Fallback xmlns="">
      <p:transition spd="slow"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rock.cz/img/p/618-1884-thickbox.jpg" TargetMode="External"/><Relationship Id="rId3" Type="http://schemas.openxmlformats.org/officeDocument/2006/relationships/hyperlink" Target="http://www.aurock.cz/618-pametni-stribrna-mince-mikulas-dacicky-z-heslova-proof.html" TargetMode="External"/><Relationship Id="rId7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urock.cz/img/p/618-1885-thickbox.jpg" TargetMode="External"/><Relationship Id="rId5" Type="http://schemas.openxmlformats.org/officeDocument/2006/relationships/image" Target="../media/image3.jpeg"/><Relationship Id="rId10" Type="http://schemas.openxmlformats.org/officeDocument/2006/relationships/audio" Target="../media/audio1.wav"/><Relationship Id="rId4" Type="http://schemas.openxmlformats.org/officeDocument/2006/relationships/slide" Target="slide6.xml"/><Relationship Id="rId9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audio" Target="../media/audio1.wav"/><Relationship Id="rId5" Type="http://schemas.openxmlformats.org/officeDocument/2006/relationships/diagramLayout" Target="../diagrams/layout1.xml"/><Relationship Id="rId10" Type="http://schemas.openxmlformats.org/officeDocument/2006/relationships/image" Target="../media/image6.wmf"/><Relationship Id="rId4" Type="http://schemas.openxmlformats.org/officeDocument/2006/relationships/diagramData" Target="../diagrams/data1.xml"/><Relationship Id="rId9" Type="http://schemas.openxmlformats.org/officeDocument/2006/relationships/slide" Target="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1" y="116632"/>
            <a:ext cx="7741412" cy="4808825"/>
          </a:xfrm>
        </p:spPr>
        <p:txBody>
          <a:bodyPr/>
          <a:lstStyle/>
          <a:p>
            <a:pPr marL="182880" indent="0">
              <a:buNone/>
            </a:pPr>
            <a:r>
              <a:rPr lang="cs-CZ" sz="2400" b="0" dirty="0" smtClean="0"/>
              <a:t>vy_12_Inovace_Český </a:t>
            </a:r>
            <a:r>
              <a:rPr lang="cs-CZ" sz="2400" b="0" dirty="0" err="1" smtClean="0"/>
              <a:t>jazyk_Literatura</a:t>
            </a: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6000" dirty="0" smtClean="0"/>
              <a:t>Život a dílo Mikuláše Dačického Z </a:t>
            </a:r>
            <a:r>
              <a:rPr lang="cs-CZ" sz="6000" dirty="0" err="1" smtClean="0"/>
              <a:t>Heslova</a:t>
            </a: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0" dirty="0" smtClean="0"/>
              <a:t>Základní škola a Mateřská škola Chvalkovice, okres Náchod</a:t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0" dirty="0" smtClean="0"/>
              <a:t>Autor: Mgr. Marcela Horká</a:t>
            </a:r>
            <a:endParaRPr lang="cs-CZ" sz="2400" b="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903753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360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29523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* 23. prosince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1555</a:t>
            </a:r>
            <a:endParaRPr lang="cs-CZ" dirty="0" smtClean="0"/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+ 25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září 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1626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Český spisovatel a šlechtic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cs-CZ" dirty="0" smtClean="0"/>
              <a:t>Mikuláš Dačický z </a:t>
            </a:r>
            <a:r>
              <a:rPr lang="cs-CZ" dirty="0" err="1" smtClean="0"/>
              <a:t>Heslova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429000"/>
            <a:ext cx="3227851" cy="2420888"/>
          </a:xfrm>
          <a:prstGeom prst="flowChartDelay">
            <a:avLst/>
          </a:prstGeom>
        </p:spPr>
      </p:pic>
    </p:spTree>
    <p:extLst>
      <p:ext uri="{BB962C8B-B14F-4D97-AF65-F5344CB8AC3E}">
        <p14:creationId xmlns:p14="http://schemas.microsoft.com/office/powerpoint/2010/main" val="372060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38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16632"/>
            <a:ext cx="6512511" cy="1143000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229600" cy="525658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ocházel </a:t>
            </a:r>
            <a:r>
              <a:rPr lang="cs-CZ" dirty="0"/>
              <a:t>z rodu erbovních měšťanů Dačických z </a:t>
            </a:r>
            <a:r>
              <a:rPr lang="cs-CZ" dirty="0" err="1" smtClean="0"/>
              <a:t>Heslova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mládí byl poslán na výchovu do Kladrubského kláštera k opatu </a:t>
            </a:r>
            <a:r>
              <a:rPr lang="cs-CZ" dirty="0" err="1"/>
              <a:t>Wronovi</a:t>
            </a:r>
            <a:r>
              <a:rPr lang="cs-CZ" dirty="0"/>
              <a:t>, ale není známo, co a jak se tam </a:t>
            </a:r>
            <a:r>
              <a:rPr lang="cs-CZ" dirty="0" smtClean="0"/>
              <a:t>naučil 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patnácti letech, </a:t>
            </a:r>
            <a:r>
              <a:rPr lang="cs-CZ" dirty="0" smtClean="0"/>
              <a:t>po </a:t>
            </a:r>
            <a:r>
              <a:rPr lang="cs-CZ" dirty="0"/>
              <a:t>smrti otce, se vrátil do Kutné </a:t>
            </a:r>
            <a:r>
              <a:rPr lang="cs-CZ" dirty="0" smtClean="0"/>
              <a:t>Hory, </a:t>
            </a:r>
            <a:r>
              <a:rPr lang="cs-CZ" dirty="0"/>
              <a:t>n</a:t>
            </a:r>
            <a:r>
              <a:rPr lang="cs-CZ" dirty="0" smtClean="0"/>
              <a:t>evykonával </a:t>
            </a:r>
            <a:r>
              <a:rPr lang="cs-CZ" dirty="0"/>
              <a:t>žádné řemeslo, ale žil z velkého dědictví, které mu zanechal </a:t>
            </a:r>
            <a:r>
              <a:rPr lang="cs-CZ" dirty="0" smtClean="0"/>
              <a:t>otec, </a:t>
            </a:r>
            <a:r>
              <a:rPr lang="cs-CZ" dirty="0"/>
              <a:t>v</a:t>
            </a:r>
            <a:r>
              <a:rPr lang="cs-CZ" dirty="0" smtClean="0"/>
              <a:t>edl velice bouřlivý život a byl </a:t>
            </a:r>
            <a:r>
              <a:rPr lang="cs-CZ" dirty="0"/>
              <a:t>i několikrát trestán vězením 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roce 1590 se oženil s Alžbětou </a:t>
            </a:r>
            <a:r>
              <a:rPr lang="cs-CZ" dirty="0" smtClean="0"/>
              <a:t>Mládkovou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t</a:t>
            </a:r>
            <a:r>
              <a:rPr lang="cs-CZ" dirty="0" smtClean="0"/>
              <a:t>oto </a:t>
            </a:r>
            <a:r>
              <a:rPr lang="cs-CZ" dirty="0"/>
              <a:t>manželství trvalo přesně dvacet let, ale zůstalo </a:t>
            </a:r>
            <a:r>
              <a:rPr lang="cs-CZ" dirty="0" smtClean="0"/>
              <a:t>bezdětné</a:t>
            </a:r>
          </a:p>
          <a:p>
            <a:endParaRPr lang="cs-CZ" dirty="0"/>
          </a:p>
          <a:p>
            <a:r>
              <a:rPr lang="cs-CZ" dirty="0" smtClean="0"/>
              <a:t>ke </a:t>
            </a:r>
            <a:r>
              <a:rPr lang="cs-CZ" dirty="0"/>
              <a:t>konci života začaly Dačickému docházet peníze </a:t>
            </a:r>
            <a:r>
              <a:rPr lang="cs-CZ" dirty="0" smtClean="0"/>
              <a:t>– příčinou byl samotný úpadek dolování stříbra v Kutné Hoře, ale i Dačického bohémský způsob života</a:t>
            </a:r>
            <a:endParaRPr lang="cs-CZ" dirty="0"/>
          </a:p>
          <a:p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411760" y="3063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6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88640"/>
            <a:ext cx="6512511" cy="1143000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/>
              <a:t>i</a:t>
            </a:r>
            <a:r>
              <a:rPr lang="cs-CZ" dirty="0" smtClean="0"/>
              <a:t> </a:t>
            </a:r>
            <a:r>
              <a:rPr lang="cs-CZ" dirty="0"/>
              <a:t>přes bouřlivý život navázal na rodovou kroniku a stal se tak jejím nejznámějším a nejpilnějším autorem - proto je jí přisouzeno i jeho jméno (Paměti Mikuláše Dačického z </a:t>
            </a:r>
            <a:r>
              <a:rPr lang="cs-CZ" dirty="0" err="1"/>
              <a:t>Heslova</a:t>
            </a:r>
            <a:r>
              <a:rPr lang="cs-CZ" dirty="0" smtClean="0"/>
              <a:t>), tento autor </a:t>
            </a:r>
            <a:r>
              <a:rPr lang="cs-CZ" dirty="0"/>
              <a:t>zápisy svých předků pročistil, upravil a nově seřadil a vtiskl celé kronice svůj osobitý </a:t>
            </a:r>
            <a:r>
              <a:rPr lang="cs-CZ" dirty="0" smtClean="0"/>
              <a:t>styl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uváděn jako spisovatel, který zaznamenal mnoho informací o mysliveckých poměrech ve své </a:t>
            </a:r>
            <a:r>
              <a:rPr lang="cs-CZ" dirty="0" smtClean="0"/>
              <a:t>době</a:t>
            </a:r>
          </a:p>
          <a:p>
            <a:endParaRPr lang="cs-CZ" baseline="30000" dirty="0"/>
          </a:p>
          <a:p>
            <a:r>
              <a:rPr lang="cs-CZ" dirty="0"/>
              <a:t>p</a:t>
            </a:r>
            <a:r>
              <a:rPr lang="cs-CZ" dirty="0" smtClean="0"/>
              <a:t>ostava </a:t>
            </a:r>
            <a:r>
              <a:rPr lang="cs-CZ" dirty="0"/>
              <a:t>Mikuláše Dačického je i dnes značně rozporuplná. Někteří v něm vidí pouze opilce a rváče, jiní v něm vidí znamenitého </a:t>
            </a:r>
            <a:r>
              <a:rPr lang="cs-CZ" dirty="0" smtClean="0"/>
              <a:t>kronikáře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básníka 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627784" y="4046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74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332656"/>
            <a:ext cx="6512511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556792"/>
            <a:ext cx="7272808" cy="489654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u="sng" dirty="0"/>
              <a:t>Paměti</a:t>
            </a:r>
            <a:r>
              <a:rPr lang="cs-CZ" dirty="0"/>
              <a:t> – 1610-26 – pásmo autentických zápisků členů téhož rodu, zaujímají přední </a:t>
            </a:r>
            <a:r>
              <a:rPr lang="cs-CZ" dirty="0" smtClean="0"/>
              <a:t>místo </a:t>
            </a:r>
            <a:r>
              <a:rPr lang="cs-CZ" dirty="0"/>
              <a:t>v </a:t>
            </a:r>
            <a:r>
              <a:rPr lang="cs-CZ" dirty="0" smtClean="0"/>
              <a:t>české memoárové </a:t>
            </a:r>
            <a:r>
              <a:rPr lang="cs-CZ" dirty="0"/>
              <a:t>literatuře</a:t>
            </a:r>
            <a:r>
              <a:rPr lang="cs-CZ" dirty="0" smtClean="0"/>
              <a:t>, </a:t>
            </a:r>
            <a:r>
              <a:rPr lang="cs-CZ" dirty="0"/>
              <a:t>p</a:t>
            </a:r>
            <a:r>
              <a:rPr lang="cs-CZ" dirty="0" smtClean="0"/>
              <a:t>oslední </a:t>
            </a:r>
            <a:r>
              <a:rPr lang="cs-CZ" dirty="0"/>
              <a:t>zápisy </a:t>
            </a:r>
            <a:r>
              <a:rPr lang="cs-CZ" dirty="0" smtClean="0"/>
              <a:t>z </a:t>
            </a:r>
            <a:r>
              <a:rPr lang="cs-CZ" dirty="0"/>
              <a:t>20. let </a:t>
            </a:r>
            <a:r>
              <a:rPr lang="cs-CZ" dirty="0" smtClean="0"/>
              <a:t>17</a:t>
            </a:r>
            <a:r>
              <a:rPr lang="cs-CZ" dirty="0"/>
              <a:t>. </a:t>
            </a:r>
            <a:r>
              <a:rPr lang="cs-CZ" dirty="0" smtClean="0"/>
              <a:t>stol. jsou </a:t>
            </a:r>
            <a:r>
              <a:rPr lang="cs-CZ" dirty="0"/>
              <a:t>vlastenecky </a:t>
            </a:r>
            <a:r>
              <a:rPr lang="cs-CZ" dirty="0" smtClean="0"/>
              <a:t>laděny</a:t>
            </a:r>
            <a:r>
              <a:rPr lang="cs-CZ" dirty="0"/>
              <a:t>, neboť jsou psané v době pobělohorské rekatolizačního </a:t>
            </a:r>
            <a:r>
              <a:rPr lang="cs-CZ" dirty="0" smtClean="0"/>
              <a:t>násilí.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u="sng" dirty="0" smtClean="0"/>
              <a:t>Prostopravda</a:t>
            </a:r>
            <a:r>
              <a:rPr lang="cs-CZ" dirty="0" smtClean="0"/>
              <a:t> </a:t>
            </a:r>
            <a:r>
              <a:rPr lang="cs-CZ" dirty="0"/>
              <a:t>– 1620 – básnická sbírka, autor se soustředil na </a:t>
            </a:r>
            <a:r>
              <a:rPr lang="cs-CZ" dirty="0" smtClean="0"/>
              <a:t>společenskou </a:t>
            </a:r>
            <a:r>
              <a:rPr lang="cs-CZ" dirty="0"/>
              <a:t>satiru  </a:t>
            </a:r>
            <a:r>
              <a:rPr lang="cs-CZ" dirty="0" smtClean="0"/>
              <a:t>zaměřenou </a:t>
            </a:r>
            <a:r>
              <a:rPr lang="cs-CZ" dirty="0"/>
              <a:t>na římskou církev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96136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DownRibbonSharp"/>
          <p:cNvSpPr>
            <a:spLocks noEditPoints="1" noChangeArrowheads="1"/>
          </p:cNvSpPr>
          <p:nvPr/>
        </p:nvSpPr>
        <p:spPr bwMode="auto">
          <a:xfrm>
            <a:off x="3352800" y="5013176"/>
            <a:ext cx="2438400" cy="1219200"/>
          </a:xfrm>
          <a:custGeom>
            <a:avLst/>
            <a:gdLst>
              <a:gd name="G0" fmla="+- 0 0 0"/>
              <a:gd name="G1" fmla="+- 5400 0 0"/>
              <a:gd name="G2" fmla="+- 5400 2700 0"/>
              <a:gd name="G3" fmla="+- 21600 0 G2"/>
              <a:gd name="G4" fmla="+- 21600 0 G1"/>
              <a:gd name="G5" fmla="+- 21600 0 2700"/>
              <a:gd name="G6" fmla="*/ G5 1 2"/>
              <a:gd name="G7" fmla="+- 2700 0 0"/>
              <a:gd name="T0" fmla="*/ 10800 w 21600"/>
              <a:gd name="T1" fmla="*/ 2700 h 21600"/>
              <a:gd name="T2" fmla="*/ 2700 w 21600"/>
              <a:gd name="T3" fmla="*/ 9450 h 21600"/>
              <a:gd name="T4" fmla="*/ 10800 w 21600"/>
              <a:gd name="T5" fmla="*/ 21600 h 21600"/>
              <a:gd name="T6" fmla="*/ 18900 w 21600"/>
              <a:gd name="T7" fmla="*/ 945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G1 w 21600"/>
              <a:gd name="T13" fmla="*/ G7 h 21600"/>
              <a:gd name="T14" fmla="*/ G4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0" y="0"/>
                </a:moveTo>
                <a:lnTo>
                  <a:pt x="8100" y="0"/>
                </a:lnTo>
                <a:lnTo>
                  <a:pt x="8100" y="2700"/>
                </a:lnTo>
                <a:lnTo>
                  <a:pt x="13500" y="2700"/>
                </a:lnTo>
                <a:lnTo>
                  <a:pt x="13500" y="0"/>
                </a:lnTo>
                <a:lnTo>
                  <a:pt x="21600" y="0"/>
                </a:lnTo>
                <a:lnTo>
                  <a:pt x="18900" y="9450"/>
                </a:lnTo>
                <a:lnTo>
                  <a:pt x="21600" y="18900"/>
                </a:lnTo>
                <a:lnTo>
                  <a:pt x="16200" y="18900"/>
                </a:lnTo>
                <a:lnTo>
                  <a:pt x="16200" y="21600"/>
                </a:lnTo>
                <a:lnTo>
                  <a:pt x="5400" y="21600"/>
                </a:lnTo>
                <a:lnTo>
                  <a:pt x="5400" y="18900"/>
                </a:lnTo>
                <a:lnTo>
                  <a:pt x="0" y="18900"/>
                </a:lnTo>
                <a:lnTo>
                  <a:pt x="2700" y="9450"/>
                </a:lnTo>
                <a:close/>
              </a:path>
              <a:path w="21600" h="21600" fill="none" extrusionOk="0">
                <a:moveTo>
                  <a:pt x="8100" y="2700"/>
                </a:moveTo>
                <a:lnTo>
                  <a:pt x="5400" y="2700"/>
                </a:lnTo>
                <a:lnTo>
                  <a:pt x="5400" y="18900"/>
                </a:lnTo>
              </a:path>
              <a:path w="21600" h="21600" fill="none" extrusionOk="0">
                <a:moveTo>
                  <a:pt x="5400" y="2700"/>
                </a:moveTo>
                <a:lnTo>
                  <a:pt x="8100" y="0"/>
                </a:lnTo>
              </a:path>
              <a:path w="21600" h="21600" fill="none" extrusionOk="0">
                <a:moveTo>
                  <a:pt x="13500" y="2700"/>
                </a:moveTo>
                <a:lnTo>
                  <a:pt x="16200" y="2700"/>
                </a:lnTo>
                <a:lnTo>
                  <a:pt x="16200" y="18900"/>
                </a:lnTo>
              </a:path>
              <a:path w="21600" h="21600" fill="none" extrusionOk="0">
                <a:moveTo>
                  <a:pt x="16200" y="2700"/>
                </a:moveTo>
                <a:lnTo>
                  <a:pt x="13500" y="0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31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672" y="188640"/>
            <a:ext cx="6593443" cy="864096"/>
          </a:xfrm>
        </p:spPr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5" name="TextovéPole 4">
            <a:hlinkClick r:id="" action="ppaction://hlinkshowjump?jump=lastslide"/>
          </p:cNvPr>
          <p:cNvSpPr txBox="1"/>
          <p:nvPr/>
        </p:nvSpPr>
        <p:spPr>
          <a:xfrm>
            <a:off x="4932040" y="54452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20644" y="5814556"/>
            <a:ext cx="1488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" action="ppaction://hlinkshowjump?jump=firstslide"/>
              </a:rPr>
              <a:t>První snímek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6372200" y="2204864"/>
            <a:ext cx="1440160" cy="2001376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dirty="0" smtClean="0">
                <a:hlinkClick r:id="rId3"/>
              </a:rPr>
              <a:t>AUROCK s.r.o. - Pamětní stříbrná mince Mikuláš Dačický z </a:t>
            </a:r>
            <a:r>
              <a:rPr lang="cs-CZ" dirty="0" err="1" smtClean="0">
                <a:hlinkClick r:id="rId3"/>
              </a:rPr>
              <a:t>Heslova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Proof</a:t>
            </a:r>
            <a:endParaRPr lang="cs-CZ" dirty="0"/>
          </a:p>
        </p:txBody>
      </p:sp>
      <p:pic>
        <p:nvPicPr>
          <p:cNvPr id="2050" name="Picture 2" descr="http://www.aurock.cz/img/p/618-1884-thickbox.jpg">
            <a:hlinkClick r:id="rId4" action="ppaction://hlinksldjump" tooltip="http://www.aurock.cz/618-pametni-stribrna-mince-mikulas-dacicky-z-heslova-proof.html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85430"/>
            <a:ext cx="4429125" cy="442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Pamětní stříbrná mince Mikuláš Dačický z Heslova - Proof 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178" y="1772816"/>
            <a:ext cx="762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amětní stříbrná mince Mikuláš Dačický z Heslova - Proof 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683224"/>
            <a:ext cx="762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99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416824" cy="792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Shrnující opakování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71979323"/>
              </p:ext>
            </p:extLst>
          </p:nvPr>
        </p:nvGraphicFramePr>
        <p:xfrm>
          <a:off x="1619672" y="162880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6" name="Picture 2" descr="C:\Program Files\Microsoft Office\MEDIA\CAGCAT10\j0299125.wmf">
            <a:hlinkClick r:id="rId9" action="ppaction://hlinksldjump" tooltip="obrázek z otevřené galerie Microsoft Office.com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0743"/>
            <a:ext cx="769428" cy="126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14400" y="6093296"/>
            <a:ext cx="7574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 na této stránce použit z otevřené galerie Microsoft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59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DDB7CC-FF8E-45F4-B511-623FA2A88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graphicEl>
                                              <a:dgm id="{22DDB7CC-FF8E-45F4-B511-623FA2A88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22DDB7CC-FF8E-45F4-B511-623FA2A88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D6FA9F-D6C0-4F55-A806-EEA97CDCE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graphicEl>
                                              <a:dgm id="{C9D6FA9F-D6C0-4F55-A806-EEA97CDCE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graphicEl>
                                              <a:dgm id="{C9D6FA9F-D6C0-4F55-A806-EEA97CDCE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EF6426-3C7E-4260-88CB-17B6A4FA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graphicEl>
                                              <a:dgm id="{EAEF6426-3C7E-4260-88CB-17B6A4FA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graphicEl>
                                              <a:dgm id="{EAEF6426-3C7E-4260-88CB-17B6A4FA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82F7DB-7902-42B6-BB06-9B73517E5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D282F7DB-7902-42B6-BB06-9B73517E5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D282F7DB-7902-42B6-BB06-9B73517E5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736542-91E4-465A-A61B-0D1345678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graphicEl>
                                              <a:dgm id="{51736542-91E4-465A-A61B-0D1345678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graphicEl>
                                              <a:dgm id="{51736542-91E4-465A-A61B-0D1345678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265</TotalTime>
  <Words>173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vy_12_Inovace_Český jazyk_Literatura   Život a dílo Mikuláše Dačického Z Heslova  Základní škola a Mateřská škola Chvalkovice, okres Náchod  Autor: Mgr. Marcela Horká</vt:lpstr>
      <vt:lpstr>Mikuláš Dačický z Heslova</vt:lpstr>
      <vt:lpstr>Život</vt:lpstr>
      <vt:lpstr>Život</vt:lpstr>
      <vt:lpstr>Dílo</vt:lpstr>
      <vt:lpstr>Obrázky</vt:lpstr>
      <vt:lpstr>Shrnující 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Mikuláš Dačický z Heslova</dc:title>
  <dc:creator>Horká Harcela</dc:creator>
  <cp:lastModifiedBy>Hlava Petr</cp:lastModifiedBy>
  <cp:revision>26</cp:revision>
  <dcterms:created xsi:type="dcterms:W3CDTF">2011-10-16T19:17:35Z</dcterms:created>
  <dcterms:modified xsi:type="dcterms:W3CDTF">2011-10-27T14:32:12Z</dcterms:modified>
</cp:coreProperties>
</file>