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61" r:id="rId4"/>
    <p:sldId id="262" r:id="rId5"/>
    <p:sldId id="260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90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F2202-C21C-4C57-90BD-1BA8B03C293E}" type="datetimeFigureOut">
              <a:rPr lang="cs-CZ"/>
              <a:pPr>
                <a:defRPr/>
              </a:pPr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809D8A-127F-4CE8-B0E4-0217D3921A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3E22DF-6904-483E-B32C-DAD9D6139D45}" type="datetimeFigureOut">
              <a:rPr lang="cs-CZ"/>
              <a:pPr>
                <a:defRPr/>
              </a:pPr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EAB7DF-B241-42C9-9F74-22DC8CBCCE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EF3727-D813-4985-B98F-2A05913BC6B3}" type="datetimeFigureOut">
              <a:rPr lang="cs-CZ"/>
              <a:pPr>
                <a:defRPr/>
              </a:pPr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C96A03-7079-4154-ABF8-A837E1A455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71D96-BD0D-403C-AA2F-FBECFC365876}" type="datetimeFigureOut">
              <a:rPr lang="cs-CZ"/>
              <a:pPr>
                <a:defRPr/>
              </a:pPr>
              <a:t>7.2.2012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0EDC5A-5432-4DC4-9A94-2CA3F7A78D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91B17B-478C-4789-BD7E-6D4B094C6394}" type="datetimeFigureOut">
              <a:rPr lang="cs-CZ"/>
              <a:pPr>
                <a:defRPr/>
              </a:pPr>
              <a:t>7.2.2012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8A1FFE-BFB4-45FB-A536-FF8D6BDA1B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4D40D-65C7-4497-A4B4-228AD136B4E4}" type="datetimeFigureOut">
              <a:rPr lang="cs-CZ"/>
              <a:pPr>
                <a:defRPr/>
              </a:pPr>
              <a:t>7.2.2012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0BCB7C-3EA9-4979-AEF7-FE2D7EDC64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B7EC4-A0CB-4C8C-887B-B9A6607D3024}" type="datetimeFigureOut">
              <a:rPr lang="cs-CZ"/>
              <a:pPr>
                <a:defRPr/>
              </a:pPr>
              <a:t>7.2.2012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0DB6E5-431F-4ABF-8862-58569C4F1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271BB3-F4A4-40F5-81FC-B26BD1116A38}" type="datetimeFigureOut">
              <a:rPr lang="cs-CZ"/>
              <a:pPr>
                <a:defRPr/>
              </a:pPr>
              <a:t>7.2.2012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B90807-D68B-494A-AAE9-B519A2CAE8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448F8-8C62-44FC-A9B1-3FD2BDB6D768}" type="datetimeFigureOut">
              <a:rPr lang="cs-CZ"/>
              <a:pPr>
                <a:defRPr/>
              </a:pPr>
              <a:t>7.2.2012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E641BD-07E5-40D7-B330-739BD836F5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F2F92-667A-49BA-85E5-C07859981CEA}" type="datetimeFigureOut">
              <a:rPr lang="cs-CZ"/>
              <a:pPr>
                <a:defRPr/>
              </a:pPr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B7A55-1416-4E73-B7A0-2412EABB72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63158-0690-424C-B02D-CB9F9CEE267E}" type="datetimeFigureOut">
              <a:rPr lang="cs-CZ"/>
              <a:pPr>
                <a:defRPr/>
              </a:pPr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0550FC-98E3-40D7-92E6-768028C492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471CEB5-6C3F-42B9-85E9-AF40353D7588}" type="datetimeFigureOut">
              <a:rPr lang="cs-CZ"/>
              <a:pPr>
                <a:defRPr/>
              </a:pPr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4EC839F-8FAB-4CB4-8668-0B43765B0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331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8025" y="333375"/>
            <a:ext cx="7751763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708025" y="1751013"/>
            <a:ext cx="7608888" cy="429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tabLst>
                <a:tab pos="1485900" algn="l"/>
              </a:tabLst>
            </a:pPr>
            <a:r>
              <a:rPr lang="cs-CZ" sz="1200" b="1">
                <a:latin typeface="Calibri" pitchFamily="34" charset="0"/>
                <a:cs typeface="Times New Roman" pitchFamily="18" charset="0"/>
              </a:rPr>
              <a:t>Název školy:	</a:t>
            </a:r>
            <a:r>
              <a:rPr lang="cs-CZ" sz="1200">
                <a:latin typeface="Calibri" pitchFamily="34" charset="0"/>
                <a:cs typeface="Times New Roman" pitchFamily="18" charset="0"/>
              </a:rPr>
              <a:t>Základní škola a Mateřská škola Nymburk, Komenského 589-  příspěvková organizace</a:t>
            </a:r>
            <a:endParaRPr lang="cs-CZ" sz="900">
              <a:latin typeface="Calibri" pitchFamily="34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r>
              <a:rPr lang="cs-CZ" sz="1200" b="1">
                <a:latin typeface="Calibri" pitchFamily="34" charset="0"/>
                <a:cs typeface="Times New Roman" pitchFamily="18" charset="0"/>
              </a:rPr>
              <a:t>Autor:	Mgr. Leon Maršík</a:t>
            </a:r>
            <a:endParaRPr lang="cs-CZ" sz="900">
              <a:latin typeface="Calibri" pitchFamily="34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r>
              <a:rPr lang="cs-CZ" sz="1200" b="1">
                <a:latin typeface="Calibri" pitchFamily="34" charset="0"/>
                <a:cs typeface="Times New Roman" pitchFamily="18" charset="0"/>
              </a:rPr>
              <a:t>Datum:	</a:t>
            </a:r>
            <a:r>
              <a:rPr lang="cs-CZ" sz="1200">
                <a:latin typeface="Calibri" pitchFamily="34" charset="0"/>
                <a:cs typeface="Times New Roman" pitchFamily="18" charset="0"/>
              </a:rPr>
              <a:t>8.11.2011</a:t>
            </a:r>
            <a:r>
              <a:rPr lang="cs-CZ" sz="1200" b="1">
                <a:latin typeface="Calibri" pitchFamily="34" charset="0"/>
                <a:cs typeface="Times New Roman" pitchFamily="18" charset="0"/>
              </a:rPr>
              <a:t>	</a:t>
            </a:r>
            <a:endParaRPr lang="cs-CZ" sz="900">
              <a:latin typeface="Calibri" pitchFamily="34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r>
              <a:rPr lang="cs-CZ" sz="1200" b="1">
                <a:latin typeface="Calibri" pitchFamily="34" charset="0"/>
                <a:cs typeface="Times New Roman" pitchFamily="18" charset="0"/>
              </a:rPr>
              <a:t>Název:	</a:t>
            </a:r>
            <a:r>
              <a:rPr lang="cs-CZ" sz="1200">
                <a:latin typeface="Calibri" pitchFamily="34" charset="0"/>
                <a:cs typeface="Times New Roman" pitchFamily="18" charset="0"/>
              </a:rPr>
              <a:t>VY_32_INOVACE_19_Čj5</a:t>
            </a:r>
            <a:endParaRPr lang="cs-CZ" sz="900">
              <a:latin typeface="Calibri" pitchFamily="34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r>
              <a:rPr lang="cs-CZ" sz="1200" b="1">
                <a:latin typeface="Calibri" pitchFamily="34" charset="0"/>
                <a:cs typeface="Times New Roman" pitchFamily="18" charset="0"/>
              </a:rPr>
              <a:t>Téma:	Slovní druhy- citoslovce	</a:t>
            </a:r>
            <a:endParaRPr lang="cs-CZ" sz="900">
              <a:latin typeface="Calibri" pitchFamily="34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r>
              <a:rPr lang="cs-CZ" sz="1200" b="1">
                <a:latin typeface="Calibri" pitchFamily="34" charset="0"/>
                <a:cs typeface="Times New Roman" pitchFamily="18" charset="0"/>
              </a:rPr>
              <a:t>Číslo projektu:	</a:t>
            </a:r>
            <a:r>
              <a:rPr lang="cs-CZ" sz="1200">
                <a:latin typeface="Calibri" pitchFamily="34" charset="0"/>
                <a:cs typeface="Times New Roman" pitchFamily="18" charset="0"/>
              </a:rPr>
              <a:t>CZ.1.07/1.4.00/21.2371</a:t>
            </a:r>
            <a:endParaRPr lang="cs-CZ" sz="900">
              <a:latin typeface="Calibri" pitchFamily="34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 sz="1200" b="1">
              <a:latin typeface="Calibri" pitchFamily="34" charset="0"/>
              <a:cs typeface="Times New Roman" pitchFamily="18" charset="0"/>
            </a:endParaRPr>
          </a:p>
          <a:p>
            <a:pPr eaLnBrk="0" hangingPunct="0">
              <a:tabLst>
                <a:tab pos="1485900" algn="l"/>
              </a:tabLst>
            </a:pPr>
            <a:r>
              <a:rPr lang="cs-CZ" sz="1200" b="1">
                <a:latin typeface="Calibri" pitchFamily="34" charset="0"/>
                <a:cs typeface="Times New Roman" pitchFamily="18" charset="0"/>
              </a:rPr>
              <a:t>Anotace:	</a:t>
            </a:r>
            <a:r>
              <a:rPr lang="cs-CZ" sz="1200">
                <a:latin typeface="Calibri" pitchFamily="34" charset="0"/>
                <a:cs typeface="Times New Roman" pitchFamily="18" charset="0"/>
              </a:rPr>
              <a:t>DUM- prezentace; slovní druhy- citoslovce, animace snímků, interaktivní vyhledávání citoslovcí</a:t>
            </a:r>
          </a:p>
          <a:p>
            <a:pPr eaLnBrk="0" hangingPunct="0">
              <a:tabLst>
                <a:tab pos="1485900" algn="l"/>
              </a:tabLst>
            </a:pPr>
            <a:r>
              <a:rPr lang="cs-CZ" sz="120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200">
                <a:cs typeface="Times New Roman" pitchFamily="18" charset="0"/>
              </a:rPr>
              <a:t>	</a:t>
            </a:r>
            <a:r>
              <a:rPr lang="cs-CZ" sz="1200">
                <a:latin typeface="Calibri" pitchFamily="34" charset="0"/>
              </a:rPr>
              <a:t>v textu, zpětná vazba- po kliknutí správné řešení</a:t>
            </a:r>
          </a:p>
          <a:p>
            <a:pPr eaLnBrk="0" hangingPunct="0">
              <a:tabLst>
                <a:tab pos="1485900" algn="l"/>
              </a:tabLst>
            </a:pPr>
            <a:endParaRPr lang="cs-CZ">
              <a:latin typeface="Calibri" pitchFamily="34" charset="0"/>
            </a:endParaRPr>
          </a:p>
          <a:p>
            <a:pPr eaLnBrk="0" hangingPunct="0">
              <a:tabLst>
                <a:tab pos="1485900" algn="l"/>
              </a:tabLst>
            </a:pP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115888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/>
                </a:solidFill>
              </a:rPr>
              <a:t/>
            </a:r>
            <a:br>
              <a:rPr lang="cs-CZ" dirty="0" smtClean="0">
                <a:solidFill>
                  <a:schemeClr val="accent2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>Citoslovce</a:t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>neohebná</a:t>
            </a:r>
            <a:r>
              <a:rPr lang="cs-CZ" sz="2400" dirty="0" smtClean="0">
                <a:solidFill>
                  <a:schemeClr val="accent2"/>
                </a:solidFill>
              </a:rPr>
              <a:t/>
            </a:r>
            <a:br>
              <a:rPr lang="cs-CZ" sz="2400" dirty="0" smtClean="0">
                <a:solidFill>
                  <a:schemeClr val="accent2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950" y="1412875"/>
            <a:ext cx="4895850" cy="509111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Tx/>
              <a:buChar char="•"/>
              <a:defRPr/>
            </a:pPr>
            <a:r>
              <a:rPr lang="cs-CZ" sz="3600" dirty="0"/>
              <a:t>Citoslovce jsou slova, která vyjadřují nálady, city, výzvy a vůli (</a:t>
            </a:r>
            <a:r>
              <a:rPr lang="cs-CZ" sz="3600" dirty="0">
                <a:solidFill>
                  <a:srgbClr val="FF33CC"/>
                </a:solidFill>
              </a:rPr>
              <a:t>ach, oj, fuj, haló, au</a:t>
            </a:r>
            <a:r>
              <a:rPr lang="cs-CZ" sz="3600" dirty="0"/>
              <a:t>) nebo označují hlasy a zvuky (</a:t>
            </a:r>
            <a:r>
              <a:rPr lang="cs-CZ" sz="3600" dirty="0">
                <a:solidFill>
                  <a:srgbClr val="FF33CC"/>
                </a:solidFill>
              </a:rPr>
              <a:t>hej, břink, kokodák</a:t>
            </a:r>
            <a:r>
              <a:rPr lang="cs-CZ" sz="3600" dirty="0" smtClean="0"/>
              <a:t>)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Tx/>
              <a:buChar char="•"/>
              <a:defRPr/>
            </a:pPr>
            <a:r>
              <a:rPr lang="cs-CZ" sz="3600" dirty="0"/>
              <a:t>Z telefonu se ozvalo mohutné </a:t>
            </a:r>
            <a:r>
              <a:rPr lang="cs-CZ" sz="3600" dirty="0" err="1">
                <a:solidFill>
                  <a:srgbClr val="FF33CC"/>
                </a:solidFill>
              </a:rPr>
              <a:t>halóóó</a:t>
            </a:r>
            <a:r>
              <a:rPr lang="cs-CZ" sz="3600" dirty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028" name="Picture 4" descr="C:\Program Files\Windows Media Connect 2\FILES\PFILES\MSOFFICE\MEDIA\CNTCD1\ClipArt6\j0297593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78425" y="1806575"/>
            <a:ext cx="3621088" cy="363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Citoslovce-neohebná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288" y="981075"/>
            <a:ext cx="4040187" cy="639763"/>
          </a:xfrm>
        </p:spPr>
        <p:txBody>
          <a:bodyPr rtlCol="0">
            <a:normAutofit fontScale="92500" lnSpcReduction="2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Najdi a vyznač citoslovce. Klikni na kapra a máš kontrolu.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388" y="1844675"/>
            <a:ext cx="4752975" cy="4752975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Najednou jsme viděli kapra a žbluňk- už byl zase fuč.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Brok nejednou vztekle zavrčel, ale potom jakoby si to rozmyslel a jen haf, haf.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600" dirty="0"/>
          </a:p>
        </p:txBody>
      </p:sp>
      <p:pic>
        <p:nvPicPr>
          <p:cNvPr id="15364" name="Picture 2" descr="C:\Documents and Settings\oem\Local Settings\Temporary Internet Files\Content.IE5\VWNQONBD\MC900438840[1].jpg">
            <a:hlinkClick r:id="rId2" action="ppaction://hlinksldjump"/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/>
          <a:srcRect/>
          <a:stretch>
            <a:fillRect/>
          </a:stretch>
        </p:blipFill>
        <p:spPr>
          <a:xfrm>
            <a:off x="5003800" y="1989138"/>
            <a:ext cx="3956050" cy="39512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33412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Citoslovce-neohebná</a:t>
            </a:r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179388" y="1587500"/>
            <a:ext cx="4752975" cy="475297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Najednou jsme viděli kapra a </a:t>
            </a:r>
            <a:r>
              <a:rPr lang="cs-CZ" sz="3600" dirty="0" smtClean="0">
                <a:solidFill>
                  <a:srgbClr val="FF0000"/>
                </a:solidFill>
              </a:rPr>
              <a:t>žbluňk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- už byl zase </a:t>
            </a:r>
            <a:r>
              <a:rPr lang="cs-CZ" sz="3600" dirty="0" smtClean="0">
                <a:solidFill>
                  <a:srgbClr val="FF0000"/>
                </a:solidFill>
              </a:rPr>
              <a:t>fuč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Brok nejednou vztekle zavrčel, ale potom jakoby si to rozmyslel a jen </a:t>
            </a:r>
            <a:r>
              <a:rPr lang="cs-CZ" sz="3600" dirty="0" smtClean="0">
                <a:solidFill>
                  <a:srgbClr val="FF0000"/>
                </a:solidFill>
              </a:rPr>
              <a:t>haf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3600" dirty="0" smtClean="0">
                <a:solidFill>
                  <a:srgbClr val="FF0000"/>
                </a:solidFill>
              </a:rPr>
              <a:t>haf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 fontAlgn="auto">
              <a:spcAft>
                <a:spcPts val="0"/>
              </a:spcAft>
              <a:defRPr/>
            </a:pPr>
            <a:endParaRPr lang="cs-CZ" sz="3600" dirty="0"/>
          </a:p>
        </p:txBody>
      </p:sp>
      <p:pic>
        <p:nvPicPr>
          <p:cNvPr id="16387" name="Picture 2" descr="C:\Documents and Settings\oem\Local Settings\Temporary Internet Files\Content.IE5\VWNQONBD\MC90043884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1989138"/>
            <a:ext cx="3956050" cy="395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7513" y="260350"/>
            <a:ext cx="8229600" cy="70643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FF0000"/>
                </a:solidFill>
              </a:rPr>
              <a:t>Citoslovce-neohebná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13" y="836613"/>
            <a:ext cx="4040187" cy="639762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Najdi a vyznač citoslovce. Klikni na obrázek a máš kontrolu.</a:t>
            </a:r>
            <a:endParaRPr lang="cs-CZ" dirty="0"/>
          </a:p>
        </p:txBody>
      </p:sp>
      <p:sp>
        <p:nvSpPr>
          <p:cNvPr id="17411" name="Zástupný symbol pro obsah 3"/>
          <p:cNvSpPr>
            <a:spLocks noGrp="1"/>
          </p:cNvSpPr>
          <p:nvPr>
            <p:ph sz="half" idx="2"/>
          </p:nvPr>
        </p:nvSpPr>
        <p:spPr>
          <a:xfrm>
            <a:off x="0" y="2174875"/>
            <a:ext cx="5003800" cy="43497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600" smtClean="0">
                <a:solidFill>
                  <a:srgbClr val="FF0000"/>
                </a:solidFill>
                <a:latin typeface="Arial" charset="0"/>
                <a:cs typeface="Arial" charset="0"/>
              </a:rPr>
              <a:t>Pan učitel, když viděl Pepíkův domácí úkol, jen rozhodil rukama a okomentoval toto dílo slovy ach, ach.</a:t>
            </a:r>
          </a:p>
          <a:p>
            <a:pPr eaLnBrk="1" hangingPunct="1">
              <a:lnSpc>
                <a:spcPct val="90000"/>
              </a:lnSpc>
            </a:pPr>
            <a:endParaRPr lang="cs-CZ" sz="3600" smtClean="0">
              <a:latin typeface="Arial" charset="0"/>
              <a:cs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sz="3600" smtClean="0">
                <a:solidFill>
                  <a:srgbClr val="FF0000"/>
                </a:solidFill>
                <a:latin typeface="Arial" charset="0"/>
                <a:cs typeface="Arial" charset="0"/>
              </a:rPr>
              <a:t>Ó, to byl, panečku, výkon.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</p:txBody>
      </p:sp>
      <p:pic>
        <p:nvPicPr>
          <p:cNvPr id="3078" name="Picture 6" descr="C:\Program Files\Windows Media Connect 2\FILES\PFILES\MSOFFICE\MEDIA\CNTCD1\ClipArt6\j0295477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8263" y="1196975"/>
            <a:ext cx="3498850" cy="485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Citoslovce-neohebná</a:t>
            </a:r>
            <a:b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endParaRPr lang="cs-CZ" sz="4000" dirty="0">
              <a:ln w="12700">
                <a:solidFill>
                  <a:schemeClr val="tx1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434" name="Zástupný symbol pro obsah 3"/>
          <p:cNvSpPr txBox="1">
            <a:spLocks/>
          </p:cNvSpPr>
          <p:nvPr/>
        </p:nvSpPr>
        <p:spPr bwMode="auto">
          <a:xfrm>
            <a:off x="0" y="1698625"/>
            <a:ext cx="50038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r>
              <a:rPr lang="cs-CZ" sz="3600">
                <a:solidFill>
                  <a:srgbClr val="FF0000"/>
                </a:solidFill>
                <a:cs typeface="Arial" charset="0"/>
              </a:rPr>
              <a:t>Pan učitel, když viděl Pepíkův domácí úkol, jen rozhodil rukama a okomentoval toto dílo slovy </a:t>
            </a:r>
            <a:r>
              <a:rPr lang="cs-CZ" sz="3600">
                <a:solidFill>
                  <a:srgbClr val="403152"/>
                </a:solidFill>
                <a:cs typeface="Arial" charset="0"/>
              </a:rPr>
              <a:t>ach</a:t>
            </a:r>
            <a:r>
              <a:rPr lang="cs-CZ" sz="3600">
                <a:solidFill>
                  <a:srgbClr val="FF0000"/>
                </a:solidFill>
                <a:cs typeface="Arial" charset="0"/>
              </a:rPr>
              <a:t>, </a:t>
            </a:r>
            <a:r>
              <a:rPr lang="cs-CZ" sz="3600">
                <a:solidFill>
                  <a:srgbClr val="403152"/>
                </a:solidFill>
                <a:cs typeface="Arial" charset="0"/>
              </a:rPr>
              <a:t>ach</a:t>
            </a:r>
            <a:r>
              <a:rPr lang="cs-CZ" sz="3600">
                <a:solidFill>
                  <a:srgbClr val="FF0000"/>
                </a:solidFill>
                <a:cs typeface="Arial" charset="0"/>
              </a:rPr>
              <a:t>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endParaRPr lang="cs-CZ" sz="3600">
              <a:cs typeface="Arial" charset="0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r>
              <a:rPr lang="cs-CZ" sz="3600">
                <a:solidFill>
                  <a:srgbClr val="403152"/>
                </a:solidFill>
                <a:cs typeface="Arial" charset="0"/>
              </a:rPr>
              <a:t>Ó,</a:t>
            </a:r>
            <a:r>
              <a:rPr lang="cs-CZ" sz="3600">
                <a:solidFill>
                  <a:srgbClr val="FF0000"/>
                </a:solidFill>
                <a:cs typeface="Arial" charset="0"/>
              </a:rPr>
              <a:t> to byl, </a:t>
            </a:r>
            <a:r>
              <a:rPr lang="cs-CZ" sz="3600">
                <a:solidFill>
                  <a:srgbClr val="403152"/>
                </a:solidFill>
                <a:cs typeface="Arial" charset="0"/>
              </a:rPr>
              <a:t>panečku</a:t>
            </a:r>
            <a:r>
              <a:rPr lang="cs-CZ" sz="3600">
                <a:solidFill>
                  <a:srgbClr val="FF0000"/>
                </a:solidFill>
                <a:cs typeface="Arial" charset="0"/>
              </a:rPr>
              <a:t>, výkon.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</a:pPr>
            <a:endParaRPr lang="cs-CZ" sz="3200">
              <a:latin typeface="Calibri" pitchFamily="34" charset="0"/>
            </a:endParaRPr>
          </a:p>
        </p:txBody>
      </p:sp>
      <p:pic>
        <p:nvPicPr>
          <p:cNvPr id="18435" name="Picture 6" descr="C:\Program Files\Windows Media Connect 2\FILES\PFILES\MSOFFICE\MEDIA\CNTCD1\ClipArt6\j029547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1196975"/>
            <a:ext cx="3498850" cy="485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1"/>
          <p:cNvSpPr>
            <a:spLocks noChangeArrowheads="1"/>
          </p:cNvSpPr>
          <p:nvPr/>
        </p:nvSpPr>
        <p:spPr bwMode="auto">
          <a:xfrm>
            <a:off x="900113" y="549275"/>
            <a:ext cx="7993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Bibliografická citace: Zdrojová banka multimédií Ms OFFICE  PowerPoint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200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Calibri</vt:lpstr>
      <vt:lpstr>Times New Roman</vt:lpstr>
      <vt:lpstr>Motiv systému Office</vt:lpstr>
      <vt:lpstr>Snímek 1</vt:lpstr>
      <vt:lpstr> Citoslovce neohebná </vt:lpstr>
      <vt:lpstr>Citoslovce-neohebná</vt:lpstr>
      <vt:lpstr>Snímek 4</vt:lpstr>
      <vt:lpstr>Citoslovce-neohebná 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Citoslovce neohebná </dc:title>
  <dc:creator> </dc:creator>
  <cp:lastModifiedBy>marsik</cp:lastModifiedBy>
  <cp:revision>11</cp:revision>
  <dcterms:created xsi:type="dcterms:W3CDTF">2012-01-31T14:40:08Z</dcterms:created>
  <dcterms:modified xsi:type="dcterms:W3CDTF">2012-02-07T06:10:19Z</dcterms:modified>
</cp:coreProperties>
</file>