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3" autoAdjust="0"/>
    <p:restoredTop sz="94660"/>
  </p:normalViewPr>
  <p:slideViewPr>
    <p:cSldViewPr>
      <p:cViewPr varScale="1">
        <p:scale>
          <a:sx n="102" d="100"/>
          <a:sy n="102" d="100"/>
        </p:scale>
        <p:origin x="-96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8CBE72-8282-47DA-9160-0453D8F4C9DF}" type="datetimeFigureOut">
              <a:rPr lang="cs-CZ"/>
              <a:pPr>
                <a:defRPr/>
              </a:pPr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A39261-936C-4716-8A15-B2FA0672A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D3B287-5C5E-4076-B3F1-449924D0FCE8}" type="datetimeFigureOut">
              <a:rPr lang="cs-CZ"/>
              <a:pPr>
                <a:defRPr/>
              </a:pPr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4F6104-884D-4210-947A-D5C7C58C46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FCB8CA-D685-42C1-B016-95325219B5FE}" type="datetimeFigureOut">
              <a:rPr lang="cs-CZ"/>
              <a:pPr>
                <a:defRPr/>
              </a:pPr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03601-D7D3-49A5-B9E8-82A6518AB9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F1557-AD07-43A4-97F2-1FC12A750668}" type="datetimeFigureOut">
              <a:rPr lang="cs-CZ"/>
              <a:pPr>
                <a:defRPr/>
              </a:pPr>
              <a:t>6.2.2012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AFAE8-6C74-43B4-A7F3-6B13DF00F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69C9-E7D0-4E78-8C33-4CA9FCFBD31B}" type="datetimeFigureOut">
              <a:rPr lang="cs-CZ"/>
              <a:pPr>
                <a:defRPr/>
              </a:pPr>
              <a:t>6.2.2012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B776E-4557-465E-88A9-F763149C3D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04FEE-1D5E-4441-B766-35711093278D}" type="datetimeFigureOut">
              <a:rPr lang="cs-CZ"/>
              <a:pPr>
                <a:defRPr/>
              </a:pPr>
              <a:t>6.2.2012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22405-92F3-4160-BC7A-B46BFB7BBA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9D09BA-C8CE-44CE-9C36-2121B164AB04}" type="datetimeFigureOut">
              <a:rPr lang="cs-CZ"/>
              <a:pPr>
                <a:defRPr/>
              </a:pPr>
              <a:t>6.2.2012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FEB79B-A53A-4F38-ADD7-7FF2F8D0E2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3B6C9-075A-48CA-89D5-AF91A70CD11E}" type="datetimeFigureOut">
              <a:rPr lang="cs-CZ"/>
              <a:pPr>
                <a:defRPr/>
              </a:pPr>
              <a:t>6.2.2012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7A908-6836-456D-B49F-38AA0B7B3D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83B9D-29C1-49BF-B94F-57605C3BBF34}" type="datetimeFigureOut">
              <a:rPr lang="cs-CZ"/>
              <a:pPr>
                <a:defRPr/>
              </a:pPr>
              <a:t>6.2.2012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8085F-83C0-48DF-A09B-520728DB42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B7E23E-EF9C-4DFB-956D-C0220AA03EB5}" type="datetimeFigureOut">
              <a:rPr lang="cs-CZ"/>
              <a:pPr>
                <a:defRPr/>
              </a:pPr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E070B-DE56-4EF6-931E-7282687016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1EF69F-0637-4969-8E22-BB833612E646}" type="datetimeFigureOut">
              <a:rPr lang="cs-CZ"/>
              <a:pPr>
                <a:defRPr/>
              </a:pPr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CF5F59-7927-46EE-B0AD-267AE53C4D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257065C-BC0F-481F-A108-0A2468B89F51}" type="datetimeFigureOut">
              <a:rPr lang="cs-CZ"/>
              <a:pPr>
                <a:defRPr/>
              </a:pPr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EC83F66-7479-4749-8310-1505776289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5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331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8025" y="333375"/>
            <a:ext cx="7751763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708025" y="1728788"/>
            <a:ext cx="7608888" cy="433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tabLst>
                <a:tab pos="1485900" algn="l"/>
              </a:tabLst>
            </a:pPr>
            <a:r>
              <a:rPr lang="cs-CZ" sz="1200" b="1">
                <a:latin typeface="Calibri" pitchFamily="34" charset="0"/>
                <a:cs typeface="Times New Roman" pitchFamily="18" charset="0"/>
              </a:rPr>
              <a:t>Název školy:	</a:t>
            </a:r>
            <a:r>
              <a:rPr lang="cs-CZ" sz="1200">
                <a:latin typeface="Calibri" pitchFamily="34" charset="0"/>
                <a:cs typeface="Times New Roman" pitchFamily="18" charset="0"/>
              </a:rPr>
              <a:t>Základní škola a Mateřská škola Nymburk, Komenského 589-  příspěvková organizace</a:t>
            </a:r>
            <a:endParaRPr lang="cs-CZ" sz="900">
              <a:latin typeface="Calibri" pitchFamily="34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r>
              <a:rPr lang="cs-CZ" sz="1200" b="1">
                <a:latin typeface="Calibri" pitchFamily="34" charset="0"/>
                <a:cs typeface="Times New Roman" pitchFamily="18" charset="0"/>
              </a:rPr>
              <a:t>Autor:	Mgr. Leon Maršík</a:t>
            </a:r>
            <a:endParaRPr lang="cs-CZ" sz="900">
              <a:latin typeface="Calibri" pitchFamily="34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r>
              <a:rPr lang="cs-CZ" sz="1200" b="1">
                <a:latin typeface="Calibri" pitchFamily="34" charset="0"/>
                <a:cs typeface="Times New Roman" pitchFamily="18" charset="0"/>
              </a:rPr>
              <a:t>Datum:	</a:t>
            </a:r>
            <a:r>
              <a:rPr lang="cs-CZ" sz="1200">
                <a:latin typeface="Calibri" pitchFamily="34" charset="0"/>
                <a:cs typeface="Times New Roman" pitchFamily="18" charset="0"/>
              </a:rPr>
              <a:t>8.11.2011</a:t>
            </a:r>
            <a:r>
              <a:rPr lang="cs-CZ" sz="1200" b="1">
                <a:latin typeface="Calibri" pitchFamily="34" charset="0"/>
                <a:cs typeface="Times New Roman" pitchFamily="18" charset="0"/>
              </a:rPr>
              <a:t>	</a:t>
            </a:r>
            <a:endParaRPr lang="cs-CZ" sz="900">
              <a:latin typeface="Calibri" pitchFamily="34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r>
              <a:rPr lang="cs-CZ" sz="1200" b="1">
                <a:latin typeface="Calibri" pitchFamily="34" charset="0"/>
                <a:cs typeface="Times New Roman" pitchFamily="18" charset="0"/>
              </a:rPr>
              <a:t>Název:	</a:t>
            </a:r>
            <a:r>
              <a:rPr lang="cs-CZ" sz="1200">
                <a:latin typeface="Calibri" pitchFamily="34" charset="0"/>
                <a:cs typeface="Times New Roman" pitchFamily="18" charset="0"/>
              </a:rPr>
              <a:t>VY_32_INOVACE_20_Čj5</a:t>
            </a:r>
            <a:endParaRPr lang="cs-CZ" sz="900">
              <a:latin typeface="Calibri" pitchFamily="34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r>
              <a:rPr lang="cs-CZ" sz="1200" b="1">
                <a:latin typeface="Calibri" pitchFamily="34" charset="0"/>
                <a:cs typeface="Times New Roman" pitchFamily="18" charset="0"/>
              </a:rPr>
              <a:t>Téma:	Slovní druhy- opakování	</a:t>
            </a:r>
            <a:endParaRPr lang="cs-CZ" sz="900">
              <a:latin typeface="Calibri" pitchFamily="34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r>
              <a:rPr lang="cs-CZ" sz="1200" b="1">
                <a:latin typeface="Calibri" pitchFamily="34" charset="0"/>
                <a:cs typeface="Times New Roman" pitchFamily="18" charset="0"/>
              </a:rPr>
              <a:t>Číslo projektu:	</a:t>
            </a:r>
            <a:r>
              <a:rPr lang="cs-CZ" sz="1200">
                <a:latin typeface="Calibri" pitchFamily="34" charset="0"/>
                <a:cs typeface="Times New Roman" pitchFamily="18" charset="0"/>
              </a:rPr>
              <a:t>CZ.1.07/1.4.00/21.2371</a:t>
            </a:r>
            <a:endParaRPr lang="cs-CZ" sz="900">
              <a:latin typeface="Calibri" pitchFamily="34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r>
              <a:rPr lang="cs-CZ" sz="1200" b="1">
                <a:latin typeface="Calibri" pitchFamily="34" charset="0"/>
                <a:cs typeface="Times New Roman" pitchFamily="18" charset="0"/>
              </a:rPr>
              <a:t>Anotace:	</a:t>
            </a:r>
            <a:r>
              <a:rPr lang="cs-CZ" sz="1200">
                <a:latin typeface="Calibri" pitchFamily="34" charset="0"/>
                <a:cs typeface="Times New Roman" pitchFamily="18" charset="0"/>
              </a:rPr>
              <a:t>DUM- prezentace; slovní druhy- opakování spojek a předložek, animace snímků, interaktivní 	vyhledávání  a vypisování předložek a spojek, zpětná vazba- po kliknutí správné řešení</a:t>
            </a:r>
            <a:endParaRPr lang="cs-CZ" sz="1200">
              <a:latin typeface="Calibri" pitchFamily="34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>
              <a:latin typeface="Calibri" pitchFamily="34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oem\Local Settings\Temporary Internet Files\Content.IE5\FXH7DX46\MC9000143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60713" y="4633913"/>
            <a:ext cx="153987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Documents and Settings\oem\Local Settings\Temporary Internet Files\Content.IE5\YA5018PE\MC90043705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3" y="4092575"/>
            <a:ext cx="2146300" cy="214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7921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/>
                </a:solidFill>
              </a:rPr>
              <a:t/>
            </a:r>
            <a:br>
              <a:rPr lang="cs-CZ" dirty="0" smtClean="0">
                <a:solidFill>
                  <a:schemeClr val="accent2"/>
                </a:solidFill>
              </a:rPr>
            </a:br>
            <a:r>
              <a:rPr lang="cs-CZ" dirty="0" smtClean="0">
                <a:solidFill>
                  <a:schemeClr val="accent2"/>
                </a:solidFill>
              </a:rPr>
              <a:t>Předložky- </a:t>
            </a:r>
            <a:r>
              <a:rPr lang="cs-CZ" sz="4000" dirty="0" smtClean="0">
                <a:solidFill>
                  <a:schemeClr val="accent2"/>
                </a:solidFill>
              </a:rPr>
              <a:t>neohebné</a:t>
            </a:r>
            <a:br>
              <a:rPr lang="cs-CZ" sz="4000" dirty="0" smtClean="0">
                <a:solidFill>
                  <a:schemeClr val="accent2"/>
                </a:solidFill>
              </a:rPr>
            </a:br>
            <a:endParaRPr lang="cs-CZ" sz="4000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sz="half" idx="1"/>
          </p:nvPr>
        </p:nvSpPr>
        <p:spPr>
          <a:xfrm>
            <a:off x="23813" y="1052513"/>
            <a:ext cx="9037637" cy="3600450"/>
          </a:xfr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Tx/>
              <a:buChar char="•"/>
              <a:defRPr/>
            </a:pPr>
            <a:r>
              <a:rPr lang="cs-CZ" sz="3600" dirty="0">
                <a:solidFill>
                  <a:schemeClr val="accent2"/>
                </a:solidFill>
              </a:rPr>
              <a:t>Předložky</a:t>
            </a:r>
            <a:r>
              <a:rPr lang="cs-CZ" sz="3600" dirty="0"/>
              <a:t> stojí ve větě před </a:t>
            </a:r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podstatnými</a:t>
            </a:r>
            <a:r>
              <a:rPr lang="cs-CZ" sz="3600" dirty="0"/>
              <a:t> a    </a:t>
            </a:r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přídavnými jmény</a:t>
            </a:r>
            <a:r>
              <a:rPr lang="cs-CZ" sz="3600" b="1" dirty="0"/>
              <a:t>, </a:t>
            </a:r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číslovkami</a:t>
            </a:r>
            <a:r>
              <a:rPr lang="cs-CZ" sz="3600" dirty="0"/>
              <a:t> a </a:t>
            </a:r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zájmeny</a:t>
            </a:r>
            <a:r>
              <a:rPr lang="cs-CZ" sz="3600" dirty="0"/>
              <a:t>.</a:t>
            </a:r>
          </a:p>
          <a:p>
            <a:pPr eaLnBrk="1" fontAlgn="auto" hangingPunct="1">
              <a:spcAft>
                <a:spcPts val="0"/>
              </a:spcAft>
              <a:buFontTx/>
              <a:buChar char="•"/>
              <a:defRPr/>
            </a:pPr>
            <a:r>
              <a:rPr lang="cs-CZ" sz="3600" dirty="0">
                <a:solidFill>
                  <a:schemeClr val="accent2"/>
                </a:solidFill>
              </a:rPr>
              <a:t>Předložky</a:t>
            </a:r>
            <a:r>
              <a:rPr lang="cs-CZ" sz="3600" dirty="0"/>
              <a:t> čteme </a:t>
            </a:r>
            <a:r>
              <a:rPr lang="cs-CZ" sz="3600" dirty="0" smtClean="0">
                <a:solidFill>
                  <a:srgbClr val="FF0000"/>
                </a:solidFill>
              </a:rPr>
              <a:t>dohromady</a:t>
            </a:r>
            <a:r>
              <a:rPr lang="cs-CZ" sz="3600" dirty="0" smtClean="0"/>
              <a:t> </a:t>
            </a:r>
            <a:r>
              <a:rPr lang="cs-CZ" sz="3600" dirty="0"/>
              <a:t>s následujícím </a:t>
            </a:r>
            <a:r>
              <a:rPr lang="cs-CZ" sz="3600" dirty="0" smtClean="0"/>
              <a:t>slovem</a:t>
            </a:r>
            <a:r>
              <a:rPr lang="cs-CZ" sz="3600" dirty="0"/>
              <a:t>, ale píšeme je vždy </a:t>
            </a:r>
            <a:r>
              <a:rPr lang="cs-CZ" sz="3600" dirty="0" smtClean="0">
                <a:solidFill>
                  <a:srgbClr val="FF0000"/>
                </a:solidFill>
              </a:rPr>
              <a:t>zvlášť</a:t>
            </a:r>
            <a:r>
              <a:rPr lang="cs-CZ" sz="3600" dirty="0" smtClean="0"/>
              <a:t>.</a:t>
            </a:r>
            <a:endParaRPr lang="cs-CZ" sz="3600" dirty="0"/>
          </a:p>
          <a:p>
            <a:pPr eaLnBrk="1" fontAlgn="auto" hangingPunct="1">
              <a:spcAft>
                <a:spcPts val="0"/>
              </a:spcAft>
              <a:buFontTx/>
              <a:buChar char="•"/>
              <a:defRPr/>
            </a:pPr>
            <a:r>
              <a:rPr lang="cs-CZ" sz="3600" dirty="0"/>
              <a:t>Jsou to slova: </a:t>
            </a:r>
            <a:r>
              <a:rPr lang="cs-CZ" sz="3600" dirty="0">
                <a:solidFill>
                  <a:schemeClr val="accent2"/>
                </a:solidFill>
              </a:rPr>
              <a:t>před, za , od, do, nad, u, vedle, mezi, k, s, při, z, přes</a:t>
            </a:r>
            <a:r>
              <a:rPr lang="cs-CZ" sz="3600" dirty="0"/>
              <a:t>….</a:t>
            </a:r>
          </a:p>
        </p:txBody>
      </p:sp>
      <p:pic>
        <p:nvPicPr>
          <p:cNvPr id="1026" name="Picture 2" descr="C:\Program Files\Windows Media Connect 2\FILES\PFILES\MSOFFICE\MEDIA\CNTCD1\ClipArt2\j0221955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5463" y="4884738"/>
            <a:ext cx="2016125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Documents and Settings\oem\Local Settings\Temporary Internet Files\Content.IE5\BFJAD8PQ\MC90043454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16688" y="3962400"/>
            <a:ext cx="2303462" cy="256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/>
                </a:solidFill>
              </a:rPr>
              <a:t>Spojky- </a:t>
            </a:r>
            <a:r>
              <a:rPr lang="cs-CZ" sz="4000" dirty="0" smtClean="0">
                <a:solidFill>
                  <a:schemeClr val="accent2"/>
                </a:solidFill>
              </a:rPr>
              <a:t>neohebné</a:t>
            </a:r>
            <a:r>
              <a:rPr lang="cs-CZ" dirty="0" smtClean="0">
                <a:solidFill>
                  <a:schemeClr val="accent2"/>
                </a:solidFill>
              </a:rPr>
              <a:t/>
            </a:r>
            <a:br>
              <a:rPr lang="cs-CZ" dirty="0" smtClean="0">
                <a:solidFill>
                  <a:schemeClr val="accent2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412875"/>
            <a:ext cx="4608512" cy="4713288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cs-CZ" sz="3900" dirty="0" smtClean="0">
                <a:solidFill>
                  <a:schemeClr val="accent2"/>
                </a:solidFill>
              </a:rPr>
              <a:t>Spojky</a:t>
            </a:r>
            <a:r>
              <a:rPr lang="cs-CZ" sz="3900" dirty="0" smtClean="0"/>
              <a:t> spojují slova nebo věty.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3900" dirty="0" smtClean="0"/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•"/>
              <a:defRPr/>
            </a:pPr>
            <a:r>
              <a:rPr lang="cs-CZ" sz="3900" dirty="0" smtClean="0"/>
              <a:t>Jsou to slova: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900" dirty="0" smtClean="0">
                <a:solidFill>
                  <a:schemeClr val="accent2"/>
                </a:solidFill>
              </a:rPr>
              <a:t>a, i, ani, nebo, ale, anebo, avšak, však,  že, protože, ač, nejen – nýbrž, leč, sice,         buď – nebo, jakmile, jestliže, když, -</a:t>
            </a:r>
            <a:r>
              <a:rPr lang="cs-CZ" sz="3900" dirty="0" err="1" smtClean="0">
                <a:solidFill>
                  <a:schemeClr val="accent2"/>
                </a:solidFill>
              </a:rPr>
              <a:t>li</a:t>
            </a:r>
            <a:r>
              <a:rPr lang="cs-CZ" sz="3900" dirty="0" smtClean="0">
                <a:solidFill>
                  <a:schemeClr val="accent2"/>
                </a:solidFill>
              </a:rPr>
              <a:t>, protože, třebaže….,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050" name="Picture 2" descr="C:\Program Files\Windows Media Connect 2\FILES\PFILES\MSOFFICE\MEDIA\CNTCD1\ClipArt2\j0221985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908050"/>
            <a:ext cx="2820987" cy="141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Documents and Settings\oem\Local Settings\Temporary Internet Files\Content.IE5\YA5018PE\MC9004061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50050" y="2709863"/>
            <a:ext cx="2481263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Documents and Settings\oem\Local Settings\Temporary Internet Files\Content.IE5\TSPXYQTZ\MC90042976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41813" y="3752850"/>
            <a:ext cx="2100262" cy="2522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/>
                </a:solidFill>
              </a:rPr>
              <a:t>Spojky- </a:t>
            </a:r>
            <a:r>
              <a:rPr lang="cs-CZ" sz="4000" dirty="0" smtClean="0">
                <a:solidFill>
                  <a:schemeClr val="accent2"/>
                </a:solidFill>
              </a:rPr>
              <a:t>neohebné </a:t>
            </a:r>
            <a:r>
              <a:rPr lang="cs-CZ" dirty="0" smtClean="0">
                <a:solidFill>
                  <a:schemeClr val="accent2"/>
                </a:solidFill>
              </a:rPr>
              <a:t>Předložky- </a:t>
            </a:r>
            <a:r>
              <a:rPr lang="cs-CZ" sz="4000" dirty="0" smtClean="0">
                <a:solidFill>
                  <a:schemeClr val="accent2"/>
                </a:solidFill>
              </a:rPr>
              <a:t>neohebné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141913" y="908050"/>
            <a:ext cx="3822700" cy="1441450"/>
          </a:xfrm>
        </p:spPr>
        <p:txBody>
          <a:bodyPr rtlCol="0">
            <a:normAutofit fontScale="400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5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Vypiš do modrého obrazce spojky a do červeného předložky. Pro správné řešení klikni na </a:t>
            </a:r>
            <a:r>
              <a:rPr lang="cs-CZ" sz="5500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smajlíka</a:t>
            </a:r>
            <a:r>
              <a:rPr lang="cs-CZ" sz="55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6387" name="Zástupný symbol pro obsah 3"/>
          <p:cNvSpPr>
            <a:spLocks noGrp="1"/>
          </p:cNvSpPr>
          <p:nvPr>
            <p:ph sz="half" idx="2"/>
          </p:nvPr>
        </p:nvSpPr>
        <p:spPr>
          <a:xfrm>
            <a:off x="0" y="908050"/>
            <a:ext cx="5435600" cy="5761038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3600" smtClean="0"/>
              <a:t>Alenka prožila u strýčka a u tety velká dobrodružství.      I když prázdniny rychle utekly,  nebylo  po nich Alence smutno.  Má na ně přece krásné vzpomínky.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3600" smtClean="0"/>
              <a:t>Vodník se snažil z posled-ních sil, ale dušičku od Matěje nezískal.</a:t>
            </a:r>
          </a:p>
        </p:txBody>
      </p:sp>
      <p:sp>
        <p:nvSpPr>
          <p:cNvPr id="7" name="Obdélník 6"/>
          <p:cNvSpPr/>
          <p:nvPr/>
        </p:nvSpPr>
        <p:spPr>
          <a:xfrm>
            <a:off x="5580063" y="2492375"/>
            <a:ext cx="3384550" cy="17287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80063" y="4508500"/>
            <a:ext cx="3384550" cy="187325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6390" name="Picture 2" descr="C:\Documents and Settings\oem\Local Settings\Temporary Internet Files\Content.IE5\Q3936ULI\MC90043440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4663" y="5418138"/>
            <a:ext cx="857250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706437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/>
                </a:solidFill>
              </a:rPr>
              <a:t>Spojky- </a:t>
            </a:r>
            <a:r>
              <a:rPr lang="cs-CZ" sz="4000" dirty="0" smtClean="0">
                <a:solidFill>
                  <a:schemeClr val="accent2"/>
                </a:solidFill>
              </a:rPr>
              <a:t>neohebné ; </a:t>
            </a:r>
            <a:r>
              <a:rPr lang="cs-CZ" dirty="0" smtClean="0">
                <a:solidFill>
                  <a:schemeClr val="accent2"/>
                </a:solidFill>
              </a:rPr>
              <a:t>Předložky- </a:t>
            </a:r>
            <a:r>
              <a:rPr lang="cs-CZ" sz="4000" dirty="0" smtClean="0">
                <a:solidFill>
                  <a:schemeClr val="accent2"/>
                </a:solidFill>
              </a:rPr>
              <a:t>neohebné</a:t>
            </a:r>
            <a:endParaRPr lang="cs-CZ" dirty="0"/>
          </a:p>
        </p:txBody>
      </p:sp>
      <p:sp>
        <p:nvSpPr>
          <p:cNvPr id="17410" name="Zástupný symbol pro obsah 3"/>
          <p:cNvSpPr txBox="1">
            <a:spLocks/>
          </p:cNvSpPr>
          <p:nvPr/>
        </p:nvSpPr>
        <p:spPr bwMode="auto">
          <a:xfrm>
            <a:off x="0" y="908050"/>
            <a:ext cx="5435600" cy="576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600">
                <a:latin typeface="Calibri" pitchFamily="34" charset="0"/>
              </a:rPr>
              <a:t>Alenka prožila u strýčka a u tety velká dobrodružství.      I když prázdniny rychle utekly,  nebylo  po nich Alence smutno.  Má na ně přece krásné vzpomínky. 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600">
                <a:latin typeface="Calibri" pitchFamily="34" charset="0"/>
              </a:rPr>
              <a:t>Vodník se snažil z posled-ních sil, ale dušičku od Matěje nezískal.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438775" y="1628775"/>
            <a:ext cx="3384550" cy="17287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6000">
                <a:solidFill>
                  <a:srgbClr val="FFFFFF"/>
                </a:solidFill>
              </a:rPr>
              <a:t>a, </a:t>
            </a:r>
            <a:r>
              <a:rPr lang="cs-CZ" sz="6000">
                <a:solidFill>
                  <a:srgbClr val="FFFFFF"/>
                </a:solidFill>
                <a:latin typeface="Arial" charset="0"/>
              </a:rPr>
              <a:t>i</a:t>
            </a:r>
            <a:r>
              <a:rPr lang="cs-CZ" sz="6000">
                <a:solidFill>
                  <a:srgbClr val="FFFFFF"/>
                </a:solidFill>
              </a:rPr>
              <a:t> když, ale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35600" y="4149725"/>
            <a:ext cx="3384550" cy="187166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/>
              <a:t>u, u, po, na, z, 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Obdélník 1"/>
          <p:cNvSpPr>
            <a:spLocks noChangeArrowheads="1"/>
          </p:cNvSpPr>
          <p:nvPr/>
        </p:nvSpPr>
        <p:spPr bwMode="auto">
          <a:xfrm>
            <a:off x="539750" y="404813"/>
            <a:ext cx="82804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Bibliografická citace: Zdrojová banka multimédií Ms OFFICE  PowerPoint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238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systému Office</vt:lpstr>
      <vt:lpstr>Snímek 1</vt:lpstr>
      <vt:lpstr> Předložky- neohebné </vt:lpstr>
      <vt:lpstr>Spojky- neohebné </vt:lpstr>
      <vt:lpstr>Spojky- neohebné Předložky- neohebné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 </dc:creator>
  <cp:lastModifiedBy>marsik</cp:lastModifiedBy>
  <cp:revision>12</cp:revision>
  <dcterms:created xsi:type="dcterms:W3CDTF">2012-01-31T16:25:14Z</dcterms:created>
  <dcterms:modified xsi:type="dcterms:W3CDTF">2012-02-06T06:35:19Z</dcterms:modified>
</cp:coreProperties>
</file>