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charts/chart3.xml" ContentType="application/vnd.openxmlformats-officedocument.drawingml.char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8" r:id="rId4"/>
    <p:sldId id="265" r:id="rId5"/>
    <p:sldId id="259" r:id="rId6"/>
    <p:sldId id="260" r:id="rId7"/>
    <p:sldId id="261" r:id="rId8"/>
    <p:sldId id="263" r:id="rId9"/>
    <p:sldId id="267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style val="5"/>
  <c:chart>
    <c:autoTitleDeleted val="1"/>
    <c:plotArea>
      <c:layout/>
      <c:lineChart>
        <c:grouping val="standard"/>
        <c:ser>
          <c:idx val="0"/>
          <c:order val="0"/>
          <c:tx>
            <c:strRef>
              <c:f>List1!$B$1</c:f>
              <c:strCache>
                <c:ptCount val="1"/>
                <c:pt idx="0">
                  <c:v>Automobil</c:v>
                </c:pt>
              </c:strCache>
            </c:strRef>
          </c:tx>
          <c:marker>
            <c:symbol val="none"/>
          </c:marker>
          <c:cat>
            <c:strRef>
              <c:f>List1!$A$2:$A$12</c:f>
              <c:strCache>
                <c:ptCount val="11"/>
                <c:pt idx="0">
                  <c:v>0 metrů</c:v>
                </c:pt>
                <c:pt idx="1">
                  <c:v>100 metrů</c:v>
                </c:pt>
                <c:pt idx="2">
                  <c:v>200 metrů</c:v>
                </c:pt>
                <c:pt idx="3">
                  <c:v>300 metrů</c:v>
                </c:pt>
                <c:pt idx="4">
                  <c:v>400 metrů</c:v>
                </c:pt>
                <c:pt idx="5">
                  <c:v>500 metrů</c:v>
                </c:pt>
                <c:pt idx="6">
                  <c:v>600 metrů</c:v>
                </c:pt>
                <c:pt idx="7">
                  <c:v>700 metrů</c:v>
                </c:pt>
                <c:pt idx="8">
                  <c:v>800 metrů</c:v>
                </c:pt>
                <c:pt idx="9">
                  <c:v>900 metrů</c:v>
                </c:pt>
                <c:pt idx="10">
                  <c:v>1000 metrů</c:v>
                </c:pt>
              </c:strCache>
            </c:strRef>
          </c:cat>
          <c:val>
            <c:numRef>
              <c:f>List1!$B$2:$B$9</c:f>
              <c:numCache>
                <c:formatCode>General</c:formatCode>
                <c:ptCount val="8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</c:numCache>
            </c:numRef>
          </c:val>
        </c:ser>
        <c:marker val="1"/>
        <c:axId val="41640320"/>
        <c:axId val="41641856"/>
      </c:lineChart>
      <c:catAx>
        <c:axId val="41640320"/>
        <c:scaling>
          <c:orientation val="minMax"/>
        </c:scaling>
        <c:axPos val="b"/>
        <c:tickLblPos val="nextTo"/>
        <c:crossAx val="41641856"/>
        <c:crosses val="autoZero"/>
        <c:auto val="1"/>
        <c:lblAlgn val="ctr"/>
        <c:lblOffset val="100"/>
      </c:catAx>
      <c:valAx>
        <c:axId val="41641856"/>
        <c:scaling>
          <c:orientation val="minMax"/>
        </c:scaling>
        <c:axPos val="l"/>
        <c:majorGridlines/>
        <c:numFmt formatCode="General" sourceLinked="1"/>
        <c:tickLblPos val="nextTo"/>
        <c:crossAx val="41640320"/>
        <c:crosses val="autoZero"/>
        <c:crossBetween val="between"/>
      </c:valAx>
    </c:plotArea>
    <c:legend>
      <c:legendPos val="r"/>
      <c:layout/>
    </c:legend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plotArea>
      <c:layout/>
      <c:lineChart>
        <c:grouping val="standard"/>
        <c:ser>
          <c:idx val="0"/>
          <c:order val="0"/>
          <c:tx>
            <c:strRef>
              <c:f>List1!$B$1</c:f>
              <c:strCache>
                <c:ptCount val="1"/>
                <c:pt idx="0">
                  <c:v>Cyklista Honza</c:v>
                </c:pt>
              </c:strCache>
            </c:strRef>
          </c:tx>
          <c:spPr>
            <a:ln w="76200">
              <a:solidFill>
                <a:srgbClr val="FFFF00"/>
              </a:solidFill>
            </a:ln>
          </c:spPr>
          <c:marker>
            <c:symbol val="none"/>
          </c:marker>
          <c:cat>
            <c:numRef>
              <c:f>List1!$A$2:$A$12</c:f>
              <c:numCache>
                <c:formatCode>General</c:formatCode>
                <c:ptCount val="11"/>
                <c:pt idx="0">
                  <c:v>0</c:v>
                </c:pt>
                <c:pt idx="1">
                  <c:v>10</c:v>
                </c:pt>
                <c:pt idx="2">
                  <c:v>20</c:v>
                </c:pt>
                <c:pt idx="3">
                  <c:v>30</c:v>
                </c:pt>
                <c:pt idx="4">
                  <c:v>40</c:v>
                </c:pt>
                <c:pt idx="5">
                  <c:v>50</c:v>
                </c:pt>
                <c:pt idx="6">
                  <c:v>60</c:v>
                </c:pt>
                <c:pt idx="7">
                  <c:v>70</c:v>
                </c:pt>
                <c:pt idx="8">
                  <c:v>80</c:v>
                </c:pt>
                <c:pt idx="9">
                  <c:v>90</c:v>
                </c:pt>
                <c:pt idx="10">
                  <c:v>100</c:v>
                </c:pt>
              </c:numCache>
            </c:numRef>
          </c:cat>
          <c:val>
            <c:numRef>
              <c:f>List1!$B$2:$B$12</c:f>
              <c:numCache>
                <c:formatCode>General</c:formatCode>
                <c:ptCount val="11"/>
                <c:pt idx="0">
                  <c:v>0</c:v>
                </c:pt>
                <c:pt idx="1">
                  <c:v>60</c:v>
                </c:pt>
                <c:pt idx="2">
                  <c:v>120</c:v>
                </c:pt>
                <c:pt idx="3">
                  <c:v>180</c:v>
                </c:pt>
                <c:pt idx="4">
                  <c:v>240</c:v>
                </c:pt>
                <c:pt idx="5">
                  <c:v>300</c:v>
                </c:pt>
                <c:pt idx="6">
                  <c:v>360</c:v>
                </c:pt>
                <c:pt idx="7">
                  <c:v>420</c:v>
                </c:pt>
                <c:pt idx="8">
                  <c:v>480</c:v>
                </c:pt>
                <c:pt idx="9">
                  <c:v>540</c:v>
                </c:pt>
                <c:pt idx="10">
                  <c:v>600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Cyklista Pepa</c:v>
                </c:pt>
              </c:strCache>
            </c:strRef>
          </c:tx>
          <c:spPr>
            <a:ln w="76200">
              <a:solidFill>
                <a:srgbClr val="FF0000"/>
              </a:solidFill>
            </a:ln>
          </c:spPr>
          <c:marker>
            <c:symbol val="none"/>
          </c:marker>
          <c:cat>
            <c:numRef>
              <c:f>List1!$A$2:$A$12</c:f>
              <c:numCache>
                <c:formatCode>General</c:formatCode>
                <c:ptCount val="11"/>
                <c:pt idx="0">
                  <c:v>0</c:v>
                </c:pt>
                <c:pt idx="1">
                  <c:v>10</c:v>
                </c:pt>
                <c:pt idx="2">
                  <c:v>20</c:v>
                </c:pt>
                <c:pt idx="3">
                  <c:v>30</c:v>
                </c:pt>
                <c:pt idx="4">
                  <c:v>40</c:v>
                </c:pt>
                <c:pt idx="5">
                  <c:v>50</c:v>
                </c:pt>
                <c:pt idx="6">
                  <c:v>60</c:v>
                </c:pt>
                <c:pt idx="7">
                  <c:v>70</c:v>
                </c:pt>
                <c:pt idx="8">
                  <c:v>80</c:v>
                </c:pt>
                <c:pt idx="9">
                  <c:v>90</c:v>
                </c:pt>
                <c:pt idx="10">
                  <c:v>100</c:v>
                </c:pt>
              </c:numCache>
            </c:numRef>
          </c:cat>
          <c:val>
            <c:numRef>
              <c:f>List1!$C$2:$C$12</c:f>
              <c:numCache>
                <c:formatCode>General</c:formatCode>
                <c:ptCount val="11"/>
                <c:pt idx="0">
                  <c:v>0</c:v>
                </c:pt>
                <c:pt idx="1">
                  <c:v>80</c:v>
                </c:pt>
                <c:pt idx="2">
                  <c:v>160</c:v>
                </c:pt>
                <c:pt idx="3">
                  <c:v>240</c:v>
                </c:pt>
                <c:pt idx="4">
                  <c:v>320</c:v>
                </c:pt>
                <c:pt idx="5">
                  <c:v>400</c:v>
                </c:pt>
                <c:pt idx="6">
                  <c:v>480</c:v>
                </c:pt>
                <c:pt idx="7">
                  <c:v>560</c:v>
                </c:pt>
                <c:pt idx="8">
                  <c:v>640</c:v>
                </c:pt>
                <c:pt idx="9">
                  <c:v>720</c:v>
                </c:pt>
                <c:pt idx="10">
                  <c:v>800</c:v>
                </c:pt>
              </c:numCache>
            </c:numRef>
          </c:val>
        </c:ser>
        <c:dropLines/>
        <c:marker val="1"/>
        <c:axId val="44026112"/>
        <c:axId val="44074112"/>
      </c:lineChart>
      <c:catAx>
        <c:axId val="44026112"/>
        <c:scaling>
          <c:orientation val="minMax"/>
        </c:scaling>
        <c:axPos val="b"/>
        <c:numFmt formatCode="General" sourceLinked="1"/>
        <c:majorTickMark val="none"/>
        <c:tickLblPos val="nextTo"/>
        <c:txPr>
          <a:bodyPr/>
          <a:lstStyle/>
          <a:p>
            <a:pPr>
              <a:defRPr b="1"/>
            </a:pPr>
            <a:endParaRPr lang="cs-CZ"/>
          </a:p>
        </c:txPr>
        <c:crossAx val="44074112"/>
        <c:crosses val="autoZero"/>
        <c:auto val="1"/>
        <c:lblAlgn val="ctr"/>
        <c:lblOffset val="100"/>
      </c:catAx>
      <c:valAx>
        <c:axId val="44074112"/>
        <c:scaling>
          <c:orientation val="minMax"/>
        </c:scaling>
        <c:axPos val="l"/>
        <c:majorGridlines/>
        <c:numFmt formatCode="General" sourceLinked="1"/>
        <c:tickLblPos val="nextTo"/>
        <c:txPr>
          <a:bodyPr/>
          <a:lstStyle/>
          <a:p>
            <a:pPr>
              <a:defRPr b="1"/>
            </a:pPr>
            <a:endParaRPr lang="cs-CZ"/>
          </a:p>
        </c:txPr>
        <c:crossAx val="44026112"/>
        <c:crosses val="autoZero"/>
        <c:crossBetween val="midCat"/>
      </c:valAx>
      <c:spPr>
        <a:noFill/>
        <a:ln>
          <a:noFill/>
        </a:ln>
        <a:effectLst>
          <a:outerShdw blurRad="50800" dist="38100" dir="10800000" algn="r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 prst="relaxedInset"/>
        </a:sp3d>
      </c:spPr>
    </c:plotArea>
    <c:legend>
      <c:legendPos val="r"/>
      <c:layout>
        <c:manualLayout>
          <c:xMode val="edge"/>
          <c:yMode val="edge"/>
          <c:x val="0.73224942066228826"/>
          <c:y val="5.6689559946692877E-2"/>
          <c:w val="0.24050024991038571"/>
          <c:h val="0.19501267659503324"/>
        </c:manualLayout>
      </c:layout>
      <c:txPr>
        <a:bodyPr/>
        <a:lstStyle/>
        <a:p>
          <a:pPr>
            <a:defRPr sz="2000" b="1"/>
          </a:pPr>
          <a:endParaRPr lang="cs-CZ"/>
        </a:p>
      </c:txPr>
    </c:legend>
    <c:plotVisOnly val="1"/>
  </c:chart>
  <c:txPr>
    <a:bodyPr/>
    <a:lstStyle/>
    <a:p>
      <a:pPr>
        <a:defRPr sz="2000"/>
      </a:pPr>
      <a:endParaRPr lang="cs-CZ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plotArea>
      <c:layout/>
      <c:lineChart>
        <c:grouping val="standard"/>
        <c:ser>
          <c:idx val="0"/>
          <c:order val="0"/>
          <c:tx>
            <c:strRef>
              <c:f>List1!$B$1</c:f>
              <c:strCache>
                <c:ptCount val="1"/>
                <c:pt idx="0">
                  <c:v>Cyklista Honza</c:v>
                </c:pt>
              </c:strCache>
            </c:strRef>
          </c:tx>
          <c:spPr>
            <a:ln w="76200">
              <a:solidFill>
                <a:srgbClr val="FFFF00"/>
              </a:solidFill>
            </a:ln>
          </c:spPr>
          <c:marker>
            <c:symbol val="none"/>
          </c:marker>
          <c:cat>
            <c:numRef>
              <c:f>List1!$A$2:$A$12</c:f>
              <c:numCache>
                <c:formatCode>General</c:formatCode>
                <c:ptCount val="11"/>
                <c:pt idx="0">
                  <c:v>0</c:v>
                </c:pt>
                <c:pt idx="1">
                  <c:v>10</c:v>
                </c:pt>
                <c:pt idx="2">
                  <c:v>20</c:v>
                </c:pt>
                <c:pt idx="3">
                  <c:v>30</c:v>
                </c:pt>
                <c:pt idx="4">
                  <c:v>40</c:v>
                </c:pt>
                <c:pt idx="5">
                  <c:v>50</c:v>
                </c:pt>
                <c:pt idx="6">
                  <c:v>60</c:v>
                </c:pt>
                <c:pt idx="7">
                  <c:v>70</c:v>
                </c:pt>
                <c:pt idx="8">
                  <c:v>80</c:v>
                </c:pt>
                <c:pt idx="9">
                  <c:v>90</c:v>
                </c:pt>
                <c:pt idx="10">
                  <c:v>100</c:v>
                </c:pt>
              </c:numCache>
            </c:numRef>
          </c:cat>
          <c:val>
            <c:numRef>
              <c:f>List1!$B$2:$B$12</c:f>
              <c:numCache>
                <c:formatCode>General</c:formatCode>
                <c:ptCount val="11"/>
                <c:pt idx="0">
                  <c:v>0</c:v>
                </c:pt>
                <c:pt idx="1">
                  <c:v>60</c:v>
                </c:pt>
                <c:pt idx="2">
                  <c:v>120</c:v>
                </c:pt>
                <c:pt idx="3">
                  <c:v>180</c:v>
                </c:pt>
                <c:pt idx="4">
                  <c:v>240</c:v>
                </c:pt>
                <c:pt idx="5">
                  <c:v>300</c:v>
                </c:pt>
                <c:pt idx="6">
                  <c:v>360</c:v>
                </c:pt>
                <c:pt idx="7">
                  <c:v>420</c:v>
                </c:pt>
                <c:pt idx="8">
                  <c:v>480</c:v>
                </c:pt>
                <c:pt idx="9">
                  <c:v>540</c:v>
                </c:pt>
                <c:pt idx="10">
                  <c:v>600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Cyklista Pepa</c:v>
                </c:pt>
              </c:strCache>
            </c:strRef>
          </c:tx>
          <c:spPr>
            <a:ln w="76200">
              <a:solidFill>
                <a:srgbClr val="FF0000"/>
              </a:solidFill>
            </a:ln>
          </c:spPr>
          <c:marker>
            <c:symbol val="none"/>
          </c:marker>
          <c:cat>
            <c:numRef>
              <c:f>List1!$A$2:$A$12</c:f>
              <c:numCache>
                <c:formatCode>General</c:formatCode>
                <c:ptCount val="11"/>
                <c:pt idx="0">
                  <c:v>0</c:v>
                </c:pt>
                <c:pt idx="1">
                  <c:v>10</c:v>
                </c:pt>
                <c:pt idx="2">
                  <c:v>20</c:v>
                </c:pt>
                <c:pt idx="3">
                  <c:v>30</c:v>
                </c:pt>
                <c:pt idx="4">
                  <c:v>40</c:v>
                </c:pt>
                <c:pt idx="5">
                  <c:v>50</c:v>
                </c:pt>
                <c:pt idx="6">
                  <c:v>60</c:v>
                </c:pt>
                <c:pt idx="7">
                  <c:v>70</c:v>
                </c:pt>
                <c:pt idx="8">
                  <c:v>80</c:v>
                </c:pt>
                <c:pt idx="9">
                  <c:v>90</c:v>
                </c:pt>
                <c:pt idx="10">
                  <c:v>100</c:v>
                </c:pt>
              </c:numCache>
            </c:numRef>
          </c:cat>
          <c:val>
            <c:numRef>
              <c:f>List1!$C$2:$C$12</c:f>
              <c:numCache>
                <c:formatCode>General</c:formatCode>
                <c:ptCount val="11"/>
                <c:pt idx="0">
                  <c:v>0</c:v>
                </c:pt>
                <c:pt idx="1">
                  <c:v>80</c:v>
                </c:pt>
                <c:pt idx="2">
                  <c:v>160</c:v>
                </c:pt>
                <c:pt idx="3">
                  <c:v>240</c:v>
                </c:pt>
                <c:pt idx="4">
                  <c:v>320</c:v>
                </c:pt>
                <c:pt idx="5">
                  <c:v>400</c:v>
                </c:pt>
                <c:pt idx="6">
                  <c:v>480</c:v>
                </c:pt>
                <c:pt idx="7">
                  <c:v>560</c:v>
                </c:pt>
                <c:pt idx="8">
                  <c:v>640</c:v>
                </c:pt>
                <c:pt idx="9">
                  <c:v>720</c:v>
                </c:pt>
                <c:pt idx="10">
                  <c:v>800</c:v>
                </c:pt>
              </c:numCache>
            </c:numRef>
          </c:val>
        </c:ser>
        <c:dropLines/>
        <c:marker val="1"/>
        <c:axId val="44761088"/>
        <c:axId val="44762624"/>
      </c:lineChart>
      <c:catAx>
        <c:axId val="44761088"/>
        <c:scaling>
          <c:orientation val="minMax"/>
        </c:scaling>
        <c:axPos val="b"/>
        <c:numFmt formatCode="General" sourceLinked="1"/>
        <c:majorTickMark val="none"/>
        <c:tickLblPos val="nextTo"/>
        <c:txPr>
          <a:bodyPr/>
          <a:lstStyle/>
          <a:p>
            <a:pPr>
              <a:defRPr b="1"/>
            </a:pPr>
            <a:endParaRPr lang="cs-CZ"/>
          </a:p>
        </c:txPr>
        <c:crossAx val="44762624"/>
        <c:crosses val="autoZero"/>
        <c:auto val="1"/>
        <c:lblAlgn val="ctr"/>
        <c:lblOffset val="100"/>
      </c:catAx>
      <c:valAx>
        <c:axId val="44762624"/>
        <c:scaling>
          <c:orientation val="minMax"/>
        </c:scaling>
        <c:axPos val="l"/>
        <c:majorGridlines/>
        <c:numFmt formatCode="General" sourceLinked="1"/>
        <c:tickLblPos val="nextTo"/>
        <c:txPr>
          <a:bodyPr/>
          <a:lstStyle/>
          <a:p>
            <a:pPr>
              <a:defRPr b="1"/>
            </a:pPr>
            <a:endParaRPr lang="cs-CZ"/>
          </a:p>
        </c:txPr>
        <c:crossAx val="44761088"/>
        <c:crosses val="autoZero"/>
        <c:crossBetween val="midCat"/>
      </c:valAx>
      <c:spPr>
        <a:noFill/>
        <a:ln>
          <a:noFill/>
        </a:ln>
        <a:effectLst>
          <a:outerShdw blurRad="50800" dist="38100" dir="10800000" algn="r" rotWithShape="0">
            <a:prstClr val="black">
              <a:alpha val="40000"/>
            </a:prstClr>
          </a:outerShdw>
        </a:effectLst>
        <a:scene3d>
          <a:camera prst="orthographicFront"/>
          <a:lightRig rig="threePt" dir="t"/>
        </a:scene3d>
        <a:sp3d>
          <a:bevelT prst="relaxedInset"/>
        </a:sp3d>
      </c:spPr>
    </c:plotArea>
    <c:legend>
      <c:legendPos val="r"/>
      <c:layout>
        <c:manualLayout>
          <c:xMode val="edge"/>
          <c:yMode val="edge"/>
          <c:x val="0.73224942066228871"/>
          <c:y val="5.6689559946692877E-2"/>
          <c:w val="0.24050024991038571"/>
          <c:h val="0.19501267659503324"/>
        </c:manualLayout>
      </c:layout>
      <c:txPr>
        <a:bodyPr/>
        <a:lstStyle/>
        <a:p>
          <a:pPr>
            <a:defRPr sz="2000" b="1"/>
          </a:pPr>
          <a:endParaRPr lang="cs-CZ"/>
        </a:p>
      </c:txPr>
    </c:legend>
    <c:plotVisOnly val="1"/>
  </c:chart>
  <c:txPr>
    <a:bodyPr/>
    <a:lstStyle/>
    <a:p>
      <a:pPr>
        <a:defRPr sz="2000"/>
      </a:pPr>
      <a:endParaRPr lang="cs-CZ"/>
    </a:p>
  </c:txPr>
  <c:externalData r:id="rId1"/>
</c:chartSpace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5" Type="http://schemas.openxmlformats.org/officeDocument/2006/relationships/oleObject" Target="../embeddings/oleObject13.bin"/><Relationship Id="rId4" Type="http://schemas.openxmlformats.org/officeDocument/2006/relationships/oleObject" Target="../embeddings/oleObject12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2</a:t>
            </a:r>
            <a:r>
              <a:rPr lang="cs-CZ" dirty="0" smtClean="0"/>
              <a:t>.</a:t>
            </a:r>
            <a:r>
              <a:rPr lang="cs-CZ" dirty="0" smtClean="0"/>
              <a:t> </a:t>
            </a:r>
            <a:r>
              <a:rPr lang="cs-CZ" dirty="0" smtClean="0"/>
              <a:t>ROVNOMĚRÝ A NEROVNOMĚRNÝ POHYB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5868144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  <p:sp>
        <p:nvSpPr>
          <p:cNvPr id="8" name="Obdélník 7"/>
          <p:cNvSpPr/>
          <p:nvPr/>
        </p:nvSpPr>
        <p:spPr>
          <a:xfrm>
            <a:off x="3333167" y="1484784"/>
            <a:ext cx="247766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latin typeface="Calibri" pitchFamily="34" charset="0"/>
              </a:rPr>
              <a:t>VY_32_INOVACE_15_F2 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Rovnoměrný pohyb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709120"/>
          </a:xfrm>
        </p:spPr>
        <p:txBody>
          <a:bodyPr/>
          <a:lstStyle/>
          <a:p>
            <a:r>
              <a:rPr lang="cs-CZ" dirty="0" smtClean="0"/>
              <a:t>Jestliže těleso za stejné doby urazí vždy stejné dráhy, koná rovnoměrný pohyb.</a:t>
            </a:r>
            <a:endParaRPr lang="cs-CZ" dirty="0"/>
          </a:p>
        </p:txBody>
      </p:sp>
      <p:graphicFrame>
        <p:nvGraphicFramePr>
          <p:cNvPr id="4" name="Zástupný symbol pro obsah 4"/>
          <p:cNvGraphicFramePr>
            <a:graphicFrameLocks/>
          </p:cNvGraphicFramePr>
          <p:nvPr/>
        </p:nvGraphicFramePr>
        <p:xfrm>
          <a:off x="609600" y="2564904"/>
          <a:ext cx="8210872" cy="42930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Rychlost rovnoměrného pohybu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Rychlost je fyzikální veličina a značíme ji </a:t>
            </a:r>
            <a:r>
              <a:rPr lang="cs-CZ" b="1" i="1" dirty="0" smtClean="0"/>
              <a:t>v</a:t>
            </a:r>
            <a:r>
              <a:rPr lang="cs-CZ" i="1" dirty="0" smtClean="0"/>
              <a:t>.</a:t>
            </a:r>
          </a:p>
          <a:p>
            <a:r>
              <a:rPr lang="cs-CZ" dirty="0" smtClean="0"/>
              <a:t>Rychlost rovnoměrného pohybu určíme tak, že dráhu</a:t>
            </a:r>
            <a:r>
              <a:rPr lang="cs-CZ" i="1" dirty="0" smtClean="0"/>
              <a:t> </a:t>
            </a:r>
            <a:r>
              <a:rPr lang="cs-CZ" b="1" i="1" dirty="0" smtClean="0"/>
              <a:t>s</a:t>
            </a:r>
            <a:r>
              <a:rPr lang="cs-CZ" i="1" dirty="0" smtClean="0"/>
              <a:t> </a:t>
            </a:r>
            <a:r>
              <a:rPr lang="cs-CZ" dirty="0" smtClean="0"/>
              <a:t>dělíme časem pohybu </a:t>
            </a:r>
            <a:r>
              <a:rPr lang="cs-CZ" b="1" i="1" dirty="0" err="1" smtClean="0"/>
              <a:t>t</a:t>
            </a:r>
            <a:r>
              <a:rPr lang="cs-CZ" i="1" dirty="0" smtClean="0"/>
              <a:t>.</a:t>
            </a:r>
          </a:p>
          <a:p>
            <a:r>
              <a:rPr lang="cs-CZ" dirty="0" smtClean="0"/>
              <a:t>Vzorec pro výpočet rovnoměrného pohybu: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Základní jednotkou jsou metry za sekundu:</a:t>
            </a:r>
          </a:p>
          <a:p>
            <a:endParaRPr lang="cs-CZ" dirty="0" smtClean="0"/>
          </a:p>
          <a:p>
            <a:r>
              <a:rPr lang="cs-CZ" dirty="0" smtClean="0"/>
              <a:t>Odvozené jednotky rychlosti:</a:t>
            </a:r>
            <a:endParaRPr lang="cs-CZ" dirty="0"/>
          </a:p>
        </p:txBody>
      </p:sp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457200"/>
            <a:ext cx="333375" cy="314325"/>
          </a:xfrm>
          <a:prstGeom prst="rect">
            <a:avLst/>
          </a:prstGeom>
          <a:noFill/>
        </p:spPr>
      </p:pic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457200"/>
            <a:ext cx="333375" cy="314325"/>
          </a:xfrm>
          <a:prstGeom prst="rect">
            <a:avLst/>
          </a:prstGeom>
          <a:noFill/>
        </p:spPr>
      </p:pic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457200"/>
            <a:ext cx="333375" cy="314325"/>
          </a:xfrm>
          <a:prstGeom prst="rect">
            <a:avLst/>
          </a:prstGeom>
          <a:noFill/>
        </p:spPr>
      </p:pic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457200"/>
            <a:ext cx="333375" cy="314325"/>
          </a:xfrm>
          <a:prstGeom prst="rect">
            <a:avLst/>
          </a:prstGeom>
          <a:noFill/>
        </p:spPr>
      </p:pic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7596336" y="2665512"/>
          <a:ext cx="1192212" cy="1276350"/>
        </p:xfrm>
        <a:graphic>
          <a:graphicData uri="http://schemas.openxmlformats.org/presentationml/2006/ole">
            <p:oleObj spid="_x0000_s6153" name="Rovnice" r:id="rId4" imgW="368280" imgH="393480" progId="Equation.3">
              <p:embed/>
            </p:oleObj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7452320" y="3789040"/>
          <a:ext cx="592324" cy="1224136"/>
        </p:xfrm>
        <a:graphic>
          <a:graphicData uri="http://schemas.openxmlformats.org/presentationml/2006/ole">
            <p:oleObj spid="_x0000_s6154" name="Rovnice" r:id="rId5" imgW="190440" imgH="393480" progId="Equation.3">
              <p:embed/>
            </p:oleObj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5220072" y="4941168"/>
          <a:ext cx="731694" cy="1080120"/>
        </p:xfrm>
        <a:graphic>
          <a:graphicData uri="http://schemas.openxmlformats.org/presentationml/2006/ole">
            <p:oleObj spid="_x0000_s6155" name="Rovnice" r:id="rId6" imgW="2664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Přepočet jednotek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475656" y="2276872"/>
          <a:ext cx="6096000" cy="2738438"/>
        </p:xfrm>
        <a:graphic>
          <a:graphicData uri="http://schemas.openxmlformats.org/presentationml/2006/ole">
            <p:oleObj spid="_x0000_s20482" name="Rovnice" r:id="rId3" imgW="8762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Dráha při rovnoměrném pohybu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cs-CZ" dirty="0" smtClean="0"/>
              <a:t>Dráha je fyzikální veličina a značíme ji </a:t>
            </a:r>
            <a:r>
              <a:rPr lang="cs-CZ" b="1" i="1" dirty="0" smtClean="0"/>
              <a:t>s</a:t>
            </a:r>
            <a:r>
              <a:rPr lang="cs-CZ" dirty="0" smtClean="0"/>
              <a:t>.</a:t>
            </a:r>
            <a:endParaRPr lang="cs-CZ" i="1" dirty="0" smtClean="0"/>
          </a:p>
          <a:p>
            <a:r>
              <a:rPr lang="cs-CZ" dirty="0" smtClean="0"/>
              <a:t>Při rovnoměrném pohybu tělesa je dráha přímo úměrná době pohybu.</a:t>
            </a:r>
          </a:p>
          <a:p>
            <a:r>
              <a:rPr lang="cs-CZ" dirty="0" smtClean="0"/>
              <a:t>Kolikrát je delší čas pohybu, tolikrát je delší dráha.</a:t>
            </a:r>
          </a:p>
          <a:p>
            <a:endParaRPr lang="cs-CZ" dirty="0" smtClean="0"/>
          </a:p>
          <a:p>
            <a:r>
              <a:rPr lang="cs-CZ" dirty="0" smtClean="0"/>
              <a:t>Vzorec pro výpočet dráhy </a:t>
            </a:r>
            <a:endParaRPr lang="cs-CZ" i="1" dirty="0" smtClean="0"/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716016" y="4221088"/>
          <a:ext cx="2664297" cy="936104"/>
        </p:xfrm>
        <a:graphic>
          <a:graphicData uri="http://schemas.openxmlformats.org/presentationml/2006/ole">
            <p:oleObj spid="_x0000_s5121" name="Rovnice" r:id="rId3" imgW="46980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Nerovnoměrný pohyb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cs-CZ" dirty="0" smtClean="0"/>
              <a:t>Těleso, které urazí za stejné časy různé dráhy, se pohybuje </a:t>
            </a:r>
            <a:r>
              <a:rPr lang="cs-CZ" b="1" dirty="0" smtClean="0"/>
              <a:t>nerovnoměrným pohybem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U nerovnoměrného pohybu můžeme určit průměrnou rychlost.</a:t>
            </a:r>
          </a:p>
          <a:p>
            <a:endParaRPr lang="cs-CZ" dirty="0" smtClean="0"/>
          </a:p>
          <a:p>
            <a:r>
              <a:rPr lang="cs-CZ" dirty="0" smtClean="0"/>
              <a:t>Vzorec pro výpočet průměrné rychlosti:</a:t>
            </a:r>
          </a:p>
          <a:p>
            <a:r>
              <a:rPr lang="cs-CZ" dirty="0" smtClean="0"/>
              <a:t>Dráha </a:t>
            </a:r>
            <a:r>
              <a:rPr lang="cs-CZ" b="1" i="1" dirty="0" smtClean="0"/>
              <a:t>s</a:t>
            </a:r>
            <a:r>
              <a:rPr lang="cs-CZ" dirty="0" smtClean="0"/>
              <a:t> je </a:t>
            </a:r>
            <a:r>
              <a:rPr lang="cs-CZ" b="1" dirty="0" smtClean="0"/>
              <a:t>součet všech úseků dráhy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Čas </a:t>
            </a:r>
            <a:r>
              <a:rPr lang="cs-CZ" b="1" i="1" dirty="0" smtClean="0"/>
              <a:t>t</a:t>
            </a:r>
            <a:r>
              <a:rPr lang="cs-CZ" dirty="0" smtClean="0"/>
              <a:t> je </a:t>
            </a:r>
            <a:r>
              <a:rPr lang="cs-CZ" b="1" dirty="0" smtClean="0"/>
              <a:t>součet všech časových úseků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948264" y="3789040"/>
          <a:ext cx="1414609" cy="1584176"/>
        </p:xfrm>
        <a:graphic>
          <a:graphicData uri="http://schemas.openxmlformats.org/presentationml/2006/ole">
            <p:oleObj spid="_x0000_s4097" name="Rovnice" r:id="rId3" imgW="3682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Uveďte příklady tří těles, která konají pohyb rovnoměrný a tři příklady těles, která konají pohyb nerovnoměrný.</a:t>
            </a:r>
          </a:p>
          <a:p>
            <a:r>
              <a:rPr lang="cs-CZ" dirty="0" smtClean="0"/>
              <a:t>Automobil ujel 100 metrů za 10 sekund, dalších 200 metrů ujel za 20 sekund. Urči zda automobil konal rovnoměrný nebo nerovnoměrný pohyb.</a:t>
            </a:r>
          </a:p>
          <a:p>
            <a:r>
              <a:rPr lang="cs-CZ" dirty="0" smtClean="0"/>
              <a:t>Vysvětli pojem průměrná rychlost.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548680" y="274638"/>
            <a:ext cx="10235480" cy="114300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Určete z grafu, který cyklista jel rychleji.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525963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Zástupný symbol pro obsah 8"/>
          <p:cNvGraphicFramePr>
            <a:graphicFrameLocks/>
          </p:cNvGraphicFramePr>
          <p:nvPr/>
        </p:nvGraphicFramePr>
        <p:xfrm>
          <a:off x="1221160" y="2204864"/>
          <a:ext cx="7922840" cy="39296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331640" y="1340768"/>
          <a:ext cx="514342" cy="720079"/>
        </p:xfrm>
        <a:graphic>
          <a:graphicData uri="http://schemas.openxmlformats.org/presentationml/2006/ole">
            <p:oleObj spid="_x0000_s2049" name="Rovnice" r:id="rId4" imgW="190440" imgH="39348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7236296" y="5517232"/>
          <a:ext cx="432048" cy="720080"/>
        </p:xfrm>
        <a:graphic>
          <a:graphicData uri="http://schemas.openxmlformats.org/presentationml/2006/ole">
            <p:oleObj spid="_x0000_s2050" name="Rovnice" r:id="rId5" imgW="139680" imgH="393480" progId="Equation.3">
              <p:embed/>
            </p:oleObj>
          </a:graphicData>
        </a:graphic>
      </p:graphicFrame>
      <p:cxnSp>
        <p:nvCxnSpPr>
          <p:cNvPr id="9" name="Přímá spojovací šipka 8"/>
          <p:cNvCxnSpPr/>
          <p:nvPr/>
        </p:nvCxnSpPr>
        <p:spPr>
          <a:xfrm>
            <a:off x="1835696" y="5445224"/>
            <a:ext cx="5832648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 flipH="1" flipV="1">
            <a:off x="-36512" y="3501008"/>
            <a:ext cx="4032448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548680" y="274638"/>
            <a:ext cx="10235480" cy="114300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  Určete z grafu, který cyklista jel rychleji.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525963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Zástupný symbol pro obsah 8"/>
          <p:cNvGraphicFramePr>
            <a:graphicFrameLocks/>
          </p:cNvGraphicFramePr>
          <p:nvPr/>
        </p:nvGraphicFramePr>
        <p:xfrm>
          <a:off x="1221160" y="2204864"/>
          <a:ext cx="7922840" cy="39296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331640" y="1340768"/>
          <a:ext cx="514342" cy="720079"/>
        </p:xfrm>
        <a:graphic>
          <a:graphicData uri="http://schemas.openxmlformats.org/presentationml/2006/ole">
            <p:oleObj spid="_x0000_s21506" name="Rovnice" r:id="rId4" imgW="190440" imgH="39348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7236296" y="5517232"/>
          <a:ext cx="432048" cy="720080"/>
        </p:xfrm>
        <a:graphic>
          <a:graphicData uri="http://schemas.openxmlformats.org/presentationml/2006/ole">
            <p:oleObj spid="_x0000_s21507" name="Rovnice" r:id="rId5" imgW="139680" imgH="393480" progId="Equation.3">
              <p:embed/>
            </p:oleObj>
          </a:graphicData>
        </a:graphic>
      </p:graphicFrame>
      <p:cxnSp>
        <p:nvCxnSpPr>
          <p:cNvPr id="9" name="Přímá spojovací šipka 8"/>
          <p:cNvCxnSpPr/>
          <p:nvPr/>
        </p:nvCxnSpPr>
        <p:spPr>
          <a:xfrm>
            <a:off x="1835696" y="5445224"/>
            <a:ext cx="5832648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 flipH="1" flipV="1">
            <a:off x="-36512" y="3501008"/>
            <a:ext cx="4032448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1a. Raketa, auto s tempomatem, vlak na rovném úseku.</a:t>
            </a:r>
          </a:p>
          <a:p>
            <a:r>
              <a:rPr lang="cs-CZ" sz="2800" dirty="0" smtClean="0"/>
              <a:t>1b. Automobil v zatáčkách, běžec v cíli, chodec před přechodem.</a:t>
            </a:r>
          </a:p>
          <a:p>
            <a:r>
              <a:rPr lang="cs-CZ" sz="2800" dirty="0" smtClean="0"/>
              <a:t>2. Automobil konal rovnoměrný pohyb. V obou úsecích je jeho průměrná rychlost stejná.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67544" y="3796956"/>
          <a:ext cx="1368152" cy="2628996"/>
        </p:xfrm>
        <a:graphic>
          <a:graphicData uri="http://schemas.openxmlformats.org/presentationml/2006/ole">
            <p:oleObj spid="_x0000_s22530" name="Rovnice" r:id="rId3" imgW="647640" imgH="124452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923928" y="3789040"/>
          <a:ext cx="1345986" cy="2736477"/>
        </p:xfrm>
        <a:graphic>
          <a:graphicData uri="http://schemas.openxmlformats.org/presentationml/2006/ole">
            <p:oleObj spid="_x0000_s22531" name="Rovnice" r:id="rId4" imgW="660240" imgH="124452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660232" y="5373216"/>
          <a:ext cx="1224136" cy="1152128"/>
        </p:xfrm>
        <a:graphic>
          <a:graphicData uri="http://schemas.openxmlformats.org/presentationml/2006/ole">
            <p:oleObj spid="_x0000_s22532" name="Rovnice" r:id="rId5" imgW="457200" imgH="4442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dirty="0" smtClean="0"/>
              <a:t>Všechny obrázky </a:t>
            </a:r>
            <a:r>
              <a:rPr lang="cs-CZ" sz="1200" smtClean="0"/>
              <a:t>jsou vlastní.</a:t>
            </a:r>
            <a:endParaRPr lang="cs-CZ" sz="12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1852</TotalTime>
  <Words>280</Words>
  <Application>Microsoft Office PowerPoint</Application>
  <PresentationFormat>Předvádění na obrazovce (4:3)</PresentationFormat>
  <Paragraphs>40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Rovnice</vt:lpstr>
      <vt:lpstr>2. ROVNOMĚRÝ A NEROVNOMĚRNÝ POHYB</vt:lpstr>
      <vt:lpstr>Rovnoměrný pohyb</vt:lpstr>
      <vt:lpstr>Rychlost rovnoměrného pohybu</vt:lpstr>
      <vt:lpstr>Přepočet jednotek</vt:lpstr>
      <vt:lpstr>Dráha při rovnoměrném pohybu</vt:lpstr>
      <vt:lpstr>Nerovnoměrný pohyb</vt:lpstr>
      <vt:lpstr>Otázky </vt:lpstr>
      <vt:lpstr>   Určete z grafu, který cyklista jel rychleji.</vt:lpstr>
      <vt:lpstr>   Určete z grafu, který cyklista jel rychleji.</vt:lpstr>
      <vt:lpstr>Odpovědi</vt:lpstr>
      <vt:lpstr>Všechny obrázky jsou vlastní.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ROVNOMĚRÝ A NEROVNOMĚRNÝ POHYB</dc:title>
  <dc:creator>DEJVID</dc:creator>
  <cp:lastModifiedBy>Michaela</cp:lastModifiedBy>
  <cp:revision>186</cp:revision>
  <dcterms:created xsi:type="dcterms:W3CDTF">2011-02-16T18:59:00Z</dcterms:created>
  <dcterms:modified xsi:type="dcterms:W3CDTF">2011-05-30T13:23:37Z</dcterms:modified>
</cp:coreProperties>
</file>